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93" r:id="rId3"/>
    <p:sldId id="289" r:id="rId4"/>
    <p:sldId id="257" r:id="rId5"/>
    <p:sldId id="294" r:id="rId6"/>
    <p:sldId id="290" r:id="rId7"/>
    <p:sldId id="317" r:id="rId8"/>
    <p:sldId id="258" r:id="rId9"/>
    <p:sldId id="291" r:id="rId10"/>
    <p:sldId id="259" r:id="rId11"/>
    <p:sldId id="318" r:id="rId12"/>
    <p:sldId id="288" r:id="rId13"/>
    <p:sldId id="283" r:id="rId14"/>
    <p:sldId id="319" r:id="rId15"/>
    <p:sldId id="287" r:id="rId16"/>
    <p:sldId id="286" r:id="rId17"/>
    <p:sldId id="303" r:id="rId18"/>
    <p:sldId id="284" r:id="rId19"/>
    <p:sldId id="285" r:id="rId20"/>
    <p:sldId id="281" r:id="rId21"/>
    <p:sldId id="304" r:id="rId22"/>
    <p:sldId id="282" r:id="rId23"/>
    <p:sldId id="305" r:id="rId24"/>
    <p:sldId id="278" r:id="rId25"/>
    <p:sldId id="306" r:id="rId26"/>
    <p:sldId id="271" r:id="rId27"/>
    <p:sldId id="307" r:id="rId28"/>
    <p:sldId id="270" r:id="rId29"/>
    <p:sldId id="273" r:id="rId30"/>
    <p:sldId id="310" r:id="rId31"/>
    <p:sldId id="272" r:id="rId32"/>
    <p:sldId id="314" r:id="rId33"/>
    <p:sldId id="311" r:id="rId34"/>
    <p:sldId id="309" r:id="rId35"/>
    <p:sldId id="280" r:id="rId36"/>
    <p:sldId id="308" r:id="rId37"/>
    <p:sldId id="276" r:id="rId38"/>
    <p:sldId id="315" r:id="rId39"/>
    <p:sldId id="275" r:id="rId40"/>
    <p:sldId id="274" r:id="rId41"/>
    <p:sldId id="277" r:id="rId42"/>
    <p:sldId id="312" r:id="rId43"/>
    <p:sldId id="313" r:id="rId44"/>
    <p:sldId id="316" r:id="rId45"/>
    <p:sldId id="260" r:id="rId46"/>
    <p:sldId id="262" r:id="rId47"/>
    <p:sldId id="292" r:id="rId48"/>
    <p:sldId id="263" r:id="rId49"/>
    <p:sldId id="265" r:id="rId50"/>
    <p:sldId id="266" r:id="rId51"/>
    <p:sldId id="267" r:id="rId52"/>
    <p:sldId id="268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9739" autoAdjust="0"/>
    <p:restoredTop sz="94660"/>
  </p:normalViewPr>
  <p:slideViewPr>
    <p:cSldViewPr snapToGrid="0">
      <p:cViewPr varScale="1">
        <p:scale>
          <a:sx n="73" d="100"/>
          <a:sy n="73" d="100"/>
        </p:scale>
        <p:origin x="-43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1442415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ИГРЫ  </a:t>
            </a:r>
            <a:br>
              <a:rPr lang="ru-RU" sz="4400" b="1" dirty="0" smtClean="0">
                <a:solidFill>
                  <a:srgbClr val="FF0000"/>
                </a:solidFill>
              </a:rPr>
            </a:br>
            <a:r>
              <a:rPr lang="ru-RU" sz="4400" b="1" dirty="0" smtClean="0">
                <a:solidFill>
                  <a:srgbClr val="FF0000"/>
                </a:solidFill>
              </a:rPr>
              <a:t>В АДАПТАЦИОННЫЙ ПЕРИОД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064136" y="3886200"/>
            <a:ext cx="3936275" cy="2595282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НАЛЕЖИНСКАЯ 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ОКСАНА ВЛАДИМИРОВНА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Педагог-психолог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1категории</a:t>
            </a:r>
          </a:p>
          <a:p>
            <a:r>
              <a:rPr lang="ru-RU" dirty="0" err="1" smtClean="0">
                <a:solidFill>
                  <a:srgbClr val="FFFF00"/>
                </a:solidFill>
              </a:rPr>
              <a:t>мдОАУ</a:t>
            </a:r>
            <a:r>
              <a:rPr lang="ru-RU" dirty="0" smtClean="0">
                <a:solidFill>
                  <a:srgbClr val="FFFF00"/>
                </a:solidFill>
              </a:rPr>
              <a:t> № 56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Объект 5" descr="C:\Users\Lenovo\Downloads\IMG_20201012_200130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5102" y="2743201"/>
            <a:ext cx="3536959" cy="3985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95721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9773" y="0"/>
            <a:ext cx="12749646" cy="244186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НАШ ПОЕЗД ОТПРАВЛЯЕТСЯ В ПУТЕШЕСТВИЕ ПО СТАНЦИЯМ.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sz="2000" dirty="0" smtClean="0"/>
              <a:t>Наша первая станция – </a:t>
            </a:r>
            <a:r>
              <a:rPr lang="ru-RU" sz="2000" i="1" dirty="0" err="1" smtClean="0">
                <a:solidFill>
                  <a:srgbClr val="FF0000"/>
                </a:solidFill>
              </a:rPr>
              <a:t>успокойкино</a:t>
            </a:r>
            <a:r>
              <a:rPr lang="ru-RU" sz="2000" i="1" dirty="0" smtClean="0">
                <a:solidFill>
                  <a:srgbClr val="FF0000"/>
                </a:solidFill>
              </a:rPr>
              <a:t/>
            </a:r>
            <a:br>
              <a:rPr lang="ru-RU" sz="2000" i="1" dirty="0" smtClean="0">
                <a:solidFill>
                  <a:srgbClr val="FF0000"/>
                </a:solidFill>
              </a:rPr>
            </a:br>
            <a:r>
              <a:rPr lang="ru-RU" sz="2000" i="1" dirty="0" smtClean="0">
                <a:solidFill>
                  <a:srgbClr val="FF0000"/>
                </a:solidFill>
              </a:rPr>
              <a:t/>
            </a:r>
            <a:br>
              <a:rPr lang="ru-RU" sz="2000" i="1" dirty="0" smtClean="0">
                <a:solidFill>
                  <a:srgbClr val="FF0000"/>
                </a:solidFill>
              </a:rPr>
            </a:br>
            <a:r>
              <a:rPr lang="ru-RU" sz="2200" b="1" dirty="0">
                <a:solidFill>
                  <a:srgbClr val="111111"/>
                </a:solidFill>
                <a:latin typeface="Arial" panose="020B0604020202020204" pitchFamily="34" charset="0"/>
              </a:rPr>
              <a:t>Целью данных игр являются успокоение возбужденных детей и их организация</a:t>
            </a: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200" b="1" i="1" dirty="0" smtClean="0">
                <a:solidFill>
                  <a:srgbClr val="FF0000"/>
                </a:solidFill>
              </a:rPr>
              <a:t/>
            </a:r>
            <a:br>
              <a:rPr lang="ru-RU" sz="2200" b="1" i="1" dirty="0" smtClean="0">
                <a:solidFill>
                  <a:srgbClr val="FF0000"/>
                </a:solidFill>
              </a:rPr>
            </a:br>
            <a:endParaRPr lang="ru-RU" sz="2200" b="1" i="1" dirty="0">
              <a:solidFill>
                <a:srgbClr val="FF0000"/>
              </a:solidFill>
            </a:endParaRPr>
          </a:p>
        </p:txBody>
      </p:sp>
      <p:pic>
        <p:nvPicPr>
          <p:cNvPr id="4" name="Объект 3" descr="C:\Users\Lenovo\Downloads\IMG_20201012_200401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749287"/>
            <a:ext cx="4263887" cy="408498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49087" y="5923722"/>
            <a:ext cx="10416209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Свои слёзки складываем в волшебное ведёрочко и не плачем. А плакать может только наша Таня</a:t>
            </a:r>
            <a:endParaRPr lang="ru-RU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202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084627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</a:rPr>
              <a:t>Даже маленькие дети должны уметь расслабляться. Когда ребенок расслаблен, информация, которую ему необходимо усвоить, передается по нервным путям легче и более полно. Если тело малыша напряжено и неподвижно, восприятие информации из окружающей среды или даже от собственного тела становится очень ограниченным, и ребенку трудно правильно отреагировать или принять подходящее решение. Когда ребенок спокоен и чувствует себя безопасно и уютно, он учится быстрее и легче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2400" b="1" i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</a:rPr>
              <a:t>Многие дети, посещающие ясли и детские сады, переживают стресс и находятся в постоянном напряжении, важно уметь помочь им расслабиться и успокоиться. 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Поэтому мы </a:t>
            </a: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</a:rPr>
              <a:t>предлагаем интересные игры, направленные на достижение этой цели. Прежде чем дети приступят к подвижным занятиям, имеет смысл проводить короткие расслабляющие игры. Малыши станут восприимчивее, любопытнее, у них поднимется 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настроение, 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и они к нам 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быстрее привыкнут и будут вам доверять. </a:t>
            </a: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</a:rPr>
              <a:t>Да и для нас, взрослых, работа с детьми, которые чувствуют себя хорошо, обещает быть более приятной и продуктивной. Дети заражают нас своей творческой жизненной энергией и помогают нам добиваться хороших результатов.</a:t>
            </a:r>
            <a:br>
              <a:rPr lang="ru-RU" sz="2400" b="1" i="1" dirty="0">
                <a:solidFill>
                  <a:schemeClr val="accent6">
                    <a:lumMod val="75000"/>
                  </a:schemeClr>
                </a:solidFill>
              </a:rPr>
            </a:br>
            <a:endParaRPr lang="ru-RU" sz="24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9655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89453"/>
            <a:ext cx="10364451" cy="1003851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00B0F0"/>
                </a:solidFill>
              </a:rPr>
              <a:t>«волшебный пень»</a:t>
            </a:r>
            <a:endParaRPr lang="ru-RU" sz="5400" dirty="0">
              <a:solidFill>
                <a:srgbClr val="00B0F0"/>
              </a:solidFill>
            </a:endParaRPr>
          </a:p>
        </p:txBody>
      </p:sp>
      <p:pic>
        <p:nvPicPr>
          <p:cNvPr id="6" name="Объект 5" descr="C:\Users\Lenovo\Downloads\IMG_20201012_200523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6078" y="1093305"/>
            <a:ext cx="5108713" cy="46978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67748" y="6311348"/>
            <a:ext cx="1159218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B050"/>
                </a:solidFill>
              </a:rPr>
              <a:t>Какой пенёк тебе нравиться? На каком пеньке ты бы посидел?</a:t>
            </a:r>
            <a:endParaRPr lang="ru-RU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146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B050"/>
                </a:solidFill>
              </a:rPr>
              <a:t>НАШ ПОЕЗД ОТПРАВЛЯЕТСЯ </a:t>
            </a:r>
            <a:r>
              <a:rPr lang="ru-RU" dirty="0" smtClean="0">
                <a:solidFill>
                  <a:srgbClr val="00B050"/>
                </a:solidFill>
              </a:rPr>
              <a:t>на </a:t>
            </a:r>
            <a:r>
              <a:rPr lang="ru-RU" dirty="0" err="1" smtClean="0">
                <a:solidFill>
                  <a:srgbClr val="00B050"/>
                </a:solidFill>
              </a:rPr>
              <a:t>седующую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 err="1" smtClean="0">
                <a:solidFill>
                  <a:srgbClr val="00B050"/>
                </a:solidFill>
              </a:rPr>
              <a:t>СТАНЦИю</a:t>
            </a:r>
            <a:r>
              <a:rPr lang="ru-RU" dirty="0" smtClean="0">
                <a:solidFill>
                  <a:srgbClr val="00B050"/>
                </a:solidFill>
              </a:rPr>
              <a:t>.</a:t>
            </a:r>
            <a:r>
              <a:rPr lang="ru-RU" dirty="0">
                <a:solidFill>
                  <a:srgbClr val="00B050"/>
                </a:solidFill>
              </a:rPr>
              <a:t/>
            </a:r>
            <a:br>
              <a:rPr lang="ru-RU" dirty="0">
                <a:solidFill>
                  <a:srgbClr val="00B050"/>
                </a:solidFill>
              </a:rPr>
            </a:br>
            <a:r>
              <a:rPr lang="ru-RU" sz="2000" dirty="0"/>
              <a:t>Наша </a:t>
            </a:r>
            <a:r>
              <a:rPr lang="ru-RU" sz="2000" dirty="0" smtClean="0"/>
              <a:t>станция – </a:t>
            </a:r>
            <a:r>
              <a:rPr lang="ru-RU" sz="2000" i="1" dirty="0" smtClean="0">
                <a:solidFill>
                  <a:srgbClr val="FF0000"/>
                </a:solidFill>
              </a:rPr>
              <a:t>волшебные пальчики</a:t>
            </a:r>
            <a:endParaRPr lang="ru-RU" dirty="0"/>
          </a:p>
        </p:txBody>
      </p:sp>
      <p:pic>
        <p:nvPicPr>
          <p:cNvPr id="4" name="Объект 3" descr="C:\Users\Lenovo\Downloads\IMG_20201012_200728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27783" y="2366963"/>
            <a:ext cx="4621695" cy="4312133"/>
          </a:xfrm>
          <a:prstGeom prst="rect">
            <a:avLst/>
          </a:prstGeom>
          <a:solidFill>
            <a:schemeClr val="accent6">
              <a:lumMod val="40000"/>
              <a:lumOff val="60000"/>
              <a:alpha val="99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18611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2736" y="301338"/>
            <a:ext cx="1191837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Работая с детьми  младшего дошкольного возраста, я заметила, что у многих детей недостаточно развита мелкая моторика рук: одни не могли правильно держать ложку или карандаш, другие: собрать конструктор и другие мелкие игрушки в контейнер, играть с мячом, третьи: застегивать (расстегивать) застежки, молнии и липучки на одежде, не говоря о пуговицах и шнурках; не сформированы навыки самообслуживания.</a:t>
            </a:r>
          </a:p>
          <a:p>
            <a:pPr lvl="0"/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Тогда я и начала свою работу по развитию мелкой моторики рук. Развитие мелкой моторики у детей раннего возраста позволяет сформировать координацию движений пальцев рук, способствует развитию у детей восприятия, мышления и речи. Дети, у которых лучше развиты мелкие движения рук, имеют более развитый мозг, особенно те его отделы, которые отвечают за речь. Понимание значимости и сущности своевременного развития кистевой моторики оградят ребёнка от дополнительных трудностей обучения, помогут в будущем сформировать навык письма.</a:t>
            </a:r>
          </a:p>
          <a:p>
            <a:pPr lvl="0"/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 Все эти навыки формируются под воздействием воспитания у ребенка общей и мелкой моторики. Рука ребенка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двигается, в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этом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движении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пальцами рук происходит развитие речи, а значит и мышление ребенка, так как в данном возрасте эта связь очень сильна.</a:t>
            </a:r>
          </a:p>
          <a:p>
            <a:pPr lvl="0"/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Рука ребенка еще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физиологически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несовершенна. Как и весь организм, она находится в стадии интенсивного развития. Мелкая моторика развита плохо. Пальцы рук сгибаются и разгибаются синхронно, т.е. действуют все вместе. Движения пальцев слабо дифференцированы, поэтому при сгибании одного пальчика остальные выполняют аналогичное действие. Наблюдается неполная амплитуда движений и быстрая утомляемость.</a:t>
            </a:r>
          </a:p>
          <a:p>
            <a:pPr lvl="0"/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При выполнении мелких движений пальцев рук происходит давление на кончики пальцев и активизация незрелых клеток коры головного мозга, отвечающих за формирование речи ребенка.</a:t>
            </a:r>
          </a:p>
          <a:p>
            <a:pPr lvl="0"/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   Вот почему при выполнении 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разнообразных упражнений необходимо развитие мелкой  моторики рук.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3257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79513"/>
            <a:ext cx="10364451" cy="974035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Пальчиковые игры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 descr="C:\Users\Lenovo\Downloads\IMG_20201012_200640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1191" y="964096"/>
            <a:ext cx="5128592" cy="56851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85292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-267629"/>
            <a:ext cx="10364451" cy="1984917"/>
          </a:xfrm>
        </p:spPr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Продолжаем путешествие и </a:t>
            </a:r>
            <a:r>
              <a:rPr lang="ru-RU" dirty="0" err="1" smtClean="0">
                <a:solidFill>
                  <a:srgbClr val="00B050"/>
                </a:solidFill>
              </a:rPr>
              <a:t>седующая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 err="1" smtClean="0">
                <a:solidFill>
                  <a:srgbClr val="00B050"/>
                </a:solidFill>
              </a:rPr>
              <a:t>СТАНЦИя</a:t>
            </a:r>
            <a:r>
              <a:rPr lang="ru-RU" dirty="0" smtClean="0">
                <a:solidFill>
                  <a:srgbClr val="00B050"/>
                </a:solidFill>
              </a:rPr>
              <a:t>:</a:t>
            </a:r>
            <a:r>
              <a:rPr lang="ru-RU" dirty="0">
                <a:solidFill>
                  <a:srgbClr val="00B050"/>
                </a:solidFill>
              </a:rPr>
              <a:t/>
            </a:r>
            <a:br>
              <a:rPr lang="ru-RU" dirty="0">
                <a:solidFill>
                  <a:srgbClr val="00B050"/>
                </a:solidFill>
              </a:rPr>
            </a:br>
            <a:r>
              <a:rPr lang="ru-RU" sz="2000" dirty="0" smtClean="0"/>
              <a:t>станция </a:t>
            </a:r>
            <a:r>
              <a:rPr lang="ru-RU" sz="2000" dirty="0"/>
              <a:t>– </a:t>
            </a:r>
            <a:r>
              <a:rPr lang="ru-RU" sz="2000" i="1" dirty="0" err="1" smtClean="0">
                <a:solidFill>
                  <a:srgbClr val="FF0000"/>
                </a:solidFill>
              </a:rPr>
              <a:t>игрушкино</a:t>
            </a:r>
            <a:endParaRPr lang="ru-RU" dirty="0"/>
          </a:p>
        </p:txBody>
      </p:sp>
      <p:pic>
        <p:nvPicPr>
          <p:cNvPr id="4" name="Объект 3" descr="C:\Users\Lenovo\Downloads\IMG_20201012_200920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8682" y="1639230"/>
            <a:ext cx="4616605" cy="5029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41853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35083" y="2367092"/>
            <a:ext cx="11783290" cy="421035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Источником накопления чувственного опыта в раннем возрасте является игрушка, так как именно на игрушку ребёнок переносит все свои человеческие чувства.</a:t>
            </a:r>
          </a:p>
          <a:p>
            <a:r>
              <a:rPr lang="ru-RU" dirty="0">
                <a:solidFill>
                  <a:srgbClr val="FF0000"/>
                </a:solidFill>
              </a:rPr>
              <a:t>Необходимо позаботиться об игрушках, чтобы ребенку можно было организовать игру.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Игрушка </a:t>
            </a:r>
            <a:r>
              <a:rPr lang="ru-RU" dirty="0">
                <a:solidFill>
                  <a:srgbClr val="FF0000"/>
                </a:solidFill>
              </a:rPr>
              <a:t>— это не просто забава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ru-RU" dirty="0">
                <a:solidFill>
                  <a:srgbClr val="FF0000"/>
                </a:solidFill>
              </a:rPr>
              <a:t> создать условия психологической защищённости, эмоционально – положительной атмосферы во время совместной игровой деятельности педагога с детьми;</a:t>
            </a:r>
          </a:p>
        </p:txBody>
      </p:sp>
    </p:spTree>
    <p:extLst>
      <p:ext uri="{BB962C8B-B14F-4D97-AF65-F5344CB8AC3E}">
        <p14:creationId xmlns:p14="http://schemas.microsoft.com/office/powerpoint/2010/main" xmlns="" val="22834101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Lenovo\Downloads\IMG_20201012_201050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0245" y="267629"/>
            <a:ext cx="8095784" cy="62892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85216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44967"/>
            <a:ext cx="10364451" cy="914399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Картинки и стихи </a:t>
            </a:r>
            <a:r>
              <a:rPr lang="ru-RU" dirty="0" err="1" smtClean="0">
                <a:solidFill>
                  <a:srgbClr val="FF0000"/>
                </a:solidFill>
              </a:rPr>
              <a:t>А.барто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 descr="C:\Users\Lenovo\Downloads\IMG_20201012_200954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2566" y="1059366"/>
            <a:ext cx="4728117" cy="54529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92750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10360"/>
            <a:ext cx="10364451" cy="1418895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Требования к играм, проводимым в адаптационный период</a:t>
            </a:r>
            <a:r>
              <a:rPr lang="ru-RU" b="1" dirty="0" smtClean="0">
                <a:solidFill>
                  <a:srgbClr val="FF0000"/>
                </a:solidFill>
              </a:rPr>
              <a:t>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1529256"/>
            <a:ext cx="10363826" cy="468866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• </a:t>
            </a:r>
            <a:r>
              <a:rPr lang="ru-RU" dirty="0">
                <a:solidFill>
                  <a:srgbClr val="7030A0"/>
                </a:solidFill>
              </a:rPr>
              <a:t>игры должны быть фронтальными, чтобы не один ребенок не чувствовал себя обделенным вниманием;</a:t>
            </a:r>
          </a:p>
          <a:p>
            <a:r>
              <a:rPr lang="ru-RU" dirty="0">
                <a:solidFill>
                  <a:srgbClr val="7030A0"/>
                </a:solidFill>
              </a:rPr>
              <a:t>• не должны быть слишком длительными (лучше играть с детьми по нескольку раз в день, но </a:t>
            </a:r>
            <a:r>
              <a:rPr lang="ru-RU" dirty="0" smtClean="0">
                <a:solidFill>
                  <a:srgbClr val="7030A0"/>
                </a:solidFill>
              </a:rPr>
              <a:t>понемногу</a:t>
            </a:r>
            <a:r>
              <a:rPr lang="ru-RU" dirty="0">
                <a:solidFill>
                  <a:srgbClr val="7030A0"/>
                </a:solidFill>
              </a:rPr>
              <a:t>) ;</a:t>
            </a:r>
          </a:p>
          <a:p>
            <a:r>
              <a:rPr lang="ru-RU" dirty="0">
                <a:solidFill>
                  <a:srgbClr val="7030A0"/>
                </a:solidFill>
              </a:rPr>
              <a:t>• должны использоваться копии реальных предметов, а не их заместители;</a:t>
            </a:r>
          </a:p>
          <a:p>
            <a:r>
              <a:rPr lang="ru-RU" dirty="0">
                <a:solidFill>
                  <a:srgbClr val="7030A0"/>
                </a:solidFill>
              </a:rPr>
              <a:t>• всем детям предлагаются одинаковые предметы;</a:t>
            </a:r>
          </a:p>
          <a:p>
            <a:r>
              <a:rPr lang="ru-RU" dirty="0">
                <a:solidFill>
                  <a:srgbClr val="7030A0"/>
                </a:solidFill>
              </a:rPr>
              <a:t>• инициатором игры выступает взрослый.</a:t>
            </a:r>
          </a:p>
          <a:p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5803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245328"/>
            <a:ext cx="10364451" cy="1170878"/>
          </a:xfrm>
        </p:spPr>
        <p:txBody>
          <a:bodyPr/>
          <a:lstStyle/>
          <a:p>
            <a:r>
              <a:rPr lang="ru-RU" dirty="0">
                <a:solidFill>
                  <a:srgbClr val="00B050"/>
                </a:solidFill>
              </a:rPr>
              <a:t>НАШ ПОЕЗД ОТПРАВЛЯЕТСЯ </a:t>
            </a:r>
            <a:r>
              <a:rPr lang="ru-RU" dirty="0" smtClean="0">
                <a:solidFill>
                  <a:srgbClr val="00B050"/>
                </a:solidFill>
              </a:rPr>
              <a:t>дальше:</a:t>
            </a:r>
            <a:r>
              <a:rPr lang="ru-RU" dirty="0">
                <a:solidFill>
                  <a:srgbClr val="00B050"/>
                </a:solidFill>
              </a:rPr>
              <a:t/>
            </a:r>
            <a:br>
              <a:rPr lang="ru-RU" dirty="0">
                <a:solidFill>
                  <a:srgbClr val="00B050"/>
                </a:solidFill>
              </a:rPr>
            </a:br>
            <a:r>
              <a:rPr lang="ru-RU" sz="2000" dirty="0"/>
              <a:t>Наша станция – </a:t>
            </a:r>
            <a:r>
              <a:rPr lang="ru-RU" sz="2000" i="1" dirty="0" smtClean="0">
                <a:solidFill>
                  <a:srgbClr val="FF0000"/>
                </a:solidFill>
              </a:rPr>
              <a:t>Разноцветные вагончики</a:t>
            </a:r>
            <a:endParaRPr lang="ru-RU" dirty="0"/>
          </a:p>
        </p:txBody>
      </p:sp>
      <p:pic>
        <p:nvPicPr>
          <p:cNvPr id="4" name="Объект 3" descr="C:\Users\Lenovo\Downloads\IMG_20201012_201234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298" y="1416206"/>
            <a:ext cx="5174165" cy="52299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01115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93519"/>
            <a:ext cx="10364451" cy="1028699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ЦЕЛЬ: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 </a:t>
            </a:r>
            <a:r>
              <a:rPr lang="ru-RU" sz="3200" dirty="0">
                <a:solidFill>
                  <a:srgbClr val="00B0F0"/>
                </a:solidFill>
              </a:rPr>
              <a:t>Учить детей классифицировать предметы по цвету и длине. Учить работать по алгоритму; сравнивать предметы по длине; определять, в каком поезде больше вагонов, без счета («столько – сколько», «поровну»).</a:t>
            </a:r>
          </a:p>
        </p:txBody>
      </p:sp>
    </p:spTree>
    <p:extLst>
      <p:ext uri="{BB962C8B-B14F-4D97-AF65-F5344CB8AC3E}">
        <p14:creationId xmlns:p14="http://schemas.microsoft.com/office/powerpoint/2010/main" xmlns="" val="39975565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Lenovo\Downloads\IMG_20201012_201212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5005" y="245326"/>
            <a:ext cx="6177775" cy="64342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21855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76646"/>
            <a:ext cx="10364451" cy="1298864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00B0F0"/>
                </a:solidFill>
              </a:rPr>
              <a:t>ХОД ИГРЫ</a:t>
            </a:r>
            <a:endParaRPr lang="ru-RU" sz="4800" b="1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/>
              <a:t> </a:t>
            </a:r>
            <a:r>
              <a:rPr lang="ru-RU" sz="3600" dirty="0">
                <a:solidFill>
                  <a:srgbClr val="0070C0"/>
                </a:solidFill>
              </a:rPr>
              <a:t>Предложить детям помочь паровозику прицепить вагончики, но это нужно сделать в определённой последовательности.</a:t>
            </a:r>
          </a:p>
        </p:txBody>
      </p:sp>
    </p:spTree>
    <p:extLst>
      <p:ext uri="{BB962C8B-B14F-4D97-AF65-F5344CB8AC3E}">
        <p14:creationId xmlns:p14="http://schemas.microsoft.com/office/powerpoint/2010/main" xmlns="" val="9551921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268" y="1"/>
            <a:ext cx="11653025" cy="1516565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Большие вагончики ищут свои маленькие вагончики такого же цвета как они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Объект 3" descr="C:\Users\Lenovo\Downloads\IMG_20201012_201312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2635" y="1304693"/>
            <a:ext cx="4705814" cy="54083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87647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66255"/>
            <a:ext cx="10364451" cy="820881"/>
          </a:xfrm>
        </p:spPr>
        <p:txBody>
          <a:bodyPr>
            <a:normAutofit fontScale="90000"/>
          </a:bodyPr>
          <a:lstStyle/>
          <a:p>
            <a:r>
              <a:rPr lang="ru-RU" sz="5400" dirty="0" smtClean="0">
                <a:solidFill>
                  <a:srgbClr val="0070C0"/>
                </a:solidFill>
              </a:rPr>
              <a:t>ЦЕЛЬ ИГРЫ:</a:t>
            </a:r>
            <a:endParaRPr lang="ru-RU" sz="54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87037" y="1278082"/>
            <a:ext cx="11866418" cy="54136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sz="2600" dirty="0">
                <a:solidFill>
                  <a:srgbClr val="00B050"/>
                </a:solidFill>
              </a:rPr>
              <a:t>Расширить знания детей по теме «Поезд».</a:t>
            </a:r>
            <a:br>
              <a:rPr lang="ru-RU" sz="2600" dirty="0">
                <a:solidFill>
                  <a:srgbClr val="00B050"/>
                </a:solidFill>
              </a:rPr>
            </a:br>
            <a:r>
              <a:rPr lang="ru-RU" sz="2600" dirty="0">
                <a:solidFill>
                  <a:srgbClr val="00B050"/>
                </a:solidFill>
              </a:rPr>
              <a:t>Формировать устойчивые знания о количестве (один-много), цвете (красный, желтый, зеленый, синий). </a:t>
            </a:r>
            <a:endParaRPr lang="ru-RU" sz="2600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ru-RU" sz="2600" dirty="0" smtClean="0">
                <a:solidFill>
                  <a:srgbClr val="00B050"/>
                </a:solidFill>
              </a:rPr>
              <a:t>Ребенку </a:t>
            </a:r>
            <a:r>
              <a:rPr lang="ru-RU" sz="2600" dirty="0">
                <a:solidFill>
                  <a:srgbClr val="00B050"/>
                </a:solidFill>
              </a:rPr>
              <a:t>необходимо расставить </a:t>
            </a:r>
            <a:r>
              <a:rPr lang="ru-RU" sz="2600" dirty="0" smtClean="0">
                <a:solidFill>
                  <a:srgbClr val="00B050"/>
                </a:solidFill>
              </a:rPr>
              <a:t>паровозики </a:t>
            </a:r>
            <a:r>
              <a:rPr lang="ru-RU" sz="2600" dirty="0">
                <a:solidFill>
                  <a:srgbClr val="00B050"/>
                </a:solidFill>
              </a:rPr>
              <a:t>определённого цвета, подобрать к паровозикам вагончики таких же цветов. Можно усложнить задание предложить ребёнку разложить по вагончикам картинки предметов по цветам. Формировать умение бережно относиться к материалам, вызывать чувство радости от полученного результата.</a:t>
            </a:r>
            <a:br>
              <a:rPr lang="ru-RU" sz="2600" dirty="0">
                <a:solidFill>
                  <a:srgbClr val="00B050"/>
                </a:solidFill>
              </a:rPr>
            </a:br>
            <a:endParaRPr lang="ru-RU" sz="2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94448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89211"/>
            <a:ext cx="10364451" cy="1215482"/>
          </a:xfrm>
        </p:spPr>
        <p:txBody>
          <a:bodyPr/>
          <a:lstStyle/>
          <a:p>
            <a:r>
              <a:rPr lang="ru-RU" dirty="0">
                <a:solidFill>
                  <a:srgbClr val="00B050"/>
                </a:solidFill>
              </a:rPr>
              <a:t>НАШ ПОЕЗД </a:t>
            </a:r>
            <a:r>
              <a:rPr lang="ru-RU" dirty="0" smtClean="0">
                <a:solidFill>
                  <a:srgbClr val="00B050"/>
                </a:solidFill>
              </a:rPr>
              <a:t>ОТПРАВЛЯЕТСЯ:</a:t>
            </a:r>
            <a:r>
              <a:rPr lang="ru-RU" dirty="0">
                <a:solidFill>
                  <a:srgbClr val="00B050"/>
                </a:solidFill>
              </a:rPr>
              <a:t/>
            </a:r>
            <a:br>
              <a:rPr lang="ru-RU" dirty="0">
                <a:solidFill>
                  <a:srgbClr val="00B050"/>
                </a:solidFill>
              </a:rPr>
            </a:br>
            <a:r>
              <a:rPr lang="ru-RU" dirty="0"/>
              <a:t>Наша станция – </a:t>
            </a:r>
            <a:r>
              <a:rPr lang="ru-RU" i="1" dirty="0" smtClean="0">
                <a:solidFill>
                  <a:srgbClr val="FF0000"/>
                </a:solidFill>
              </a:rPr>
              <a:t>деревенская</a:t>
            </a:r>
            <a:endParaRPr lang="ru-RU" dirty="0"/>
          </a:p>
        </p:txBody>
      </p:sp>
      <p:pic>
        <p:nvPicPr>
          <p:cNvPr id="4" name="Объект 3" descr="C:\Users\Lenovo\Downloads\IMG_20201012_202201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1122" y="1304693"/>
            <a:ext cx="5464098" cy="53525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97300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03909"/>
            <a:ext cx="10364451" cy="883227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ЦЕЛЬ: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1215736"/>
            <a:ext cx="10363826" cy="5237019"/>
          </a:xfrm>
          <a:solidFill>
            <a:srgbClr val="FFFF00"/>
          </a:solidFill>
        </p:spPr>
        <p:txBody>
          <a:bodyPr/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 Продолжать формировать представление о домашних животных, их внешнем виде, образе жизни, повадках. Расширять и активизировать словарь по теме 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:</a:t>
            </a:r>
            <a:r>
              <a:rPr lang="ru-RU" i="1" dirty="0" smtClean="0">
                <a:solidFill>
                  <a:schemeClr val="accent5">
                    <a:lumMod val="75000"/>
                  </a:schemeClr>
                </a:solidFill>
              </a:rPr>
              <a:t>«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</a:rPr>
              <a:t>Домашние животные»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;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- Способствовать развитию внимания, координационных способностей, умению ориентироваться на местности через игровые ситуации;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- Воспитывать любовь и бережное отношение к животным;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- Воспитывать умение работать </a:t>
            </a:r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</a:rPr>
              <a:t>вМЕСТЕ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,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То есть коллективно.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73151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129354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- Кто как разговаривает?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- Что умеют делать?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 descr="C:\Users\Lenovo\Downloads\IMG_20201012_202245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9473" y="1293541"/>
            <a:ext cx="4873083" cy="54083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39326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970155"/>
          </a:xfrm>
        </p:spPr>
        <p:txBody>
          <a:bodyPr/>
          <a:lstStyle/>
          <a:p>
            <a:r>
              <a:rPr lang="ru-RU" dirty="0" smtClean="0"/>
              <a:t>Станция: </a:t>
            </a:r>
            <a:r>
              <a:rPr lang="ru-RU" i="1" dirty="0" smtClean="0">
                <a:solidFill>
                  <a:srgbClr val="FF0000"/>
                </a:solidFill>
              </a:rPr>
              <a:t>бабушкина сказка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4" name="Объект 3" descr="C:\Users\Lenovo\Downloads\IMG_20201012_201947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1688" y="869795"/>
            <a:ext cx="7326351" cy="57874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99834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Игра </a:t>
            </a:r>
            <a:r>
              <a:rPr lang="ru-RU" dirty="0" smtClean="0">
                <a:solidFill>
                  <a:srgbClr val="FF0000"/>
                </a:solidFill>
              </a:rPr>
              <a:t>приключение</a:t>
            </a:r>
            <a:r>
              <a:rPr lang="ru-RU" dirty="0">
                <a:solidFill>
                  <a:srgbClr val="FF0000"/>
                </a:solidFill>
              </a:rPr>
              <a:t>: 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«</a:t>
            </a:r>
            <a:r>
              <a:rPr lang="ru-RU" dirty="0">
                <a:solidFill>
                  <a:srgbClr val="FF0000"/>
                </a:solidFill>
              </a:rPr>
              <a:t>Весёлый паровозик»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2358383"/>
            <a:ext cx="10363826" cy="4312382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Игра </a:t>
            </a:r>
            <a:r>
              <a:rPr lang="ru-RU" dirty="0">
                <a:solidFill>
                  <a:srgbClr val="00B050"/>
                </a:solidFill>
              </a:rPr>
              <a:t>«Весёлый паровозик» для детей ясельного возраста, игра является самой доступной формой деятельности во время адаптации детей. Во время игры у детей формируются такие навыки как: познание, стимулируется развитие мышления, развивается память, внимание, воображение, речь. </a:t>
            </a:r>
          </a:p>
          <a:p>
            <a:r>
              <a:rPr lang="ru-RU" dirty="0">
                <a:solidFill>
                  <a:srgbClr val="00B050"/>
                </a:solidFill>
              </a:rPr>
              <a:t>Данное пособие можно использовать как на индивидуальных, так и на подгрупповых занятиях с детьми во время адаптации и после. Пособие можно использовать в нескольких направлениях </a:t>
            </a:r>
            <a:r>
              <a:rPr lang="ru-RU" dirty="0" smtClean="0">
                <a:solidFill>
                  <a:srgbClr val="00B050"/>
                </a:solidFill>
              </a:rPr>
              <a:t>всё </a:t>
            </a:r>
            <a:r>
              <a:rPr lang="ru-RU" dirty="0">
                <a:solidFill>
                  <a:srgbClr val="00B050"/>
                </a:solidFill>
              </a:rPr>
              <a:t>зависит от задач психолога на конкретном занятии</a:t>
            </a:r>
            <a:r>
              <a:rPr lang="ru-RU" dirty="0" smtClean="0">
                <a:solidFill>
                  <a:srgbClr val="00B050"/>
                </a:solidFill>
              </a:rPr>
              <a:t>.</a:t>
            </a:r>
          </a:p>
          <a:p>
            <a:r>
              <a:rPr lang="ru-RU" dirty="0" smtClean="0">
                <a:solidFill>
                  <a:srgbClr val="00B050"/>
                </a:solidFill>
              </a:rPr>
              <a:t>Данное пособие состоит из комплекса занятий, т.е. одна станция –это одно занятие, КОТОРОЕ СОПРОВОЖДАЕТСЯ МУЗЫКОЙ.</a:t>
            </a:r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941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present5.com/presentation/226288919_439665097/image-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ятно 1 3"/>
          <p:cNvSpPr/>
          <p:nvPr/>
        </p:nvSpPr>
        <p:spPr>
          <a:xfrm>
            <a:off x="8686800" y="-259772"/>
            <a:ext cx="2591426" cy="169371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36969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1137423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Сказки: «курочка ряба»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«репка»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 descr="C:\Users\Lenovo\Downloads\IMG_20201012_202039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6879" y="1215483"/>
            <a:ext cx="5452946" cy="5341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34212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s://present5.com/presentforday2/20170228/skazka_repka_images/skazka_repka_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7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586810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18" y="72737"/>
            <a:ext cx="11876809" cy="1745672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1. Побуждать</a:t>
            </a:r>
            <a:r>
              <a:rPr lang="ru-RU" sz="2800" dirty="0">
                <a:solidFill>
                  <a:srgbClr val="FF0000"/>
                </a:solidFill>
              </a:rPr>
              <a:t> </a:t>
            </a:r>
            <a:r>
              <a:rPr lang="ru-RU" sz="2800" b="1" dirty="0">
                <a:solidFill>
                  <a:srgbClr val="FF0000"/>
                </a:solidFill>
              </a:rPr>
              <a:t>детей</a:t>
            </a:r>
            <a:r>
              <a:rPr lang="ru-RU" sz="2800" dirty="0">
                <a:solidFill>
                  <a:srgbClr val="FF0000"/>
                </a:solidFill>
              </a:rPr>
              <a:t> эмоционально откликаться на происходящие события в процессе знакомства со сказками и </a:t>
            </a:r>
            <a:r>
              <a:rPr lang="ru-RU" sz="2800" dirty="0" err="1">
                <a:solidFill>
                  <a:srgbClr val="FF0000"/>
                </a:solidFill>
              </a:rPr>
              <a:t>потешками</a:t>
            </a:r>
            <a:r>
              <a:rPr lang="ru-RU" sz="2800" dirty="0">
                <a:solidFill>
                  <a:srgbClr val="FF0000"/>
                </a:solidFill>
              </a:rPr>
              <a:t>.</a:t>
            </a:r>
            <a:br>
              <a:rPr lang="ru-RU" sz="2800" dirty="0">
                <a:solidFill>
                  <a:srgbClr val="FF0000"/>
                </a:solidFill>
              </a:rPr>
            </a:br>
            <a:r>
              <a:rPr lang="ru-RU" sz="2800" dirty="0">
                <a:solidFill>
                  <a:srgbClr val="FF0000"/>
                </a:solidFill>
              </a:rPr>
              <a:t>2. Познакомить воспитанников с героями сказки.</a:t>
            </a:r>
          </a:p>
        </p:txBody>
      </p:sp>
      <p:pic>
        <p:nvPicPr>
          <p:cNvPr id="5122" name="Picture 2" descr="https://ds04.infourok.ru/uploads/ex/0338/000e3407-fcd44b72/img1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1537" y="1745673"/>
            <a:ext cx="7980218" cy="503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733577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ds04.infourok.ru/uploads/ex/0c70/0012bd97-ffa7160b/img1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881871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1282389"/>
          </a:xfrm>
        </p:spPr>
        <p:txBody>
          <a:bodyPr/>
          <a:lstStyle/>
          <a:p>
            <a:r>
              <a:rPr lang="ru-RU" dirty="0">
                <a:solidFill>
                  <a:srgbClr val="00B050"/>
                </a:solidFill>
              </a:rPr>
              <a:t>НАШ ПОЕЗД ОТПРАВЛЯЕТСЯ дальше:</a:t>
            </a:r>
            <a:br>
              <a:rPr lang="ru-RU" dirty="0">
                <a:solidFill>
                  <a:srgbClr val="00B050"/>
                </a:solidFill>
              </a:rPr>
            </a:br>
            <a:r>
              <a:rPr lang="ru-RU" dirty="0"/>
              <a:t>Наша станция – </a:t>
            </a:r>
            <a:r>
              <a:rPr lang="ru-RU" i="1" dirty="0" smtClean="0">
                <a:solidFill>
                  <a:srgbClr val="FF0000"/>
                </a:solidFill>
              </a:rPr>
              <a:t>сказочка в лесу</a:t>
            </a:r>
            <a:endParaRPr lang="ru-RU" dirty="0"/>
          </a:p>
        </p:txBody>
      </p:sp>
      <p:pic>
        <p:nvPicPr>
          <p:cNvPr id="4" name="Объект 3" descr="C:\Users\Lenovo\Downloads\IMG_20201012_201449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8391" y="1427356"/>
            <a:ext cx="5073804" cy="5263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55899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03910"/>
            <a:ext cx="10364451" cy="976746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FF0000"/>
                </a:solidFill>
              </a:rPr>
              <a:t>ЦЕЛЬ:</a:t>
            </a:r>
            <a:endParaRPr lang="ru-RU" sz="5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63683" y="1392382"/>
            <a:ext cx="11232572" cy="5268191"/>
          </a:xfrm>
        </p:spPr>
        <p:txBody>
          <a:bodyPr>
            <a:normAutofit/>
          </a:bodyPr>
          <a:lstStyle/>
          <a:p>
            <a:r>
              <a:rPr lang="ru-RU" dirty="0"/>
              <a:t>- </a:t>
            </a:r>
            <a:r>
              <a:rPr lang="ru-RU" sz="2800" dirty="0">
                <a:solidFill>
                  <a:srgbClr val="92D050"/>
                </a:solidFill>
              </a:rPr>
              <a:t>стимулировать к проявлению интереса к </a:t>
            </a:r>
            <a:r>
              <a:rPr lang="ru-RU" sz="2800" b="1" dirty="0">
                <a:solidFill>
                  <a:srgbClr val="92D050"/>
                </a:solidFill>
              </a:rPr>
              <a:t>сказочной ситуации </a:t>
            </a:r>
            <a:r>
              <a:rPr lang="ru-RU" sz="2800" dirty="0">
                <a:solidFill>
                  <a:srgbClr val="92D050"/>
                </a:solidFill>
              </a:rPr>
              <a:t>(через </a:t>
            </a:r>
            <a:r>
              <a:rPr lang="ru-RU" sz="2800" i="1" dirty="0">
                <a:solidFill>
                  <a:srgbClr val="92D050"/>
                </a:solidFill>
              </a:rPr>
              <a:t>«поездку»</a:t>
            </a:r>
            <a:r>
              <a:rPr lang="ru-RU" sz="2800" dirty="0">
                <a:solidFill>
                  <a:srgbClr val="92D050"/>
                </a:solidFill>
              </a:rPr>
              <a:t> с помощью игрового </a:t>
            </a:r>
            <a:r>
              <a:rPr lang="ru-RU" sz="2800" dirty="0" smtClean="0">
                <a:solidFill>
                  <a:srgbClr val="92D050"/>
                </a:solidFill>
              </a:rPr>
              <a:t>модуля)</a:t>
            </a:r>
            <a:endParaRPr lang="ru-RU" sz="2800" dirty="0">
              <a:solidFill>
                <a:srgbClr val="92D050"/>
              </a:solidFill>
            </a:endParaRPr>
          </a:p>
          <a:p>
            <a:r>
              <a:rPr lang="ru-RU" sz="2800" dirty="0">
                <a:solidFill>
                  <a:srgbClr val="92D050"/>
                </a:solidFill>
              </a:rPr>
              <a:t>- воспитывать эмоциональную отзывчивость на музыку.</a:t>
            </a:r>
          </a:p>
          <a:p>
            <a:r>
              <a:rPr lang="ru-RU" sz="2800" dirty="0">
                <a:solidFill>
                  <a:srgbClr val="92D050"/>
                </a:solidFill>
              </a:rPr>
              <a:t>- формирование навыков сотрудничества, взаимопонимания, доброжелательности</a:t>
            </a:r>
          </a:p>
        </p:txBody>
      </p:sp>
    </p:spTree>
    <p:extLst>
      <p:ext uri="{BB962C8B-B14F-4D97-AF65-F5344CB8AC3E}">
        <p14:creationId xmlns:p14="http://schemas.microsoft.com/office/powerpoint/2010/main" xmlns="" val="22146377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Lenovo\Downloads\IMG_20201012_201449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42117" y="390293"/>
            <a:ext cx="7370956" cy="6311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29610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ttp://900igr.net/up/datas/255823/00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482024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Lenovo\Downloads\IMG_20201012_201651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0967" y="122663"/>
            <a:ext cx="7326350" cy="64342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86867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94192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ИГРА: «ПРИКЛЮЧЕНИЯ веселого ПАРОВОЗИКА»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 descr="C:\Users\Lenovo\Downloads\IMG_20201012_200130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9955" y="2068789"/>
            <a:ext cx="4332089" cy="44910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55448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869794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Лесные жители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 descr="C:\Users\Lenovo\Downloads\IMG_20201012_201758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1055" y="869795"/>
            <a:ext cx="5653668" cy="58543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641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914399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Сказка «</a:t>
            </a:r>
            <a:r>
              <a:rPr lang="ru-RU" dirty="0" err="1" smtClean="0">
                <a:solidFill>
                  <a:srgbClr val="FF0000"/>
                </a:solidFill>
              </a:rPr>
              <a:t>колОбок</a:t>
            </a:r>
            <a:r>
              <a:rPr lang="ru-RU" dirty="0" smtClean="0">
                <a:solidFill>
                  <a:srgbClr val="FF0000"/>
                </a:solidFill>
              </a:rPr>
              <a:t>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 descr="C:\Users\Lenovo\Downloads\IMG_20201012_201530 (1)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1551" y="825191"/>
            <a:ext cx="5921298" cy="57651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70686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ds04.infourok.ru/uploads/ex/0009/00089f10-c1a3431d/img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907249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s://avatars.mds.yandex.net/get-pdb/1893445/32246cea-e625-402f-b586-a2b897e2e237/s1200?webp=false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692250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https://pptcloud3.ams3.digitaloceanspaces.com/slides/pics/004/676/889/original/Slide5.jpg?1517959278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065492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78060"/>
            <a:ext cx="10364451" cy="9144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Картотека игр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 descr="C:\Users\Lenovo\Downloads\IMG_20201012_202952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1415" y="992461"/>
            <a:ext cx="4795024" cy="56536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04616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Lenovo\Downloads\IMG_20201012_202825 (1)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5195" y="345689"/>
            <a:ext cx="7861610" cy="64119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11873" y="4995747"/>
            <a:ext cx="19447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Книжки- малышки, которые не только успокаивают малыша, но и развивают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470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Lenovo\Downloads\IMG_20201012_202737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7807" y="209006"/>
            <a:ext cx="7829004" cy="6496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8296525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1137423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консультации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Объект 5" descr="C:\Users\Lenovo\Downloads\IMG_20201012_202657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9045" y="1137424"/>
            <a:ext cx="5051502" cy="55198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60929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1081667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рекомендации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 descr="C:\Users\Lenovo\Downloads\IMG_20201012_202606 (1)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8459" y="1081669"/>
            <a:ext cx="5408341" cy="54529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12512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41515"/>
            <a:ext cx="10364451" cy="1142999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цель:</a:t>
            </a:r>
            <a:endParaRPr lang="ru-RU" sz="6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1284514"/>
            <a:ext cx="10363826" cy="5138057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учить </a:t>
            </a:r>
            <a:r>
              <a:rPr lang="ru-RU" sz="2800" b="1" dirty="0">
                <a:solidFill>
                  <a:srgbClr val="002060"/>
                </a:solidFill>
              </a:rPr>
              <a:t>детей узнавать настроение музыки </a:t>
            </a:r>
            <a:r>
              <a:rPr lang="ru-RU" sz="2800" b="1" i="1" dirty="0">
                <a:solidFill>
                  <a:srgbClr val="002060"/>
                </a:solidFill>
              </a:rPr>
              <a:t>(весёлая или грустная)</a:t>
            </a:r>
            <a:endParaRPr lang="ru-RU" sz="2800" b="1" dirty="0">
              <a:solidFill>
                <a:srgbClr val="002060"/>
              </a:solidFill>
            </a:endParaRPr>
          </a:p>
          <a:p>
            <a:r>
              <a:rPr lang="ru-RU" sz="2800" b="1" dirty="0">
                <a:solidFill>
                  <a:srgbClr val="002060"/>
                </a:solidFill>
              </a:rPr>
              <a:t>развивать умение передавать настроение с помощью мимики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развивать мимические мышцы лица, путем их напряжения и расслабления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создать положительный эмоциональный настрой у детей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развивать внимание и слуховое восприятие.</a:t>
            </a:r>
          </a:p>
        </p:txBody>
      </p:sp>
    </p:spTree>
    <p:extLst>
      <p:ext uri="{BB962C8B-B14F-4D97-AF65-F5344CB8AC3E}">
        <p14:creationId xmlns:p14="http://schemas.microsoft.com/office/powerpoint/2010/main" xmlns="" val="20384625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1115121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анкеты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 descr="C:\Users\Lenovo\Downloads\IMG_20201012_202547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8459" y="914400"/>
            <a:ext cx="5374887" cy="56648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13958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Lenovo\Downloads\IMG_20201012_202528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2341" y="390293"/>
            <a:ext cx="6523464" cy="63227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30956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802887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советы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 descr="C:\Users\Lenovo\Downloads\IMG_20201012_202520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5933" y="802888"/>
            <a:ext cx="6735336" cy="58209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52899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НАСТРАИВАЕМ НА РАБОТУ ДЕТЕЙ: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Объект 3" descr="C:\Users\Lenovo\Downloads\IMG_20201012_200219 (2)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6627" y="2366963"/>
            <a:ext cx="4373216" cy="4192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73273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1"/>
            <a:ext cx="12192000" cy="6858000"/>
          </a:xfrm>
          <a:solidFill>
            <a:srgbClr val="FFFF00"/>
          </a:solidFill>
        </p:spPr>
        <p:txBody>
          <a:bodyPr>
            <a:normAutofit fontScale="70000" lnSpcReduction="20000"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rgbClr val="FF0000"/>
                </a:solidFill>
                <a:latin typeface="Georgia" panose="02040502050405020303" pitchFamily="18" charset="0"/>
              </a:rPr>
              <a:t>ОРГАНИЗАЦИОННОЕ ЗАНЯТИЕ: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dirty="0" smtClean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rgbClr val="7030A0"/>
                </a:solidFill>
                <a:latin typeface="Georgia" panose="02040502050405020303" pitchFamily="18" charset="0"/>
              </a:rPr>
              <a:t>В РУКАХ У ПЕДАГОГА,-</a:t>
            </a:r>
            <a:r>
              <a:rPr lang="ru-RU" altLang="ru-RU" dirty="0" err="1" smtClean="0">
                <a:solidFill>
                  <a:srgbClr val="7030A0"/>
                </a:solidFill>
                <a:latin typeface="Georgia" panose="02040502050405020303" pitchFamily="18" charset="0"/>
              </a:rPr>
              <a:t>туЧА</a:t>
            </a:r>
            <a:r>
              <a:rPr lang="ru-RU" altLang="ru-RU" dirty="0" smtClean="0">
                <a:solidFill>
                  <a:srgbClr val="7030A0"/>
                </a:solidFill>
                <a:latin typeface="Georgia" panose="02040502050405020303" pitchFamily="18" charset="0"/>
              </a:rPr>
              <a:t> </a:t>
            </a:r>
            <a:r>
              <a:rPr lang="ru-RU" altLang="ru-RU" dirty="0">
                <a:solidFill>
                  <a:srgbClr val="7030A0"/>
                </a:solidFill>
                <a:latin typeface="Georgia" panose="02040502050405020303" pitchFamily="18" charset="0"/>
              </a:rPr>
              <a:t>и </a:t>
            </a:r>
            <a:r>
              <a:rPr lang="ru-RU" altLang="ru-RU" dirty="0" err="1" smtClean="0">
                <a:solidFill>
                  <a:srgbClr val="7030A0"/>
                </a:solidFill>
                <a:latin typeface="Georgia" panose="02040502050405020303" pitchFamily="18" charset="0"/>
              </a:rPr>
              <a:t>солнышкО</a:t>
            </a:r>
            <a:r>
              <a:rPr lang="ru-RU" altLang="ru-RU" dirty="0" smtClean="0">
                <a:solidFill>
                  <a:srgbClr val="7030A0"/>
                </a:solidFill>
                <a:latin typeface="Georgia" panose="02040502050405020303" pitchFamily="18" charset="0"/>
              </a:rPr>
              <a:t>.</a:t>
            </a:r>
            <a:endParaRPr lang="ru-RU" altLang="ru-RU" dirty="0">
              <a:solidFill>
                <a:srgbClr val="7030A0"/>
              </a:solidFill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rgbClr val="7030A0"/>
                </a:solidFill>
                <a:latin typeface="Georgia" panose="02040502050405020303" pitchFamily="18" charset="0"/>
              </a:rPr>
              <a:t>Психолог</a:t>
            </a:r>
            <a:r>
              <a:rPr lang="ru-RU" altLang="ru-RU" dirty="0">
                <a:solidFill>
                  <a:srgbClr val="7030A0"/>
                </a:solidFill>
                <a:latin typeface="Georgia" panose="02040502050405020303" pitchFamily="18" charset="0"/>
              </a:rPr>
              <a:t>: Здравствуйте ребята! Сегодня я предлагаю вам поиграть со мной в очень интересную и весёлую игру! Вы </a:t>
            </a:r>
            <a:r>
              <a:rPr lang="ru-RU" altLang="ru-RU" dirty="0" smtClean="0">
                <a:solidFill>
                  <a:srgbClr val="7030A0"/>
                </a:solidFill>
                <a:latin typeface="Georgia" panose="02040502050405020303" pitchFamily="18" charset="0"/>
              </a:rPr>
              <a:t>согласны?</a:t>
            </a:r>
            <a:endParaRPr lang="ru-RU" altLang="ru-RU" dirty="0">
              <a:solidFill>
                <a:srgbClr val="7030A0"/>
              </a:solidFill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i="1" dirty="0">
                <a:solidFill>
                  <a:srgbClr val="7030A0"/>
                </a:solidFill>
                <a:latin typeface="Georgia" panose="02040502050405020303" pitchFamily="18" charset="0"/>
              </a:rPr>
              <a:t>(Ответ детей)</a:t>
            </a:r>
            <a:endParaRPr lang="ru-RU" altLang="ru-RU" dirty="0">
              <a:solidFill>
                <a:srgbClr val="7030A0"/>
              </a:solidFill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7030A0"/>
                </a:solidFill>
                <a:latin typeface="Georgia" panose="02040502050405020303" pitchFamily="18" charset="0"/>
              </a:rPr>
              <a:t>Психолог: Посмотрите, </a:t>
            </a:r>
            <a:r>
              <a:rPr lang="ru-RU" altLang="ru-RU" dirty="0" smtClean="0">
                <a:solidFill>
                  <a:srgbClr val="7030A0"/>
                </a:solidFill>
                <a:latin typeface="Georgia" panose="02040502050405020303" pitchFamily="18" charset="0"/>
              </a:rPr>
              <a:t>пожалуйста, </a:t>
            </a:r>
            <a:r>
              <a:rPr lang="ru-RU" altLang="ru-RU" dirty="0">
                <a:solidFill>
                  <a:srgbClr val="7030A0"/>
                </a:solidFill>
                <a:latin typeface="Georgia" panose="02040502050405020303" pitchFamily="18" charset="0"/>
              </a:rPr>
              <a:t>что вы видите?</a:t>
            </a:r>
            <a:endParaRPr lang="ru-RU" altLang="ru-RU" dirty="0">
              <a:solidFill>
                <a:srgbClr val="7030A0"/>
              </a:solidFill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7030A0"/>
                </a:solidFill>
                <a:latin typeface="Georgia" panose="02040502050405020303" pitchFamily="18" charset="0"/>
              </a:rPr>
              <a:t>Дети: </a:t>
            </a:r>
            <a:r>
              <a:rPr lang="ru-RU" altLang="ru-RU" dirty="0" err="1" smtClean="0">
                <a:solidFill>
                  <a:srgbClr val="7030A0"/>
                </a:solidFill>
                <a:latin typeface="Georgia" panose="02040502050405020303" pitchFamily="18" charset="0"/>
              </a:rPr>
              <a:t>тучкА</a:t>
            </a:r>
            <a:r>
              <a:rPr lang="ru-RU" altLang="ru-RU" dirty="0" smtClean="0">
                <a:solidFill>
                  <a:srgbClr val="7030A0"/>
                </a:solidFill>
                <a:latin typeface="Georgia" panose="02040502050405020303" pitchFamily="18" charset="0"/>
              </a:rPr>
              <a:t> </a:t>
            </a:r>
            <a:r>
              <a:rPr lang="ru-RU" altLang="ru-RU" dirty="0">
                <a:solidFill>
                  <a:srgbClr val="7030A0"/>
                </a:solidFill>
                <a:latin typeface="Georgia" panose="02040502050405020303" pitchFamily="18" charset="0"/>
              </a:rPr>
              <a:t>и </a:t>
            </a:r>
            <a:r>
              <a:rPr lang="ru-RU" altLang="ru-RU" dirty="0" err="1" smtClean="0">
                <a:solidFill>
                  <a:srgbClr val="7030A0"/>
                </a:solidFill>
                <a:latin typeface="Georgia" panose="02040502050405020303" pitchFamily="18" charset="0"/>
              </a:rPr>
              <a:t>солнышкО</a:t>
            </a:r>
            <a:r>
              <a:rPr lang="ru-RU" altLang="ru-RU" dirty="0" smtClean="0">
                <a:solidFill>
                  <a:srgbClr val="7030A0"/>
                </a:solidFill>
                <a:latin typeface="Georgia" panose="02040502050405020303" pitchFamily="18" charset="0"/>
              </a:rPr>
              <a:t>.</a:t>
            </a:r>
            <a:endParaRPr lang="ru-RU" altLang="ru-RU" dirty="0">
              <a:solidFill>
                <a:srgbClr val="7030A0"/>
              </a:solidFill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7030A0"/>
                </a:solidFill>
                <a:latin typeface="Georgia" panose="02040502050405020303" pitchFamily="18" charset="0"/>
              </a:rPr>
              <a:t>Психолог: Правильно ребята. Это </a:t>
            </a:r>
            <a:r>
              <a:rPr lang="ru-RU" altLang="ru-RU" dirty="0" err="1" smtClean="0">
                <a:solidFill>
                  <a:srgbClr val="7030A0"/>
                </a:solidFill>
                <a:latin typeface="Georgia" panose="02040502050405020303" pitchFamily="18" charset="0"/>
              </a:rPr>
              <a:t>тучкА</a:t>
            </a:r>
            <a:r>
              <a:rPr lang="ru-RU" altLang="ru-RU" dirty="0" smtClean="0">
                <a:solidFill>
                  <a:srgbClr val="7030A0"/>
                </a:solidFill>
                <a:latin typeface="Georgia" panose="02040502050405020303" pitchFamily="18" charset="0"/>
              </a:rPr>
              <a:t> </a:t>
            </a:r>
            <a:r>
              <a:rPr lang="ru-RU" altLang="ru-RU" dirty="0">
                <a:solidFill>
                  <a:srgbClr val="7030A0"/>
                </a:solidFill>
                <a:latin typeface="Georgia" panose="02040502050405020303" pitchFamily="18" charset="0"/>
              </a:rPr>
              <a:t>и </a:t>
            </a:r>
            <a:r>
              <a:rPr lang="ru-RU" altLang="ru-RU" dirty="0" err="1" smtClean="0">
                <a:solidFill>
                  <a:srgbClr val="7030A0"/>
                </a:solidFill>
                <a:latin typeface="Georgia" panose="02040502050405020303" pitchFamily="18" charset="0"/>
              </a:rPr>
              <a:t>солнышкО</a:t>
            </a:r>
            <a:r>
              <a:rPr lang="ru-RU" altLang="ru-RU" dirty="0" smtClean="0">
                <a:solidFill>
                  <a:srgbClr val="7030A0"/>
                </a:solidFill>
                <a:latin typeface="Georgia" panose="02040502050405020303" pitchFamily="18" charset="0"/>
              </a:rPr>
              <a:t>.</a:t>
            </a:r>
            <a:endParaRPr lang="ru-RU" altLang="ru-RU" dirty="0">
              <a:solidFill>
                <a:srgbClr val="7030A0"/>
              </a:solidFill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7030A0"/>
                </a:solidFill>
                <a:latin typeface="Georgia" panose="02040502050405020303" pitchFamily="18" charset="0"/>
              </a:rPr>
              <a:t>Скажите мне, пожалуйста, какое настроение у </a:t>
            </a:r>
            <a:r>
              <a:rPr lang="ru-RU" altLang="ru-RU" dirty="0" err="1" smtClean="0">
                <a:solidFill>
                  <a:srgbClr val="7030A0"/>
                </a:solidFill>
                <a:latin typeface="Georgia" panose="02040502050405020303" pitchFamily="18" charset="0"/>
              </a:rPr>
              <a:t>солнышкА</a:t>
            </a:r>
            <a:r>
              <a:rPr lang="ru-RU" altLang="ru-RU" dirty="0" smtClean="0">
                <a:solidFill>
                  <a:srgbClr val="7030A0"/>
                </a:solidFill>
                <a:latin typeface="Georgia" panose="02040502050405020303" pitchFamily="18" charset="0"/>
              </a:rPr>
              <a:t>?</a:t>
            </a:r>
            <a:endParaRPr lang="ru-RU" altLang="ru-RU" dirty="0">
              <a:solidFill>
                <a:srgbClr val="7030A0"/>
              </a:solidFill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7030A0"/>
                </a:solidFill>
                <a:latin typeface="Georgia" panose="02040502050405020303" pitchFamily="18" charset="0"/>
              </a:rPr>
              <a:t>Дети: Весёлое!</a:t>
            </a:r>
            <a:endParaRPr lang="ru-RU" altLang="ru-RU" dirty="0">
              <a:solidFill>
                <a:srgbClr val="7030A0"/>
              </a:solidFill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7030A0"/>
                </a:solidFill>
                <a:latin typeface="Georgia" panose="02040502050405020303" pitchFamily="18" charset="0"/>
              </a:rPr>
              <a:t>Психолог: Правильно — весёлое, доброе! Давайте покажем его.</a:t>
            </a:r>
            <a:endParaRPr lang="ru-RU" altLang="ru-RU" dirty="0">
              <a:solidFill>
                <a:srgbClr val="7030A0"/>
              </a:solidFill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7030A0"/>
                </a:solidFill>
                <a:latin typeface="Georgia" panose="02040502050405020303" pitchFamily="18" charset="0"/>
              </a:rPr>
              <a:t>Хорошо, молодцы! А теперь определите настроение </a:t>
            </a:r>
            <a:r>
              <a:rPr lang="ru-RU" altLang="ru-RU" dirty="0" err="1" smtClean="0">
                <a:solidFill>
                  <a:srgbClr val="7030A0"/>
                </a:solidFill>
                <a:latin typeface="Georgia" panose="02040502050405020303" pitchFamily="18" charset="0"/>
              </a:rPr>
              <a:t>тучкИ</a:t>
            </a:r>
            <a:r>
              <a:rPr lang="ru-RU" altLang="ru-RU" dirty="0" smtClean="0">
                <a:solidFill>
                  <a:srgbClr val="7030A0"/>
                </a:solidFill>
                <a:latin typeface="Georgia" panose="02040502050405020303" pitchFamily="18" charset="0"/>
              </a:rPr>
              <a:t>.</a:t>
            </a:r>
            <a:endParaRPr lang="ru-RU" altLang="ru-RU" dirty="0">
              <a:solidFill>
                <a:srgbClr val="7030A0"/>
              </a:solidFill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7030A0"/>
                </a:solidFill>
                <a:latin typeface="Georgia" panose="02040502050405020303" pitchFamily="18" charset="0"/>
              </a:rPr>
              <a:t>Дети: Сердитое, недовольное.</a:t>
            </a:r>
            <a:endParaRPr lang="ru-RU" altLang="ru-RU" dirty="0">
              <a:solidFill>
                <a:srgbClr val="7030A0"/>
              </a:solidFill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7030A0"/>
                </a:solidFill>
                <a:latin typeface="Georgia" panose="02040502050405020303" pitchFamily="18" charset="0"/>
              </a:rPr>
              <a:t>Психолог: Правильно, </a:t>
            </a:r>
            <a:r>
              <a:rPr lang="ru-RU" altLang="ru-RU" dirty="0" err="1" smtClean="0">
                <a:solidFill>
                  <a:srgbClr val="7030A0"/>
                </a:solidFill>
                <a:latin typeface="Georgia" panose="02040502050405020303" pitchFamily="18" charset="0"/>
              </a:rPr>
              <a:t>онО</a:t>
            </a:r>
            <a:r>
              <a:rPr lang="ru-RU" altLang="ru-RU" dirty="0" smtClean="0">
                <a:solidFill>
                  <a:srgbClr val="7030A0"/>
                </a:solidFill>
                <a:latin typeface="Georgia" panose="02040502050405020303" pitchFamily="18" charset="0"/>
              </a:rPr>
              <a:t> </a:t>
            </a:r>
            <a:r>
              <a:rPr lang="ru-RU" altLang="ru-RU" dirty="0" err="1" smtClean="0">
                <a:solidFill>
                  <a:srgbClr val="7030A0"/>
                </a:solidFill>
                <a:latin typeface="Georgia" panose="02040502050405020303" pitchFamily="18" charset="0"/>
              </a:rPr>
              <a:t>сердитОе</a:t>
            </a:r>
            <a:r>
              <a:rPr lang="ru-RU" altLang="ru-RU" dirty="0">
                <a:solidFill>
                  <a:srgbClr val="7030A0"/>
                </a:solidFill>
                <a:latin typeface="Georgia" panose="02040502050405020303" pitchFamily="18" charset="0"/>
              </a:rPr>
              <a:t>, </a:t>
            </a:r>
            <a:r>
              <a:rPr lang="ru-RU" altLang="ru-RU" dirty="0" err="1" smtClean="0">
                <a:solidFill>
                  <a:srgbClr val="7030A0"/>
                </a:solidFill>
                <a:latin typeface="Georgia" panose="02040502050405020303" pitchFamily="18" charset="0"/>
              </a:rPr>
              <a:t>недовольнОе</a:t>
            </a:r>
            <a:r>
              <a:rPr lang="ru-RU" altLang="ru-RU" dirty="0">
                <a:solidFill>
                  <a:srgbClr val="7030A0"/>
                </a:solidFill>
                <a:latin typeface="Georgia" panose="02040502050405020303" pitchFamily="18" charset="0"/>
              </a:rPr>
              <a:t>. Покажите, какое настроение у </a:t>
            </a:r>
            <a:r>
              <a:rPr lang="ru-RU" altLang="ru-RU" dirty="0" err="1" smtClean="0">
                <a:solidFill>
                  <a:srgbClr val="7030A0"/>
                </a:solidFill>
                <a:latin typeface="Georgia" panose="02040502050405020303" pitchFamily="18" charset="0"/>
              </a:rPr>
              <a:t>тучкИ</a:t>
            </a:r>
            <a:r>
              <a:rPr lang="ru-RU" altLang="ru-RU" dirty="0" smtClean="0">
                <a:solidFill>
                  <a:srgbClr val="7030A0"/>
                </a:solidFill>
                <a:latin typeface="Georgia" panose="02040502050405020303" pitchFamily="18" charset="0"/>
              </a:rPr>
              <a:t>? </a:t>
            </a:r>
            <a:r>
              <a:rPr lang="ru-RU" altLang="ru-RU" dirty="0">
                <a:solidFill>
                  <a:srgbClr val="7030A0"/>
                </a:solidFill>
                <a:latin typeface="Georgia" panose="02040502050405020303" pitchFamily="18" charset="0"/>
              </a:rPr>
              <a:t>Молодцы ребята у вас всё получилось!</a:t>
            </a:r>
            <a:endParaRPr lang="ru-RU" altLang="ru-RU" dirty="0">
              <a:solidFill>
                <a:srgbClr val="7030A0"/>
              </a:solidFill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7030A0"/>
                </a:solidFill>
                <a:latin typeface="Georgia" panose="02040502050405020303" pitchFamily="18" charset="0"/>
              </a:rPr>
              <a:t>Вы правильно показали настроение наших </a:t>
            </a:r>
            <a:r>
              <a:rPr lang="ru-RU" altLang="ru-RU" dirty="0" err="1" smtClean="0">
                <a:solidFill>
                  <a:srgbClr val="7030A0"/>
                </a:solidFill>
                <a:latin typeface="Georgia" panose="02040502050405020303" pitchFamily="18" charset="0"/>
              </a:rPr>
              <a:t>солнышкА</a:t>
            </a:r>
            <a:r>
              <a:rPr lang="ru-RU" altLang="ru-RU" dirty="0" smtClean="0">
                <a:solidFill>
                  <a:srgbClr val="7030A0"/>
                </a:solidFill>
                <a:latin typeface="Georgia" panose="02040502050405020303" pitchFamily="18" charset="0"/>
              </a:rPr>
              <a:t> </a:t>
            </a:r>
            <a:r>
              <a:rPr lang="ru-RU" altLang="ru-RU" dirty="0">
                <a:solidFill>
                  <a:srgbClr val="7030A0"/>
                </a:solidFill>
                <a:latin typeface="Georgia" panose="02040502050405020303" pitchFamily="18" charset="0"/>
              </a:rPr>
              <a:t>и </a:t>
            </a:r>
            <a:r>
              <a:rPr lang="ru-RU" altLang="ru-RU" dirty="0" err="1" smtClean="0">
                <a:solidFill>
                  <a:srgbClr val="7030A0"/>
                </a:solidFill>
                <a:latin typeface="Georgia" panose="02040502050405020303" pitchFamily="18" charset="0"/>
              </a:rPr>
              <a:t>тучкИ</a:t>
            </a:r>
            <a:r>
              <a:rPr lang="ru-RU" altLang="ru-RU" dirty="0" smtClean="0">
                <a:solidFill>
                  <a:srgbClr val="7030A0"/>
                </a:solidFill>
                <a:latin typeface="Georgia" panose="02040502050405020303" pitchFamily="18" charset="0"/>
              </a:rPr>
              <a:t>, </a:t>
            </a:r>
            <a:r>
              <a:rPr lang="ru-RU" altLang="ru-RU" dirty="0">
                <a:solidFill>
                  <a:srgbClr val="7030A0"/>
                </a:solidFill>
                <a:latin typeface="Georgia" panose="02040502050405020303" pitchFamily="18" charset="0"/>
              </a:rPr>
              <a:t>предлагаю вам с ними поиграть! Начнём?</a:t>
            </a:r>
            <a:endParaRPr lang="ru-RU" altLang="ru-RU" dirty="0">
              <a:solidFill>
                <a:srgbClr val="7030A0"/>
              </a:solidFill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7030A0"/>
                </a:solidFill>
                <a:latin typeface="Georgia" panose="02040502050405020303" pitchFamily="18" charset="0"/>
              </a:rPr>
              <a:t>Дети: Да!</a:t>
            </a:r>
            <a:endParaRPr lang="ru-RU" altLang="ru-RU" dirty="0">
              <a:solidFill>
                <a:srgbClr val="7030A0"/>
              </a:solidFill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7030A0"/>
                </a:solidFill>
                <a:latin typeface="Georgia" panose="02040502050405020303" pitchFamily="18" charset="0"/>
              </a:rPr>
              <a:t>Психолог: Присядьте, пожалуйста, на ковёр, вокруг </a:t>
            </a:r>
            <a:r>
              <a:rPr lang="ru-RU" altLang="ru-RU" dirty="0" err="1" smtClean="0">
                <a:solidFill>
                  <a:srgbClr val="7030A0"/>
                </a:solidFill>
                <a:latin typeface="Georgia" panose="02040502050405020303" pitchFamily="18" charset="0"/>
              </a:rPr>
              <a:t>тучкИ</a:t>
            </a:r>
            <a:r>
              <a:rPr lang="ru-RU" altLang="ru-RU" dirty="0" smtClean="0">
                <a:solidFill>
                  <a:srgbClr val="7030A0"/>
                </a:solidFill>
                <a:latin typeface="Georgia" panose="02040502050405020303" pitchFamily="18" charset="0"/>
              </a:rPr>
              <a:t> </a:t>
            </a:r>
            <a:r>
              <a:rPr lang="ru-RU" altLang="ru-RU" dirty="0">
                <a:solidFill>
                  <a:srgbClr val="7030A0"/>
                </a:solidFill>
                <a:latin typeface="Georgia" panose="02040502050405020303" pitchFamily="18" charset="0"/>
              </a:rPr>
              <a:t>и </a:t>
            </a:r>
            <a:r>
              <a:rPr lang="ru-RU" altLang="ru-RU" dirty="0" err="1" smtClean="0">
                <a:solidFill>
                  <a:srgbClr val="7030A0"/>
                </a:solidFill>
                <a:latin typeface="Georgia" panose="02040502050405020303" pitchFamily="18" charset="0"/>
              </a:rPr>
              <a:t>солнышкА</a:t>
            </a:r>
            <a:r>
              <a:rPr lang="ru-RU" altLang="ru-RU" dirty="0" smtClean="0">
                <a:solidFill>
                  <a:srgbClr val="7030A0"/>
                </a:solidFill>
                <a:latin typeface="Georgia" panose="02040502050405020303" pitchFamily="18" charset="0"/>
              </a:rPr>
              <a:t>.</a:t>
            </a:r>
            <a:endParaRPr lang="ru-RU" altLang="ru-RU" dirty="0">
              <a:solidFill>
                <a:srgbClr val="7030A0"/>
              </a:solidFill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7030A0"/>
                </a:solidFill>
                <a:latin typeface="Georgia" panose="02040502050405020303" pitchFamily="18" charset="0"/>
              </a:rPr>
              <a:t>Дети садятся в </a:t>
            </a:r>
            <a:r>
              <a:rPr lang="ru-RU" altLang="ru-RU" dirty="0" smtClean="0">
                <a:solidFill>
                  <a:srgbClr val="7030A0"/>
                </a:solidFill>
                <a:latin typeface="Georgia" panose="02040502050405020303" pitchFamily="18" charset="0"/>
              </a:rPr>
              <a:t>круг, </a:t>
            </a:r>
            <a:r>
              <a:rPr lang="ru-RU" altLang="ru-RU" dirty="0">
                <a:solidFill>
                  <a:srgbClr val="7030A0"/>
                </a:solidFill>
                <a:latin typeface="Georgia" panose="02040502050405020303" pitchFamily="18" charset="0"/>
              </a:rPr>
              <a:t>психолог садиться с ними.</a:t>
            </a:r>
            <a:endParaRPr lang="ru-RU" altLang="ru-RU" dirty="0">
              <a:solidFill>
                <a:srgbClr val="7030A0"/>
              </a:solidFill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7030A0"/>
                </a:solidFill>
                <a:latin typeface="Georgia" panose="02040502050405020303" pitchFamily="18" charset="0"/>
              </a:rPr>
              <a:t>Психолог: Ребята, а теперь внимательно слушайте, какая музыка будет звучать и что под неё вам захочется делать. Если веселиться, смеяться и танцевать, то вы поднимаете вверх </a:t>
            </a:r>
            <a:r>
              <a:rPr lang="ru-RU" altLang="ru-RU" dirty="0" smtClean="0">
                <a:solidFill>
                  <a:srgbClr val="7030A0"/>
                </a:solidFill>
                <a:latin typeface="Georgia" panose="02040502050405020303" pitchFamily="18" charset="0"/>
              </a:rPr>
              <a:t>РУЧКИ </a:t>
            </a:r>
            <a:r>
              <a:rPr lang="ru-RU" altLang="ru-RU" dirty="0">
                <a:solidFill>
                  <a:srgbClr val="7030A0"/>
                </a:solidFill>
                <a:latin typeface="Georgia" panose="02040502050405020303" pitchFamily="18" charset="0"/>
              </a:rPr>
              <a:t>и громко </a:t>
            </a:r>
            <a:r>
              <a:rPr lang="ru-RU" altLang="ru-RU" dirty="0" smtClean="0">
                <a:solidFill>
                  <a:srgbClr val="7030A0"/>
                </a:solidFill>
                <a:latin typeface="Georgia" panose="02040502050405020303" pitchFamily="18" charset="0"/>
              </a:rPr>
              <a:t>смеётесь, УЛЫБАЕТЕСЬ, </a:t>
            </a:r>
            <a:r>
              <a:rPr lang="ru-RU" altLang="ru-RU" dirty="0">
                <a:solidFill>
                  <a:srgbClr val="7030A0"/>
                </a:solidFill>
                <a:latin typeface="Georgia" panose="02040502050405020303" pitchFamily="18" charset="0"/>
              </a:rPr>
              <a:t>Ну, а если вам захочется хмуриться и сердиться, то вы </a:t>
            </a:r>
            <a:r>
              <a:rPr lang="ru-RU" altLang="ru-RU" dirty="0" smtClean="0">
                <a:solidFill>
                  <a:srgbClr val="7030A0"/>
                </a:solidFill>
                <a:latin typeface="Georgia" panose="02040502050405020303" pitchFamily="18" charset="0"/>
              </a:rPr>
              <a:t>НЕ поднимаете РУЧКИ, </a:t>
            </a:r>
            <a:r>
              <a:rPr lang="ru-RU" altLang="ru-RU" dirty="0">
                <a:solidFill>
                  <a:srgbClr val="7030A0"/>
                </a:solidFill>
                <a:latin typeface="Georgia" panose="02040502050405020303" pitchFamily="18" charset="0"/>
              </a:rPr>
              <a:t>делаете сердитое лицо и грозно рычите.</a:t>
            </a:r>
            <a:endParaRPr lang="ru-RU" altLang="ru-RU" dirty="0">
              <a:solidFill>
                <a:srgbClr val="7030A0"/>
              </a:solidFill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7030A0"/>
                </a:solidFill>
                <a:latin typeface="Georgia" panose="02040502050405020303" pitchFamily="18" charset="0"/>
              </a:rPr>
              <a:t>И так мы начинаем!</a:t>
            </a:r>
            <a:endParaRPr lang="ru-RU" altLang="ru-RU" dirty="0">
              <a:solidFill>
                <a:srgbClr val="7030A0"/>
              </a:solidFill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7030A0"/>
                </a:solidFill>
                <a:latin typeface="Georgia" panose="02040502050405020303" pitchFamily="18" charset="0"/>
              </a:rPr>
              <a:t>Будьте внимательны!</a:t>
            </a:r>
            <a:endParaRPr lang="ru-RU" altLang="ru-RU" dirty="0">
              <a:solidFill>
                <a:srgbClr val="7030A0"/>
              </a:solidFill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7030A0"/>
                </a:solidFill>
                <a:latin typeface="Georgia" panose="02040502050405020303" pitchFamily="18" charset="0"/>
              </a:rPr>
              <a:t>Дети под музыку проявляют свои эмоции, поднимая соответственно </a:t>
            </a:r>
            <a:r>
              <a:rPr lang="ru-RU" altLang="ru-RU" dirty="0" smtClean="0">
                <a:solidFill>
                  <a:srgbClr val="7030A0"/>
                </a:solidFill>
                <a:latin typeface="Georgia" panose="02040502050405020303" pitchFamily="18" charset="0"/>
              </a:rPr>
              <a:t>РУЧКИ </a:t>
            </a:r>
            <a:r>
              <a:rPr lang="ru-RU" altLang="ru-RU" dirty="0">
                <a:solidFill>
                  <a:srgbClr val="7030A0"/>
                </a:solidFill>
                <a:latin typeface="Georgia" panose="02040502050405020303" pitchFamily="18" charset="0"/>
              </a:rPr>
              <a:t>или </a:t>
            </a:r>
            <a:r>
              <a:rPr lang="ru-RU" altLang="ru-RU" dirty="0" smtClean="0">
                <a:solidFill>
                  <a:srgbClr val="7030A0"/>
                </a:solidFill>
                <a:latin typeface="Georgia" panose="02040502050405020303" pitchFamily="18" charset="0"/>
              </a:rPr>
              <a:t>НЕ ПОДНИМАЯ.</a:t>
            </a:r>
            <a:r>
              <a:rPr lang="ru-RU" altLang="ru-RU" dirty="0">
                <a:solidFill>
                  <a:srgbClr val="7030A0"/>
                </a:solidFill>
                <a:latin typeface="Georgia" panose="02040502050405020303" pitchFamily="18" charset="0"/>
              </a:rPr>
              <a:t> </a:t>
            </a:r>
            <a:r>
              <a:rPr lang="ru-RU" altLang="ru-RU" i="1" dirty="0">
                <a:solidFill>
                  <a:srgbClr val="7030A0"/>
                </a:solidFill>
                <a:latin typeface="Georgia" panose="02040502050405020303" pitchFamily="18" charset="0"/>
              </a:rPr>
              <a:t>(количество музыки определяет сам психолог)</a:t>
            </a:r>
            <a:endParaRPr lang="ru-RU" altLang="ru-RU" dirty="0">
              <a:solidFill>
                <a:srgbClr val="7030A0"/>
              </a:solidFill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7030A0"/>
                </a:solidFill>
                <a:latin typeface="Georgia" panose="02040502050405020303" pitchFamily="18" charset="0"/>
              </a:rPr>
              <a:t>Психолог: Молодцы ребята! Все играли очень хорошо! Вам понравилось играть!</a:t>
            </a:r>
            <a:endParaRPr lang="ru-RU" altLang="ru-RU" dirty="0">
              <a:solidFill>
                <a:srgbClr val="7030A0"/>
              </a:solidFill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7030A0"/>
                </a:solidFill>
                <a:latin typeface="Georgia" panose="02040502050405020303" pitchFamily="18" charset="0"/>
              </a:rPr>
              <a:t>Дети: Да</a:t>
            </a:r>
            <a:r>
              <a:rPr lang="ru-RU" altLang="ru-RU" dirty="0" smtClean="0">
                <a:solidFill>
                  <a:srgbClr val="7030A0"/>
                </a:solidFill>
                <a:latin typeface="Georgia" panose="02040502050405020303" pitchFamily="18" charset="0"/>
              </a:rPr>
              <a:t>!</a:t>
            </a:r>
            <a:endParaRPr lang="ru-RU" alt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3081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Lenovo\Downloads\IMG_20201012_200240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4235" y="377687"/>
            <a:ext cx="7832035" cy="62020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66681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-69669"/>
            <a:ext cx="10364451" cy="1227909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Игра развлечение: 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«</a:t>
            </a:r>
            <a:r>
              <a:rPr lang="ru-RU" b="1" dirty="0">
                <a:solidFill>
                  <a:srgbClr val="FF0000"/>
                </a:solidFill>
              </a:rPr>
              <a:t>Весёлый паровозик»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722812"/>
            <a:ext cx="10363826" cy="6731726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Ход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занятия: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- Ребята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,посмотрите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что у меня в руках? (паровозик) Правильно, паровозик «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Чух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». Давайте его рассмотрим. Какие цвета есть у нашего паровозика? (красный, синий, желтый). Замечательно! А как гудит наш паровозик? (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Тууутууу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).</a:t>
            </a:r>
          </a:p>
          <a:p>
            <a:r>
              <a:rPr lang="ru-RU" sz="1600" i="1" dirty="0">
                <a:solidFill>
                  <a:schemeClr val="accent6">
                    <a:lumMod val="50000"/>
                  </a:schemeClr>
                </a:solidFill>
              </a:rPr>
              <a:t>расставляем стулья друг за другом, 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</a:rPr>
              <a:t>включаем МУЗЫКУ 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</a:rPr>
              <a:t>ИЗ </a:t>
            </a:r>
            <a:r>
              <a:rPr lang="ru-RU" sz="1600" i="1" dirty="0" err="1" smtClean="0">
                <a:solidFill>
                  <a:schemeClr val="accent6">
                    <a:lumMod val="50000"/>
                  </a:schemeClr>
                </a:solidFill>
              </a:rPr>
              <a:t>мультфильмА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</a:rPr>
              <a:t> «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</a:rPr>
              <a:t>Паровозик из </a:t>
            </a:r>
            <a:r>
              <a:rPr lang="ru-RU" sz="1600" b="1" i="1" dirty="0" err="1">
                <a:solidFill>
                  <a:schemeClr val="accent6">
                    <a:lumMod val="50000"/>
                  </a:schemeClr>
                </a:solidFill>
              </a:rPr>
              <a:t>Ромашково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</a:rPr>
              <a:t>». Дети рассаживаются на стулья, и отправляемся в путешествие на поезде.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- Давайте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превратимся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в вагончики и поедем за паровозиком? (да, когда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поровозик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 будет ехать в левую сторону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вы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будете гудеть тихо, а когда в правую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-громко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Молодцы, ребята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- Паровозику очень у вас понравилось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, и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он хочет с вами поиграть. Будем играть? (да)</a:t>
            </a:r>
          </a:p>
          <a:p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Чух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 —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чух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чух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 –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чух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 — паровозик,</a:t>
            </a:r>
          </a:p>
          <a:p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Чух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 —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чух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чух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 –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</a:rPr>
              <a:t>чух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 — паровозик,</a:t>
            </a:r>
          </a:p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Он бежит, качается,</a:t>
            </a:r>
          </a:p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Охает, старается…</a:t>
            </a:r>
          </a:p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Стоп! Остановка ……………………………………………..</a:t>
            </a:r>
          </a:p>
        </p:txBody>
      </p:sp>
    </p:spTree>
    <p:extLst>
      <p:ext uri="{BB962C8B-B14F-4D97-AF65-F5344CB8AC3E}">
        <p14:creationId xmlns:p14="http://schemas.microsoft.com/office/powerpoint/2010/main" xmlns="" val="235988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729</TotalTime>
  <Words>786</Words>
  <Application>Microsoft Office PowerPoint</Application>
  <PresentationFormat>Произвольный</PresentationFormat>
  <Paragraphs>110</Paragraphs>
  <Slides>52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Капля</vt:lpstr>
      <vt:lpstr>ИГРЫ   В АДАПТАЦИОННЫЙ ПЕРИОД</vt:lpstr>
      <vt:lpstr>Требования к играм, проводимым в адаптационный период:</vt:lpstr>
      <vt:lpstr>Игра приключение:  «Весёлый паровозик»</vt:lpstr>
      <vt:lpstr>ИГРА: «ПРИКЛЮЧЕНИЯ веселого ПАРОВОЗИКА»</vt:lpstr>
      <vt:lpstr>цель:</vt:lpstr>
      <vt:lpstr>НАСТРАИВАЕМ НА РАБОТУ ДЕТЕЙ:</vt:lpstr>
      <vt:lpstr>Слайд 7</vt:lpstr>
      <vt:lpstr>Слайд 8</vt:lpstr>
      <vt:lpstr>Игра развлечение:  «Весёлый паровозик»</vt:lpstr>
      <vt:lpstr>НАШ ПОЕЗД ОТПРАВЛЯЕТСЯ В ПУТЕШЕСТВИЕ ПО СТАНЦИЯМ. Наша первая станция – успокойкино  Целью данных игр являются успокоение возбужденных детей и их организация  </vt:lpstr>
      <vt:lpstr>Слайд 11</vt:lpstr>
      <vt:lpstr>«волшебный пень»</vt:lpstr>
      <vt:lpstr>НАШ ПОЕЗД ОТПРАВЛЯЕТСЯ на седующую СТАНЦИю. Наша станция – волшебные пальчики</vt:lpstr>
      <vt:lpstr>Слайд 14</vt:lpstr>
      <vt:lpstr>Пальчиковые игры</vt:lpstr>
      <vt:lpstr>Продолжаем путешествие и седующая СТАНЦИя: станция – игрушкино</vt:lpstr>
      <vt:lpstr>Слайд 17</vt:lpstr>
      <vt:lpstr>Слайд 18</vt:lpstr>
      <vt:lpstr>Картинки и стихи А.барто</vt:lpstr>
      <vt:lpstr>НАШ ПОЕЗД ОТПРАВЛЯЕТСЯ дальше: Наша станция – Разноцветные вагончики</vt:lpstr>
      <vt:lpstr>ЦЕЛЬ:</vt:lpstr>
      <vt:lpstr>Слайд 22</vt:lpstr>
      <vt:lpstr>ХОД ИГРЫ</vt:lpstr>
      <vt:lpstr>Большие вагончики ищут свои маленькие вагончики такого же цвета как они</vt:lpstr>
      <vt:lpstr>ЦЕЛЬ ИГРЫ:</vt:lpstr>
      <vt:lpstr>НАШ ПОЕЗД ОТПРАВЛЯЕТСЯ: Наша станция – деревенская</vt:lpstr>
      <vt:lpstr>ЦЕЛЬ:</vt:lpstr>
      <vt:lpstr>- Кто как разговаривает? - Что умеют делать?</vt:lpstr>
      <vt:lpstr>Станция: бабушкина сказка</vt:lpstr>
      <vt:lpstr>Слайд 30</vt:lpstr>
      <vt:lpstr>Сказки: «курочка ряба» «репка»</vt:lpstr>
      <vt:lpstr>Слайд 32</vt:lpstr>
      <vt:lpstr>1. Побуждать детей эмоционально откликаться на происходящие события в процессе знакомства со сказками и потешками. 2. Познакомить воспитанников с героями сказки.</vt:lpstr>
      <vt:lpstr>Слайд 34</vt:lpstr>
      <vt:lpstr>НАШ ПОЕЗД ОТПРАВЛЯЕТСЯ дальше: Наша станция – сказочка в лесу</vt:lpstr>
      <vt:lpstr>ЦЕЛЬ:</vt:lpstr>
      <vt:lpstr>Слайд 37</vt:lpstr>
      <vt:lpstr>Слайд 38</vt:lpstr>
      <vt:lpstr>Слайд 39</vt:lpstr>
      <vt:lpstr>Лесные жители</vt:lpstr>
      <vt:lpstr>Сказка «колОбок»</vt:lpstr>
      <vt:lpstr>Слайд 42</vt:lpstr>
      <vt:lpstr>Слайд 43</vt:lpstr>
      <vt:lpstr>Слайд 44</vt:lpstr>
      <vt:lpstr>Картотека игр</vt:lpstr>
      <vt:lpstr>Слайд 46</vt:lpstr>
      <vt:lpstr>Слайд 47</vt:lpstr>
      <vt:lpstr>консультации</vt:lpstr>
      <vt:lpstr>рекомендации</vt:lpstr>
      <vt:lpstr>анкеты</vt:lpstr>
      <vt:lpstr>Слайд 51</vt:lpstr>
      <vt:lpstr>советы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Одиноченко</cp:lastModifiedBy>
  <cp:revision>56</cp:revision>
  <dcterms:created xsi:type="dcterms:W3CDTF">2020-10-14T10:46:35Z</dcterms:created>
  <dcterms:modified xsi:type="dcterms:W3CDTF">2020-10-26T08:11:08Z</dcterms:modified>
</cp:coreProperties>
</file>