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8" r:id="rId3"/>
    <p:sldId id="289" r:id="rId4"/>
    <p:sldId id="286" r:id="rId5"/>
    <p:sldId id="270" r:id="rId6"/>
    <p:sldId id="288" r:id="rId7"/>
    <p:sldId id="271" r:id="rId8"/>
    <p:sldId id="274" r:id="rId9"/>
    <p:sldId id="276" r:id="rId10"/>
    <p:sldId id="272" r:id="rId11"/>
    <p:sldId id="273" r:id="rId12"/>
    <p:sldId id="268" r:id="rId13"/>
    <p:sldId id="281" r:id="rId14"/>
    <p:sldId id="277" r:id="rId15"/>
    <p:sldId id="280" r:id="rId16"/>
    <p:sldId id="316" r:id="rId17"/>
    <p:sldId id="319" r:id="rId18"/>
    <p:sldId id="284" r:id="rId19"/>
    <p:sldId id="285" r:id="rId2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4" d="100"/>
          <a:sy n="64" d="100"/>
        </p:scale>
        <p:origin x="-1332" y="-102"/>
      </p:cViewPr>
      <p:guideLst>
        <p:guide orient="horz" pos="2160"/>
        <p:guide pos="2832"/>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8D77158F-E12B-4EF8-B777-841A58DFA740}" type="datetimeFigureOut">
              <a:rPr lang="ru-RU"/>
              <a:pPr>
                <a:defRPr/>
              </a:pPr>
              <a:t>22.09.2020</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B4FA2369-B31F-477A-A4C4-4D42705AF3A8}" type="slidenum">
              <a:rPr lang="ru-RU"/>
              <a:pPr>
                <a:defRPr/>
              </a:pPr>
              <a:t>‹#›</a:t>
            </a:fld>
            <a:endParaRPr lang="ru-RU" dirty="0"/>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D753E73-3FD5-46D4-BFCF-ED069F342ECB}" type="datetimeFigureOut">
              <a:rPr lang="ru-RU"/>
              <a:pPr>
                <a:defRPr/>
              </a:pPr>
              <a:t>22.09.2020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ACE1E6C6-A85E-428F-8BE2-FE31BE60CAF7}" type="slidenum">
              <a:rPr lang="ru-RU"/>
              <a:pPr>
                <a:defRPr/>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586BA3CC-A2D5-4881-95ED-B3E8F9FD866D}" type="datetimeFigureOut">
              <a:rPr lang="ru-RU"/>
              <a:pPr>
                <a:defRPr/>
              </a:pPr>
              <a:t>22.09.2020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682482F7-F3F1-470C-966C-C965701E6E91}" type="slidenum">
              <a:rPr lang="ru-RU"/>
              <a:pPr>
                <a:defRPr/>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DD46312B-0895-4AA3-A2F4-2C9CA1B3C970}" type="datetimeFigureOut">
              <a:rPr lang="ru-RU"/>
              <a:pPr>
                <a:defRPr/>
              </a:pPr>
              <a:t>22.09.2020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45E265FF-BECE-4EC4-93EA-B83DD8BCE2E3}" type="slidenum">
              <a:rPr lang="ru-RU"/>
              <a:pPr>
                <a:defRPr/>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558E203-8B12-4A5F-B87C-956A8A1B4651}" type="datetimeFigureOut">
              <a:rPr lang="ru-RU"/>
              <a:pPr>
                <a:defRPr/>
              </a:pPr>
              <a:t>22.09.2020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99496E6A-8A85-4355-BD0C-3FDB47539AFE}" type="slidenum">
              <a:rPr lang="ru-RU"/>
              <a:pPr>
                <a:defRPr/>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1B018D61-8AD2-4989-A120-45C41815552D}" type="datetimeFigureOut">
              <a:rPr lang="ru-RU"/>
              <a:pPr>
                <a:defRPr/>
              </a:pPr>
              <a:t>22.09.2020</a:t>
            </a:fld>
            <a:endParaRPr lang="ru-RU" dirty="0"/>
          </a:p>
        </p:txBody>
      </p:sp>
      <p:sp>
        <p:nvSpPr>
          <p:cNvPr id="5" name="Нижний колонтитул 4"/>
          <p:cNvSpPr>
            <a:spLocks noGrp="1"/>
          </p:cNvSpPr>
          <p:nvPr>
            <p:ph type="ftr" sz="quarter" idx="11"/>
          </p:nvPr>
        </p:nvSpPr>
        <p:spPr/>
        <p:txBody>
          <a:bodyPr/>
          <a:lstStyle>
            <a:lvl1pPr>
              <a:defRPr/>
            </a:lvl1pPr>
          </a:lstStyle>
          <a:p>
            <a:pPr>
              <a:defRPr/>
            </a:pPr>
            <a:endParaRPr lang="ru-RU" dirty="0"/>
          </a:p>
        </p:txBody>
      </p:sp>
      <p:sp>
        <p:nvSpPr>
          <p:cNvPr id="6" name="Номер слайда 5"/>
          <p:cNvSpPr>
            <a:spLocks noGrp="1"/>
          </p:cNvSpPr>
          <p:nvPr>
            <p:ph type="sldNum" sz="quarter" idx="12"/>
          </p:nvPr>
        </p:nvSpPr>
        <p:spPr/>
        <p:txBody>
          <a:bodyPr/>
          <a:lstStyle>
            <a:lvl1pPr>
              <a:defRPr/>
            </a:lvl1pPr>
          </a:lstStyle>
          <a:p>
            <a:pPr>
              <a:defRPr/>
            </a:pPr>
            <a:fld id="{0D40D1D9-A513-4287-B821-FF33399C47C3}" type="slidenum">
              <a:rPr lang="ru-RU"/>
              <a:pPr>
                <a:defRPr/>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C2BC097-9D66-421A-BA84-022E55858F55}" type="datetimeFigureOut">
              <a:rPr lang="ru-RU"/>
              <a:pPr>
                <a:defRPr/>
              </a:pPr>
              <a:t>22.09.2020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EE483031-C951-403C-A760-DFEC3BE9A2AC}" type="slidenum">
              <a:rPr lang="ru-RU"/>
              <a:pPr>
                <a:defRPr/>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307EBEE1-62BC-4EDB-95CF-02D798E3AC52}" type="datetimeFigureOut">
              <a:rPr lang="ru-RU"/>
              <a:pPr>
                <a:defRPr/>
              </a:pPr>
              <a:t>22.09.2020</a:t>
            </a:fld>
            <a:endParaRPr lang="ru-RU" dirty="0"/>
          </a:p>
        </p:txBody>
      </p:sp>
      <p:sp>
        <p:nvSpPr>
          <p:cNvPr id="8" name="Нижний колонтитул 4"/>
          <p:cNvSpPr>
            <a:spLocks noGrp="1"/>
          </p:cNvSpPr>
          <p:nvPr>
            <p:ph type="ftr" sz="quarter" idx="11"/>
          </p:nvPr>
        </p:nvSpPr>
        <p:spPr/>
        <p:txBody>
          <a:bodyPr/>
          <a:lstStyle>
            <a:lvl1pPr>
              <a:defRPr/>
            </a:lvl1pPr>
          </a:lstStyle>
          <a:p>
            <a:pPr>
              <a:defRPr/>
            </a:pPr>
            <a:endParaRPr lang="ru-RU" dirty="0"/>
          </a:p>
        </p:txBody>
      </p:sp>
      <p:sp>
        <p:nvSpPr>
          <p:cNvPr id="9" name="Номер слайда 5"/>
          <p:cNvSpPr>
            <a:spLocks noGrp="1"/>
          </p:cNvSpPr>
          <p:nvPr>
            <p:ph type="sldNum" sz="quarter" idx="12"/>
          </p:nvPr>
        </p:nvSpPr>
        <p:spPr/>
        <p:txBody>
          <a:bodyPr/>
          <a:lstStyle>
            <a:lvl1pPr>
              <a:defRPr/>
            </a:lvl1pPr>
          </a:lstStyle>
          <a:p>
            <a:pPr>
              <a:defRPr/>
            </a:pPr>
            <a:fld id="{7CB10B9D-4F2B-4878-96B7-03274EB389E8}" type="slidenum">
              <a:rPr lang="ru-RU"/>
              <a:pPr>
                <a:defRPr/>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C28B9E2B-B126-408A-8814-B9EDA8247616}" type="datetimeFigureOut">
              <a:rPr lang="ru-RU"/>
              <a:pPr>
                <a:defRPr/>
              </a:pPr>
              <a:t>22.09.2020</a:t>
            </a:fld>
            <a:endParaRPr lang="ru-RU" dirty="0"/>
          </a:p>
        </p:txBody>
      </p:sp>
      <p:sp>
        <p:nvSpPr>
          <p:cNvPr id="4" name="Нижний колонтитул 4"/>
          <p:cNvSpPr>
            <a:spLocks noGrp="1"/>
          </p:cNvSpPr>
          <p:nvPr>
            <p:ph type="ftr" sz="quarter" idx="11"/>
          </p:nvPr>
        </p:nvSpPr>
        <p:spPr/>
        <p:txBody>
          <a:bodyPr/>
          <a:lstStyle>
            <a:lvl1pPr>
              <a:defRPr/>
            </a:lvl1pPr>
          </a:lstStyle>
          <a:p>
            <a:pPr>
              <a:defRPr/>
            </a:pPr>
            <a:endParaRPr lang="ru-RU" dirty="0"/>
          </a:p>
        </p:txBody>
      </p:sp>
      <p:sp>
        <p:nvSpPr>
          <p:cNvPr id="5" name="Номер слайда 5"/>
          <p:cNvSpPr>
            <a:spLocks noGrp="1"/>
          </p:cNvSpPr>
          <p:nvPr>
            <p:ph type="sldNum" sz="quarter" idx="12"/>
          </p:nvPr>
        </p:nvSpPr>
        <p:spPr/>
        <p:txBody>
          <a:bodyPr/>
          <a:lstStyle>
            <a:lvl1pPr>
              <a:defRPr/>
            </a:lvl1pPr>
          </a:lstStyle>
          <a:p>
            <a:pPr>
              <a:defRPr/>
            </a:pPr>
            <a:fld id="{6C63EA4A-13AF-45CD-996A-5440506EB1F9}" type="slidenum">
              <a:rPr lang="ru-RU"/>
              <a:pPr>
                <a:defRPr/>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7F6C6A78-80CA-47FC-ACBD-B3ABDD1C2307}" type="datetimeFigureOut">
              <a:rPr lang="ru-RU"/>
              <a:pPr>
                <a:defRPr/>
              </a:pPr>
              <a:t>22.09.2020</a:t>
            </a:fld>
            <a:endParaRPr lang="ru-RU" dirty="0"/>
          </a:p>
        </p:txBody>
      </p:sp>
      <p:sp>
        <p:nvSpPr>
          <p:cNvPr id="3" name="Нижний колонтитул 4"/>
          <p:cNvSpPr>
            <a:spLocks noGrp="1"/>
          </p:cNvSpPr>
          <p:nvPr>
            <p:ph type="ftr" sz="quarter" idx="11"/>
          </p:nvPr>
        </p:nvSpPr>
        <p:spPr/>
        <p:txBody>
          <a:bodyPr/>
          <a:lstStyle>
            <a:lvl1pPr>
              <a:defRPr/>
            </a:lvl1pPr>
          </a:lstStyle>
          <a:p>
            <a:pPr>
              <a:defRPr/>
            </a:pPr>
            <a:endParaRPr lang="ru-RU" dirty="0"/>
          </a:p>
        </p:txBody>
      </p:sp>
      <p:sp>
        <p:nvSpPr>
          <p:cNvPr id="4" name="Номер слайда 5"/>
          <p:cNvSpPr>
            <a:spLocks noGrp="1"/>
          </p:cNvSpPr>
          <p:nvPr>
            <p:ph type="sldNum" sz="quarter" idx="12"/>
          </p:nvPr>
        </p:nvSpPr>
        <p:spPr/>
        <p:txBody>
          <a:bodyPr/>
          <a:lstStyle>
            <a:lvl1pPr>
              <a:defRPr/>
            </a:lvl1pPr>
          </a:lstStyle>
          <a:p>
            <a:pPr>
              <a:defRPr/>
            </a:pPr>
            <a:fld id="{8FDB4249-7A25-4156-8376-9BAC14BBFD9C}" type="slidenum">
              <a:rPr lang="ru-RU"/>
              <a:pPr>
                <a:defRPr/>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055944A5-DC31-4C4D-BB7A-DD329A6BDE8D}" type="datetimeFigureOut">
              <a:rPr lang="ru-RU"/>
              <a:pPr>
                <a:defRPr/>
              </a:pPr>
              <a:t>22.09.2020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734DA66E-E199-45F6-A54C-DA7D1799E44B}" type="slidenum">
              <a:rPr lang="ru-RU"/>
              <a:pPr>
                <a:defRPr/>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1674CFA-9106-4743-A5D1-84D15EC8CBB4}" type="datetimeFigureOut">
              <a:rPr lang="ru-RU"/>
              <a:pPr>
                <a:defRPr/>
              </a:pPr>
              <a:t>22.09.2020</a:t>
            </a:fld>
            <a:endParaRPr lang="ru-RU" dirty="0"/>
          </a:p>
        </p:txBody>
      </p:sp>
      <p:sp>
        <p:nvSpPr>
          <p:cNvPr id="6" name="Нижний колонтитул 4"/>
          <p:cNvSpPr>
            <a:spLocks noGrp="1"/>
          </p:cNvSpPr>
          <p:nvPr>
            <p:ph type="ftr" sz="quarter" idx="11"/>
          </p:nvPr>
        </p:nvSpPr>
        <p:spPr/>
        <p:txBody>
          <a:bodyPr/>
          <a:lstStyle>
            <a:lvl1pPr>
              <a:defRPr/>
            </a:lvl1pPr>
          </a:lstStyle>
          <a:p>
            <a:pPr>
              <a:defRPr/>
            </a:pPr>
            <a:endParaRPr lang="ru-RU" dirty="0"/>
          </a:p>
        </p:txBody>
      </p:sp>
      <p:sp>
        <p:nvSpPr>
          <p:cNvPr id="7" name="Номер слайда 5"/>
          <p:cNvSpPr>
            <a:spLocks noGrp="1"/>
          </p:cNvSpPr>
          <p:nvPr>
            <p:ph type="sldNum" sz="quarter" idx="12"/>
          </p:nvPr>
        </p:nvSpPr>
        <p:spPr/>
        <p:txBody>
          <a:bodyPr/>
          <a:lstStyle>
            <a:lvl1pPr>
              <a:defRPr/>
            </a:lvl1pPr>
          </a:lstStyle>
          <a:p>
            <a:pPr>
              <a:defRPr/>
            </a:pPr>
            <a:fld id="{AD1CFF16-07A0-498D-8545-AA376D9223E5}" type="slidenum">
              <a:rPr lang="ru-RU"/>
              <a:pPr>
                <a:defRPr/>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w="9525">
            <a:noFill/>
            <a:miter lim="800000"/>
          </a:ln>
        </p:spPr>
        <p:txBody>
          <a:bodyPr vert="horz" wrap="square" lIns="91440" tIns="45720" rIns="91440" bIns="45720" numCol="1" anchor="ctr" anchorCtr="0" compatLnSpc="1"/>
          <a:lstStyle/>
          <a:p>
            <a:pPr lvl="0"/>
            <a:r>
              <a:rPr lang="ru-RU" smtClean="0"/>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w="9525">
            <a:noFill/>
            <a:miter lim="800000"/>
          </a:ln>
        </p:spPr>
        <p:txBody>
          <a:bodyPr vert="horz" wrap="square" lIns="91440" tIns="45720" rIns="91440" bIns="45720" numCol="1" anchor="t" anchorCtr="0" compatLnSpc="1"/>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A666355-CC27-40EB-B157-E72DD043C512}" type="datetimeFigureOut">
              <a:rPr lang="ru-RU"/>
              <a:pPr>
                <a:defRPr/>
              </a:pPr>
              <a:t>22.09.2020</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877FA5B8-F870-44FE-A165-3155A3724D2B}"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 Id="rId5" Type="http://schemas.openxmlformats.org/officeDocument/2006/relationships/image" Target="../media/image5.jpe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6"/>
          <p:cNvPicPr>
            <a:picLocks noChangeAspect="1" noChangeArrowheads="1"/>
          </p:cNvPicPr>
          <p:nvPr/>
        </p:nvPicPr>
        <p:blipFill>
          <a:blip r:embed="rId2" cstate="print"/>
          <a:stretch>
            <a:fillRect/>
          </a:stretch>
        </p:blipFill>
        <p:spPr bwMode="auto">
          <a:xfrm>
            <a:off x="0" y="0"/>
            <a:ext cx="9144000" cy="6858000"/>
          </a:xfrm>
          <a:prstGeom prst="rect">
            <a:avLst/>
          </a:prstGeom>
          <a:noFill/>
          <a:ln w="9525">
            <a:noFill/>
            <a:miter lim="800000"/>
            <a:headEnd/>
            <a:tailEnd/>
          </a:ln>
        </p:spPr>
      </p:pic>
      <p:sp>
        <p:nvSpPr>
          <p:cNvPr id="14338" name="Заголовок 1"/>
          <p:cNvSpPr>
            <a:spLocks noGrp="1"/>
          </p:cNvSpPr>
          <p:nvPr>
            <p:ph type="ctrTitle"/>
          </p:nvPr>
        </p:nvSpPr>
        <p:spPr>
          <a:xfrm>
            <a:off x="1571604" y="357166"/>
            <a:ext cx="6188075" cy="1008534"/>
          </a:xfrm>
        </p:spPr>
        <p:txBody>
          <a:bodyPr/>
          <a:lstStyle/>
          <a:p>
            <a:r>
              <a:rPr lang="ru-RU" altLang="ru-RU" sz="2800" b="1" dirty="0" smtClean="0">
                <a:latin typeface="Monotype Corsiva" panose="03010101010201010101" pitchFamily="66" charset="0"/>
              </a:rPr>
              <a:t>МДОАУ № 40 «Голубок» г.Орска</a:t>
            </a:r>
          </a:p>
        </p:txBody>
      </p:sp>
      <p:sp>
        <p:nvSpPr>
          <p:cNvPr id="14341" name="Заголовок 1"/>
          <p:cNvSpPr/>
          <p:nvPr/>
        </p:nvSpPr>
        <p:spPr bwMode="auto">
          <a:xfrm>
            <a:off x="0" y="2285992"/>
            <a:ext cx="6500826" cy="1000132"/>
          </a:xfrm>
          <a:prstGeom prst="rect">
            <a:avLst/>
          </a:prstGeom>
          <a:noFill/>
          <a:ln w="9525">
            <a:noFill/>
            <a:miter lim="800000"/>
          </a:ln>
        </p:spPr>
        <p:txBody>
          <a:bodyPr anchor="ctr"/>
          <a:lstStyle/>
          <a:p>
            <a:pPr algn="ctr"/>
            <a:r>
              <a:rPr lang="ru-RU" sz="3600" b="1" dirty="0" smtClean="0">
                <a:solidFill>
                  <a:srgbClr val="0070C0"/>
                </a:solidFill>
                <a:latin typeface="Monotype Corsiva" panose="03010101010201010101" pitchFamily="66" charset="0"/>
              </a:rPr>
              <a:t>Опыт </a:t>
            </a:r>
            <a:r>
              <a:rPr lang="ru-RU" sz="3600" b="1" dirty="0">
                <a:solidFill>
                  <a:srgbClr val="0070C0"/>
                </a:solidFill>
                <a:latin typeface="Monotype Corsiva" panose="03010101010201010101" pitchFamily="66" charset="0"/>
              </a:rPr>
              <a:t>работы</a:t>
            </a:r>
            <a:r>
              <a:rPr lang="ru-RU" sz="2800" b="1" dirty="0">
                <a:latin typeface="Monotype Corsiva" panose="03010101010201010101" pitchFamily="66" charset="0"/>
              </a:rPr>
              <a:t/>
            </a:r>
            <a:br>
              <a:rPr lang="ru-RU" sz="2800" b="1" dirty="0">
                <a:latin typeface="Monotype Corsiva" panose="03010101010201010101" pitchFamily="66" charset="0"/>
              </a:rPr>
            </a:br>
            <a:r>
              <a:rPr lang="ru-RU" sz="3200" b="1" dirty="0">
                <a:latin typeface="Monotype Corsiva" panose="03010101010201010101" pitchFamily="66" charset="0"/>
              </a:rPr>
              <a:t>«Формирование основ пожарной безопасности у детей старшего дошкольного </a:t>
            </a:r>
            <a:r>
              <a:rPr lang="ru-RU" sz="3200" b="1" dirty="0" smtClean="0">
                <a:latin typeface="Monotype Corsiva" panose="03010101010201010101" pitchFamily="66" charset="0"/>
              </a:rPr>
              <a:t>возраста»</a:t>
            </a:r>
            <a:endParaRPr lang="ru-RU" sz="3200" b="1" dirty="0">
              <a:latin typeface="Monotype Corsiva" panose="03010101010201010101" pitchFamily="66" charset="0"/>
            </a:endParaRPr>
          </a:p>
        </p:txBody>
      </p:sp>
      <p:sp>
        <p:nvSpPr>
          <p:cNvPr id="5" name="Прямоугольник 4"/>
          <p:cNvSpPr/>
          <p:nvPr/>
        </p:nvSpPr>
        <p:spPr>
          <a:xfrm>
            <a:off x="1000100" y="4286256"/>
            <a:ext cx="5143536" cy="1076325"/>
          </a:xfrm>
          <a:prstGeom prst="rect">
            <a:avLst/>
          </a:prstGeom>
        </p:spPr>
        <p:txBody>
          <a:bodyPr wrap="square">
            <a:spAutoFit/>
          </a:bodyPr>
          <a:lstStyle/>
          <a:p>
            <a:pPr algn="ctr"/>
            <a:r>
              <a:rPr lang="ru-RU" sz="3200" b="1" dirty="0" smtClean="0">
                <a:solidFill>
                  <a:srgbClr val="0070C0"/>
                </a:solidFill>
                <a:latin typeface="Monotype Corsiva" panose="03010101010201010101" pitchFamily="66" charset="0"/>
              </a:rPr>
              <a:t>Воспитатель</a:t>
            </a:r>
            <a:r>
              <a:rPr lang="ru-RU" sz="3200" b="1" dirty="0" smtClean="0">
                <a:latin typeface="Monotype Corsiva" panose="03010101010201010101" pitchFamily="66" charset="0"/>
              </a:rPr>
              <a:t/>
            </a:r>
            <a:br>
              <a:rPr lang="ru-RU" sz="3200" b="1" dirty="0" smtClean="0">
                <a:latin typeface="Monotype Corsiva" panose="03010101010201010101" pitchFamily="66" charset="0"/>
              </a:rPr>
            </a:br>
            <a:r>
              <a:rPr lang="ru-RU" sz="3200" b="1" dirty="0" smtClean="0">
                <a:latin typeface="Monotype Corsiva" panose="03010101010201010101" pitchFamily="66" charset="0"/>
              </a:rPr>
              <a:t>Кубекова Ботагоз Жмабековна</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319" y="699"/>
            <a:ext cx="9139237" cy="6856997"/>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Игровые технологии </a:t>
            </a:r>
          </a:p>
        </p:txBody>
      </p:sp>
      <p:pic>
        <p:nvPicPr>
          <p:cNvPr id="5" name="Замещающее содержимое 4" descr="20200909_093134"/>
          <p:cNvPicPr>
            <a:picLocks noGrp="1" noChangeAspect="1"/>
          </p:cNvPicPr>
          <p:nvPr>
            <p:ph sz="half" idx="1"/>
          </p:nvPr>
        </p:nvPicPr>
        <p:blipFill>
          <a:blip r:embed="rId3" cstate="print"/>
          <a:stretch>
            <a:fillRect/>
          </a:stretch>
        </p:blipFill>
        <p:spPr>
          <a:xfrm>
            <a:off x="614680" y="1135380"/>
            <a:ext cx="4101465" cy="2850515"/>
          </a:xfrm>
          <a:prstGeom prst="rect">
            <a:avLst/>
          </a:prstGeom>
        </p:spPr>
      </p:pic>
      <p:pic>
        <p:nvPicPr>
          <p:cNvPr id="6" name="Замещающее содержимое 5" descr="20200909_093302"/>
          <p:cNvPicPr>
            <a:picLocks noGrp="1" noChangeAspect="1"/>
          </p:cNvPicPr>
          <p:nvPr>
            <p:ph sz="half" idx="2"/>
          </p:nvPr>
        </p:nvPicPr>
        <p:blipFill>
          <a:blip r:embed="rId4" cstate="print"/>
          <a:stretch>
            <a:fillRect/>
          </a:stretch>
        </p:blipFill>
        <p:spPr>
          <a:xfrm rot="5400000">
            <a:off x="5441950" y="755015"/>
            <a:ext cx="2863850" cy="3626485"/>
          </a:xfrm>
          <a:prstGeom prst="rect">
            <a:avLst/>
          </a:prstGeom>
        </p:spPr>
      </p:pic>
      <p:pic>
        <p:nvPicPr>
          <p:cNvPr id="7" name="Изображение 6" descr="20200909_093630"/>
          <p:cNvPicPr>
            <a:picLocks noChangeAspect="1"/>
          </p:cNvPicPr>
          <p:nvPr/>
        </p:nvPicPr>
        <p:blipFill>
          <a:blip r:embed="rId5" cstate="print"/>
          <a:stretch>
            <a:fillRect/>
          </a:stretch>
        </p:blipFill>
        <p:spPr>
          <a:xfrm rot="5400000">
            <a:off x="1409065" y="3204845"/>
            <a:ext cx="2513330" cy="4102100"/>
          </a:xfrm>
          <a:prstGeom prst="rect">
            <a:avLst/>
          </a:prstGeom>
        </p:spPr>
      </p:pic>
      <p:pic>
        <p:nvPicPr>
          <p:cNvPr id="8" name="Изображение 7" descr="20200909_093933"/>
          <p:cNvPicPr>
            <a:picLocks noChangeAspect="1"/>
          </p:cNvPicPr>
          <p:nvPr/>
        </p:nvPicPr>
        <p:blipFill>
          <a:blip r:embed="rId6" cstate="print"/>
          <a:stretch>
            <a:fillRect/>
          </a:stretch>
        </p:blipFill>
        <p:spPr>
          <a:xfrm rot="5400000">
            <a:off x="5656580" y="3402965"/>
            <a:ext cx="2433955" cy="362648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endParaRPr lang="ru-RU" altLang="en-US"/>
          </a:p>
        </p:txBody>
      </p:sp>
      <p:pic>
        <p:nvPicPr>
          <p:cNvPr id="2457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714" y="-317"/>
            <a:ext cx="9140572" cy="6858000"/>
          </a:xfrm>
          <a:prstGeom prst="rect">
            <a:avLst/>
          </a:prstGeom>
          <a:noFill/>
          <a:ln w="9525">
            <a:noFill/>
            <a:miter lim="800000"/>
            <a:headEnd/>
            <a:tailEnd/>
          </a:ln>
        </p:spPr>
      </p:pic>
      <p:sp>
        <p:nvSpPr>
          <p:cNvPr id="100" name="Текстовое поле 99"/>
          <p:cNvSpPr txBox="1"/>
          <p:nvPr/>
        </p:nvSpPr>
        <p:spPr>
          <a:xfrm>
            <a:off x="403860" y="374650"/>
            <a:ext cx="8229600" cy="1198880"/>
          </a:xfrm>
          <a:prstGeom prst="rect">
            <a:avLst/>
          </a:prstGeom>
          <a:noFill/>
          <a:ln w="9525">
            <a:noFill/>
          </a:ln>
        </p:spPr>
        <p:txBody>
          <a:bodyPr wrap="square">
            <a:spAutoFit/>
          </a:bodyPr>
          <a:lstStyle/>
          <a:p>
            <a:pPr marL="0" indent="0"/>
            <a:r>
              <a:rPr lang="en-US" b="1">
                <a:solidFill>
                  <a:srgbClr val="000000"/>
                </a:solidFill>
                <a:latin typeface="Times New Roman" panose="02020603050405020304" pitchFamily="18" charset="0"/>
                <a:ea typeface="SimSun" panose="02010600030101010101" pitchFamily="2" charset="-122"/>
              </a:rPr>
              <a:t>Дидактическое пособие «Огонь-друг, огонь-враг» </a:t>
            </a:r>
            <a:endParaRPr lang="en-US" b="0">
              <a:solidFill>
                <a:srgbClr val="000000"/>
              </a:solidFill>
              <a:latin typeface="Times New Roman" panose="02020603050405020304" pitchFamily="18" charset="0"/>
              <a:ea typeface="SimSun" panose="02010600030101010101" pitchFamily="2" charset="-122"/>
            </a:endParaRPr>
          </a:p>
          <a:p>
            <a:r>
              <a:rPr lang="en-US" b="0">
                <a:solidFill>
                  <a:srgbClr val="000000"/>
                </a:solidFill>
                <a:latin typeface="Times New Roman" panose="02020603050405020304" pitchFamily="18" charset="0"/>
                <a:ea typeface="SimSun" panose="02010600030101010101" pitchFamily="2" charset="-122"/>
              </a:rPr>
              <a:t>Обеспечивает игровую, познавательную, исследовательскую и творческую активность всех воспитанников.</a:t>
            </a:r>
          </a:p>
          <a:p>
            <a:r>
              <a:rPr lang="en-US" b="0">
                <a:solidFill>
                  <a:srgbClr val="000000"/>
                </a:solidFill>
                <a:latin typeface="Times New Roman" panose="02020603050405020304" pitchFamily="18" charset="0"/>
                <a:ea typeface="SimSun" panose="02010600030101010101" pitchFamily="2" charset="-122"/>
              </a:rPr>
              <a:t>Цель: закрепить знания детей о правилах пожарной безопасности. </a:t>
            </a:r>
            <a:endParaRPr lang="ru-RU" altLang="en-US"/>
          </a:p>
        </p:txBody>
      </p:sp>
      <p:pic>
        <p:nvPicPr>
          <p:cNvPr id="2" name="Замещающее содержимое 1" descr="20200909_073942"/>
          <p:cNvPicPr>
            <a:picLocks noGrp="1" noChangeAspect="1"/>
          </p:cNvPicPr>
          <p:nvPr>
            <p:ph sz="half" idx="1"/>
          </p:nvPr>
        </p:nvPicPr>
        <p:blipFill>
          <a:blip r:embed="rId3" cstate="print"/>
          <a:stretch>
            <a:fillRect/>
          </a:stretch>
        </p:blipFill>
        <p:spPr>
          <a:xfrm>
            <a:off x="457200" y="1885315"/>
            <a:ext cx="4038600" cy="4272915"/>
          </a:xfrm>
          <a:prstGeom prst="rect">
            <a:avLst/>
          </a:prstGeom>
        </p:spPr>
      </p:pic>
      <p:pic>
        <p:nvPicPr>
          <p:cNvPr id="4" name="Замещающее содержимое 3" descr="20200909_074033"/>
          <p:cNvPicPr>
            <a:picLocks noGrp="1" noChangeAspect="1"/>
          </p:cNvPicPr>
          <p:nvPr>
            <p:ph sz="half" idx="2"/>
          </p:nvPr>
        </p:nvPicPr>
        <p:blipFill>
          <a:blip r:embed="rId4" cstate="print"/>
          <a:stretch>
            <a:fillRect/>
          </a:stretch>
        </p:blipFill>
        <p:spPr>
          <a:xfrm>
            <a:off x="4648200" y="1885315"/>
            <a:ext cx="4038600" cy="4272915"/>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ltLang="en-US"/>
          </a:p>
        </p:txBody>
      </p:sp>
      <p:pic>
        <p:nvPicPr>
          <p:cNvPr id="25601" name="Picture 7"/>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5715" y="17780"/>
            <a:ext cx="9188450" cy="6842760"/>
          </a:xfrm>
        </p:spPr>
      </p:pic>
      <p:sp>
        <p:nvSpPr>
          <p:cNvPr id="6" name="Замещающее содержимое 5"/>
          <p:cNvSpPr>
            <a:spLocks noGrp="1"/>
          </p:cNvSpPr>
          <p:nvPr>
            <p:ph sz="half" idx="2"/>
          </p:nvPr>
        </p:nvSpPr>
        <p:spPr>
          <a:xfrm>
            <a:off x="596900" y="515620"/>
            <a:ext cx="8089900" cy="902335"/>
          </a:xfrm>
        </p:spPr>
        <p:txBody>
          <a:bodyPr/>
          <a:lstStyle/>
          <a:p>
            <a:pPr marL="0" indent="0">
              <a:buNone/>
            </a:pPr>
            <a:r>
              <a:rPr lang="ru-RU" altLang="en-US">
                <a:solidFill>
                  <a:schemeClr val="accent1"/>
                </a:solidFill>
                <a:effectLst>
                  <a:outerShdw blurRad="38100" dist="25400" dir="5400000" algn="ctr" rotWithShape="0">
                    <a:srgbClr val="6E747A">
                      <a:alpha val="43000"/>
                    </a:srgbClr>
                  </a:outerShdw>
                </a:effectLst>
              </a:rPr>
              <a:t>Информационные компьютерные технологии</a:t>
            </a:r>
          </a:p>
        </p:txBody>
      </p:sp>
      <p:pic>
        <p:nvPicPr>
          <p:cNvPr id="7" name="Изображение 6" descr="20200909_090615"/>
          <p:cNvPicPr>
            <a:picLocks noChangeAspect="1"/>
          </p:cNvPicPr>
          <p:nvPr/>
        </p:nvPicPr>
        <p:blipFill>
          <a:blip r:embed="rId3" cstate="print"/>
          <a:stretch>
            <a:fillRect/>
          </a:stretch>
        </p:blipFill>
        <p:spPr>
          <a:xfrm>
            <a:off x="345440" y="1249045"/>
            <a:ext cx="3995420" cy="5029200"/>
          </a:xfrm>
          <a:prstGeom prst="rect">
            <a:avLst/>
          </a:prstGeom>
        </p:spPr>
      </p:pic>
      <p:pic>
        <p:nvPicPr>
          <p:cNvPr id="8" name="Изображение 7" descr="20200909_091028"/>
          <p:cNvPicPr>
            <a:picLocks noChangeAspect="1"/>
          </p:cNvPicPr>
          <p:nvPr/>
        </p:nvPicPr>
        <p:blipFill>
          <a:blip r:embed="rId4" cstate="print"/>
          <a:stretch>
            <a:fillRect/>
          </a:stretch>
        </p:blipFill>
        <p:spPr>
          <a:xfrm rot="5400000">
            <a:off x="4010660" y="1632585"/>
            <a:ext cx="5090795" cy="426148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p:txBody>
          <a:bodyPr/>
          <a:lstStyle/>
          <a:p>
            <a:endParaRPr lang="ru-RU" altLang="en-US"/>
          </a:p>
        </p:txBody>
      </p:sp>
      <p:pic>
        <p:nvPicPr>
          <p:cNvPr id="3276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079" y="0"/>
            <a:ext cx="9140572" cy="6858000"/>
          </a:xfrm>
          <a:prstGeom prst="rect">
            <a:avLst/>
          </a:prstGeom>
          <a:noFill/>
          <a:ln w="9525">
            <a:noFill/>
            <a:miter lim="800000"/>
            <a:headEnd/>
            <a:tailEnd/>
          </a:ln>
        </p:spPr>
      </p:pic>
      <p:sp>
        <p:nvSpPr>
          <p:cNvPr id="100" name="Текстовое поле 99"/>
          <p:cNvSpPr txBox="1"/>
          <p:nvPr/>
        </p:nvSpPr>
        <p:spPr>
          <a:xfrm>
            <a:off x="522605" y="564515"/>
            <a:ext cx="7675245" cy="3353435"/>
          </a:xfrm>
          <a:prstGeom prst="rect">
            <a:avLst/>
          </a:prstGeom>
          <a:noFill/>
          <a:ln w="9525">
            <a:noFill/>
          </a:ln>
        </p:spPr>
        <p:txBody>
          <a:bodyPr wrap="square">
            <a:spAutoFit/>
          </a:bodyPr>
          <a:lstStyle/>
          <a:p>
            <a:pPr marL="0" indent="0"/>
            <a:r>
              <a:rPr lang="en-US" sz="3600" b="1">
                <a:solidFill>
                  <a:srgbClr val="000000"/>
                </a:solidFill>
                <a:latin typeface="Times New Roman" panose="02020603050405020304" pitchFamily="18" charset="0"/>
                <a:cs typeface="Times New Roman" panose="02020603050405020304" pitchFamily="18" charset="0"/>
              </a:rPr>
              <a:t>Методы ознакомления детей с основами безопасности:</a:t>
            </a:r>
            <a:endParaRPr lang="en-US" sz="4000" b="1">
              <a:solidFill>
                <a:srgbClr val="000000"/>
              </a:solidFill>
              <a:latin typeface="Times New Roman" panose="02020603050405020304" pitchFamily="18" charset="0"/>
              <a:cs typeface="Times New Roman" panose="02020603050405020304" pitchFamily="18" charset="0"/>
            </a:endParaRPr>
          </a:p>
          <a:p>
            <a:pPr marL="0" indent="0"/>
            <a:r>
              <a:rPr lang="ru-RU" altLang="en-US" sz="2800">
                <a:latin typeface="Times New Roman" panose="02020603050405020304" pitchFamily="18" charset="0"/>
                <a:cs typeface="Times New Roman" panose="02020603050405020304" pitchFamily="18" charset="0"/>
              </a:rPr>
              <a:t>1. Метод сравнения</a:t>
            </a:r>
          </a:p>
          <a:p>
            <a:pPr marL="0" indent="0"/>
            <a:r>
              <a:rPr lang="ru-RU" altLang="en-US" sz="2800">
                <a:latin typeface="Times New Roman" panose="02020603050405020304" pitchFamily="18" charset="0"/>
                <a:cs typeface="Times New Roman" panose="02020603050405020304" pitchFamily="18" charset="0"/>
              </a:rPr>
              <a:t>2. Метод модулирования ситуаций</a:t>
            </a:r>
          </a:p>
          <a:p>
            <a:pPr marL="0" indent="0"/>
            <a:r>
              <a:rPr lang="ru-RU" altLang="en-US" sz="2800">
                <a:latin typeface="Times New Roman" panose="02020603050405020304" pitchFamily="18" charset="0"/>
                <a:cs typeface="Times New Roman" panose="02020603050405020304" pitchFamily="18" charset="0"/>
              </a:rPr>
              <a:t>3. Метод повторения</a:t>
            </a:r>
          </a:p>
          <a:p>
            <a:pPr marL="0" indent="0"/>
            <a:r>
              <a:rPr lang="ru-RU" altLang="en-US" sz="2800">
                <a:latin typeface="Times New Roman" panose="02020603050405020304" pitchFamily="18" charset="0"/>
                <a:cs typeface="Times New Roman" panose="02020603050405020304" pitchFamily="18" charset="0"/>
              </a:rPr>
              <a:t>4. Эксперементы и опыты</a:t>
            </a:r>
          </a:p>
          <a:p>
            <a:pPr marL="0" indent="0"/>
            <a:r>
              <a:rPr lang="ru-RU" altLang="en-US" sz="2800">
                <a:latin typeface="Times New Roman" panose="02020603050405020304" pitchFamily="18" charset="0"/>
                <a:cs typeface="Times New Roman" panose="02020603050405020304" pitchFamily="18" charset="0"/>
              </a:rPr>
              <a:t>5.Придумывание сказок на разные ситуации</a:t>
            </a:r>
          </a:p>
        </p:txBody>
      </p:sp>
      <p:pic>
        <p:nvPicPr>
          <p:cNvPr id="2" name="Замещающее содержимое 1" descr="20200910_101755"/>
          <p:cNvPicPr>
            <a:picLocks noGrp="1" noChangeAspect="1"/>
          </p:cNvPicPr>
          <p:nvPr>
            <p:ph sz="half" idx="1"/>
          </p:nvPr>
        </p:nvPicPr>
        <p:blipFill>
          <a:blip r:embed="rId3" cstate="print"/>
          <a:stretch>
            <a:fillRect/>
          </a:stretch>
        </p:blipFill>
        <p:spPr>
          <a:xfrm>
            <a:off x="522605" y="3917950"/>
            <a:ext cx="4038600" cy="2544445"/>
          </a:xfrm>
          <a:prstGeom prst="rect">
            <a:avLst/>
          </a:prstGeom>
        </p:spPr>
      </p:pic>
      <p:pic>
        <p:nvPicPr>
          <p:cNvPr id="7" name="Замещающее содержимое 6" descr="20200910_101808"/>
          <p:cNvPicPr>
            <a:picLocks noGrp="1" noChangeAspect="1"/>
          </p:cNvPicPr>
          <p:nvPr>
            <p:ph sz="half" idx="2"/>
          </p:nvPr>
        </p:nvPicPr>
        <p:blipFill>
          <a:blip r:embed="rId4" cstate="print"/>
          <a:stretch>
            <a:fillRect/>
          </a:stretch>
        </p:blipFill>
        <p:spPr>
          <a:xfrm>
            <a:off x="4846320" y="3918585"/>
            <a:ext cx="4038600" cy="254381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4763" y="501"/>
            <a:ext cx="9139237" cy="6856997"/>
          </a:xfrm>
          <a:prstGeom prst="rect">
            <a:avLst/>
          </a:prstGeom>
          <a:noFill/>
          <a:ln w="9525">
            <a:noFill/>
            <a:miter lim="800000"/>
            <a:headEnd/>
            <a:tailEnd/>
          </a:ln>
        </p:spPr>
      </p:pic>
      <p:sp>
        <p:nvSpPr>
          <p:cNvPr id="2" name="Заголовок 1"/>
          <p:cNvSpPr>
            <a:spLocks noGrp="1"/>
          </p:cNvSpPr>
          <p:nvPr>
            <p:ph type="title"/>
          </p:nvPr>
        </p:nvSpPr>
        <p:spPr>
          <a:xfrm>
            <a:off x="457200" y="274955"/>
            <a:ext cx="8229600" cy="812165"/>
          </a:xfrm>
        </p:spPr>
        <p:txBody>
          <a:bodyPr rtlCol="0">
            <a:normAutofit/>
          </a:bodyPr>
          <a:lstStyle/>
          <a:p>
            <a:pPr fontAlgn="auto">
              <a:spcAft>
                <a:spcPts val="0"/>
              </a:spcAft>
              <a:defRPr/>
            </a:pPr>
            <a:r>
              <a:rPr lang="ru-RU" b="1" dirty="0" smtClean="0">
                <a:solidFill>
                  <a:srgbClr val="FF0000"/>
                </a:solidFill>
                <a:latin typeface="Monotype Corsiva" panose="03010101010201010101" pitchFamily="66" charset="0"/>
              </a:rPr>
              <a:t>Работа с родителями </a:t>
            </a:r>
            <a:endParaRPr lang="ru-RU" b="1" dirty="0">
              <a:solidFill>
                <a:srgbClr val="FF0000"/>
              </a:solidFill>
              <a:latin typeface="Monotype Corsiva" panose="03010101010201010101" pitchFamily="66" charset="0"/>
            </a:endParaRPr>
          </a:p>
        </p:txBody>
      </p:sp>
      <p:sp>
        <p:nvSpPr>
          <p:cNvPr id="28680" name="Заголовок 1"/>
          <p:cNvSpPr/>
          <p:nvPr/>
        </p:nvSpPr>
        <p:spPr bwMode="auto">
          <a:xfrm>
            <a:off x="1764030" y="963295"/>
            <a:ext cx="6121400" cy="525145"/>
          </a:xfrm>
          <a:prstGeom prst="rect">
            <a:avLst/>
          </a:prstGeom>
          <a:noFill/>
          <a:ln w="9525">
            <a:noFill/>
            <a:miter lim="800000"/>
          </a:ln>
        </p:spPr>
        <p:txBody>
          <a:bodyPr anchor="ctr"/>
          <a:lstStyle/>
          <a:p>
            <a:pPr algn="ctr"/>
            <a:r>
              <a:rPr lang="ru-RU" sz="4000" b="1" dirty="0">
                <a:solidFill>
                  <a:srgbClr val="7030A0"/>
                </a:solidFill>
                <a:latin typeface="Monotype Corsiva" panose="03010101010201010101" pitchFamily="66" charset="0"/>
              </a:rPr>
              <a:t>Наглядное информирование</a:t>
            </a:r>
          </a:p>
        </p:txBody>
      </p:sp>
      <p:pic>
        <p:nvPicPr>
          <p:cNvPr id="5" name="Замещающее содержимое 4" descr="20200910_135924"/>
          <p:cNvPicPr>
            <a:picLocks noGrp="1" noChangeAspect="1"/>
          </p:cNvPicPr>
          <p:nvPr>
            <p:ph sz="half" idx="1"/>
          </p:nvPr>
        </p:nvPicPr>
        <p:blipFill>
          <a:blip r:embed="rId3" cstate="print"/>
          <a:stretch>
            <a:fillRect/>
          </a:stretch>
        </p:blipFill>
        <p:spPr>
          <a:xfrm rot="20820000">
            <a:off x="269240" y="1859915"/>
            <a:ext cx="3575050" cy="2393950"/>
          </a:xfrm>
          <a:prstGeom prst="rect">
            <a:avLst/>
          </a:prstGeom>
        </p:spPr>
      </p:pic>
      <p:pic>
        <p:nvPicPr>
          <p:cNvPr id="6" name="Замещающее содержимое 5" descr="20200910_140027"/>
          <p:cNvPicPr>
            <a:picLocks noGrp="1" noChangeAspect="1"/>
          </p:cNvPicPr>
          <p:nvPr>
            <p:ph sz="half" idx="2"/>
          </p:nvPr>
        </p:nvPicPr>
        <p:blipFill>
          <a:blip r:embed="rId4" cstate="print"/>
          <a:stretch>
            <a:fillRect/>
          </a:stretch>
        </p:blipFill>
        <p:spPr>
          <a:xfrm rot="540000">
            <a:off x="4652010" y="1659890"/>
            <a:ext cx="4038600" cy="2394585"/>
          </a:xfrm>
          <a:prstGeom prst="rect">
            <a:avLst/>
          </a:prstGeom>
        </p:spPr>
      </p:pic>
      <p:pic>
        <p:nvPicPr>
          <p:cNvPr id="3" name="Изображение 2"/>
          <p:cNvPicPr>
            <a:picLocks noChangeAspect="1"/>
          </p:cNvPicPr>
          <p:nvPr/>
        </p:nvPicPr>
        <p:blipFill>
          <a:blip r:embed="rId5" cstate="print"/>
          <a:stretch>
            <a:fillRect/>
          </a:stretch>
        </p:blipFill>
        <p:spPr>
          <a:xfrm>
            <a:off x="457200" y="3862070"/>
            <a:ext cx="3742690" cy="2537460"/>
          </a:xfrm>
          <a:prstGeom prst="rect">
            <a:avLst/>
          </a:prstGeom>
        </p:spPr>
      </p:pic>
      <p:pic>
        <p:nvPicPr>
          <p:cNvPr id="4" name="Изображение 3"/>
          <p:cNvPicPr>
            <a:picLocks noChangeAspect="1"/>
          </p:cNvPicPr>
          <p:nvPr/>
        </p:nvPicPr>
        <p:blipFill>
          <a:blip r:embed="rId6" cstate="print"/>
          <a:stretch>
            <a:fillRect/>
          </a:stretch>
        </p:blipFill>
        <p:spPr>
          <a:xfrm>
            <a:off x="4398010" y="3862070"/>
            <a:ext cx="4455160" cy="253619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588" y="2089"/>
            <a:ext cx="9139237" cy="6856997"/>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Выставка «01-пожарная тревога»</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 name="Замещающее содержимое 2" descr="20200911_090623"/>
          <p:cNvPicPr>
            <a:picLocks noGrp="1" noChangeAspect="1"/>
          </p:cNvPicPr>
          <p:nvPr>
            <p:ph sz="half" idx="1"/>
          </p:nvPr>
        </p:nvPicPr>
        <p:blipFill>
          <a:blip r:embed="rId3" cstate="print"/>
          <a:stretch>
            <a:fillRect/>
          </a:stretch>
        </p:blipFill>
        <p:spPr>
          <a:xfrm rot="5400000">
            <a:off x="993775" y="778510"/>
            <a:ext cx="2529840" cy="3201035"/>
          </a:xfrm>
          <a:prstGeom prst="rect">
            <a:avLst/>
          </a:prstGeom>
        </p:spPr>
      </p:pic>
      <p:pic>
        <p:nvPicPr>
          <p:cNvPr id="4" name="Замещающее содержимое 3" descr="20200911_090804"/>
          <p:cNvPicPr>
            <a:picLocks noGrp="1" noChangeAspect="1"/>
          </p:cNvPicPr>
          <p:nvPr>
            <p:ph sz="half" idx="2"/>
          </p:nvPr>
        </p:nvPicPr>
        <p:blipFill>
          <a:blip r:embed="rId4" cstate="print"/>
          <a:stretch>
            <a:fillRect/>
          </a:stretch>
        </p:blipFill>
        <p:spPr>
          <a:xfrm rot="5400000">
            <a:off x="5027295" y="739775"/>
            <a:ext cx="2529205" cy="3279775"/>
          </a:xfrm>
          <a:prstGeom prst="rect">
            <a:avLst/>
          </a:prstGeom>
        </p:spPr>
      </p:pic>
      <p:pic>
        <p:nvPicPr>
          <p:cNvPr id="7" name="Замещающее содержимое 6" descr="20200911_090745"/>
          <p:cNvPicPr>
            <a:picLocks noChangeAspect="1"/>
          </p:cNvPicPr>
          <p:nvPr/>
        </p:nvPicPr>
        <p:blipFill>
          <a:blip r:embed="rId5" cstate="print"/>
          <a:stretch>
            <a:fillRect/>
          </a:stretch>
        </p:blipFill>
        <p:spPr>
          <a:xfrm rot="5400000">
            <a:off x="807720" y="3494405"/>
            <a:ext cx="2901315" cy="3201035"/>
          </a:xfrm>
          <a:prstGeom prst="rect">
            <a:avLst/>
          </a:prstGeom>
          <a:noFill/>
          <a:ln w="9525">
            <a:noFill/>
            <a:miter lim="800000"/>
            <a:headEnd/>
            <a:tailEnd/>
          </a:ln>
        </p:spPr>
      </p:pic>
      <p:pic>
        <p:nvPicPr>
          <p:cNvPr id="9" name="Замещающее содержимое 8" descr="20200911_090845"/>
          <p:cNvPicPr>
            <a:picLocks noChangeAspect="1"/>
          </p:cNvPicPr>
          <p:nvPr/>
        </p:nvPicPr>
        <p:blipFill>
          <a:blip r:embed="rId6" cstate="print"/>
          <a:stretch>
            <a:fillRect/>
          </a:stretch>
        </p:blipFill>
        <p:spPr>
          <a:xfrm rot="5400000">
            <a:off x="4803775" y="3418205"/>
            <a:ext cx="2975610" cy="32804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588" y="2089"/>
            <a:ext cx="9139237" cy="6856997"/>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Выставка «01-пожарная тревога»</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Замещающее содержимое 4" descr="20200911_090731"/>
          <p:cNvPicPr>
            <a:picLocks noGrp="1" noChangeAspect="1"/>
          </p:cNvPicPr>
          <p:nvPr>
            <p:ph sz="half" idx="1"/>
          </p:nvPr>
        </p:nvPicPr>
        <p:blipFill>
          <a:blip r:embed="rId3" cstate="print"/>
          <a:stretch>
            <a:fillRect/>
          </a:stretch>
        </p:blipFill>
        <p:spPr>
          <a:xfrm rot="5400000">
            <a:off x="854075" y="906780"/>
            <a:ext cx="2781935" cy="3227070"/>
          </a:xfrm>
          <a:prstGeom prst="rect">
            <a:avLst/>
          </a:prstGeom>
        </p:spPr>
      </p:pic>
      <p:pic>
        <p:nvPicPr>
          <p:cNvPr id="6" name="Замещающее содержимое 5" descr="20200911_093329"/>
          <p:cNvPicPr>
            <a:picLocks noGrp="1" noChangeAspect="1"/>
          </p:cNvPicPr>
          <p:nvPr>
            <p:ph sz="half" idx="2"/>
          </p:nvPr>
        </p:nvPicPr>
        <p:blipFill>
          <a:blip r:embed="rId4" cstate="print"/>
          <a:stretch>
            <a:fillRect/>
          </a:stretch>
        </p:blipFill>
        <p:spPr>
          <a:xfrm rot="5400000">
            <a:off x="5026025" y="953135"/>
            <a:ext cx="2821305" cy="3173730"/>
          </a:xfrm>
          <a:prstGeom prst="rect">
            <a:avLst/>
          </a:prstGeom>
        </p:spPr>
      </p:pic>
      <p:pic>
        <p:nvPicPr>
          <p:cNvPr id="3" name="Изображение 2"/>
          <p:cNvPicPr>
            <a:picLocks noChangeAspect="1"/>
          </p:cNvPicPr>
          <p:nvPr/>
        </p:nvPicPr>
        <p:blipFill>
          <a:blip r:embed="rId5" cstate="print"/>
          <a:stretch>
            <a:fillRect/>
          </a:stretch>
        </p:blipFill>
        <p:spPr>
          <a:xfrm>
            <a:off x="631825" y="3832225"/>
            <a:ext cx="3227070" cy="2682240"/>
          </a:xfrm>
          <a:prstGeom prst="rect">
            <a:avLst/>
          </a:prstGeom>
        </p:spPr>
      </p:pic>
      <p:pic>
        <p:nvPicPr>
          <p:cNvPr id="10" name="Замещающее содержимое 9" descr="20200911_090651"/>
          <p:cNvPicPr>
            <a:picLocks noChangeAspect="1"/>
          </p:cNvPicPr>
          <p:nvPr/>
        </p:nvPicPr>
        <p:blipFill>
          <a:blip r:embed="rId6" cstate="print"/>
          <a:stretch>
            <a:fillRect/>
          </a:stretch>
        </p:blipFill>
        <p:spPr>
          <a:xfrm rot="5400000">
            <a:off x="5099685" y="3562985"/>
            <a:ext cx="2701925" cy="32010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588" y="2089"/>
            <a:ext cx="9139237" cy="6856997"/>
          </a:xfrm>
          <a:prstGeom prst="rect">
            <a:avLst/>
          </a:prstGeom>
          <a:noFill/>
          <a:ln w="9525">
            <a:noFill/>
            <a:miter lim="800000"/>
            <a:headEnd/>
            <a:tailEnd/>
          </a:ln>
        </p:spPr>
      </p:pic>
      <p:sp>
        <p:nvSpPr>
          <p:cNvPr id="2" name="Заголовок 1"/>
          <p:cNvSpPr>
            <a:spLocks noGrp="1"/>
          </p:cNvSpPr>
          <p:nvPr>
            <p:ph type="title"/>
          </p:nvPr>
        </p:nvSpPr>
        <p:spPr/>
        <p:txBody>
          <a:bodyPr rtlCol="0">
            <a:normAutofit/>
          </a:bodyPr>
          <a:lstStyle/>
          <a:p>
            <a:pPr fontAlgn="auto">
              <a:spcAft>
                <a:spcPts val="0"/>
              </a:spcAft>
              <a:defRPr/>
            </a:pPr>
            <a:r>
              <a:rPr lang="ru-RU" sz="4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rPr>
              <a:t>Выставка «01-пожарная тревога»</a:t>
            </a: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2050" name="Picture 2" descr="C:\Users\BUH\Desktop\и.а\DSCN9951.JPG"/>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l="933" t="16047" r="37316" b="32885"/>
          <a:stretch>
            <a:fillRect/>
          </a:stretch>
        </p:blipFill>
        <p:spPr bwMode="auto">
          <a:xfrm>
            <a:off x="324485" y="1634490"/>
            <a:ext cx="4038600" cy="3742055"/>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Замещающее содержимое 8" descr="20200909_075549"/>
          <p:cNvPicPr>
            <a:picLocks noGrp="1" noChangeAspect="1"/>
          </p:cNvPicPr>
          <p:nvPr>
            <p:ph sz="half" idx="2"/>
          </p:nvPr>
        </p:nvPicPr>
        <p:blipFill>
          <a:blip r:embed="rId4" cstate="print"/>
          <a:stretch>
            <a:fillRect/>
          </a:stretch>
        </p:blipFill>
        <p:spPr>
          <a:xfrm>
            <a:off x="4648200" y="1635125"/>
            <a:ext cx="4038600" cy="374142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714" y="0"/>
            <a:ext cx="9140572" cy="6858000"/>
          </a:xfrm>
          <a:prstGeom prst="rect">
            <a:avLst/>
          </a:prstGeom>
          <a:noFill/>
          <a:ln w="9525">
            <a:noFill/>
            <a:miter lim="800000"/>
            <a:headEnd/>
            <a:tailEnd/>
          </a:ln>
        </p:spPr>
      </p:pic>
      <p:sp>
        <p:nvSpPr>
          <p:cNvPr id="35842" name="Заголовок 1"/>
          <p:cNvSpPr>
            <a:spLocks noGrp="1"/>
          </p:cNvSpPr>
          <p:nvPr>
            <p:ph type="title"/>
          </p:nvPr>
        </p:nvSpPr>
        <p:spPr>
          <a:xfrm>
            <a:off x="488315" y="425450"/>
            <a:ext cx="8017510" cy="5248275"/>
          </a:xfrm>
        </p:spPr>
        <p:txBody>
          <a:bodyPr/>
          <a:lstStyle/>
          <a:p>
            <a:pPr algn="l"/>
            <a:r>
              <a:rPr lang="ru-RU" sz="2000" b="1" dirty="0" smtClean="0">
                <a:solidFill>
                  <a:srgbClr val="FF0000"/>
                </a:solidFill>
                <a:latin typeface="Times New Roman" panose="02020603050405020304" pitchFamily="18" charset="0"/>
                <a:cs typeface="Times New Roman" panose="02020603050405020304" pitchFamily="18" charset="0"/>
              </a:rPr>
              <a:t> </a:t>
            </a:r>
            <a:r>
              <a:rPr lang="ru-RU" sz="2800" b="1" dirty="0" smtClean="0">
                <a:solidFill>
                  <a:srgbClr val="FF0000"/>
                </a:solidFill>
                <a:latin typeface="Times New Roman" panose="02020603050405020304" pitchFamily="18" charset="0"/>
                <a:cs typeface="Times New Roman" panose="02020603050405020304" pitchFamily="18" charset="0"/>
              </a:rPr>
              <a:t>Таким образом, развитие навыков пожарной безопасности детей – очень важная и необходимая работа в условиях дошкольного образовательного учреждения. Крайне важно начать ее во время, нельзя упускать время. Наверстать его, потом будет очень трудно. Каждая недоработка педагога, касающаяся вопросов личной безопасности ребенка, впоследствии может обернуться бедой. Максимально защитить их от возможной беды – обязанность родителей и воспитателей. Поэтому обучение безопасному поведению нужно проводить уже в младшем возрасте.</a:t>
            </a:r>
          </a:p>
        </p:txBody>
      </p:sp>
      <p:sp>
        <p:nvSpPr>
          <p:cNvPr id="35845" name="Заголовок 1"/>
          <p:cNvSpPr/>
          <p:nvPr/>
        </p:nvSpPr>
        <p:spPr bwMode="auto">
          <a:xfrm>
            <a:off x="487651" y="1785926"/>
            <a:ext cx="8143932" cy="2593975"/>
          </a:xfrm>
          <a:prstGeom prst="rect">
            <a:avLst/>
          </a:prstGeom>
          <a:noFill/>
          <a:ln w="9525">
            <a:noFill/>
            <a:miter lim="800000"/>
          </a:ln>
        </p:spPr>
        <p:txBody>
          <a:bodyPr anchor="ctr"/>
          <a:lstStyle/>
          <a:p>
            <a:pPr marL="0" indent="0">
              <a:buFont typeface="+mj-lt"/>
              <a:buNone/>
            </a:pPr>
            <a:r>
              <a:rPr lang="ru-RU" sz="3200" b="1" dirty="0">
                <a:latin typeface="Monotype Corsiva" panose="03010101010201010101" pitchFamily="66" charset="0"/>
              </a:rPr>
              <a:t/>
            </a:r>
            <a:br>
              <a:rPr lang="ru-RU" sz="3200" b="1" dirty="0">
                <a:latin typeface="Monotype Corsiva" panose="03010101010201010101" pitchFamily="66" charset="0"/>
              </a:rPr>
            </a:br>
            <a:endParaRPr lang="ru-RU" sz="3200" b="1" dirty="0">
              <a:latin typeface="Monotype Corsiva" panose="03010101010201010101" pitchFamily="66"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144000" cy="6858000"/>
          </a:xfrm>
          <a:prstGeom prst="rect">
            <a:avLst/>
          </a:prstGeom>
          <a:noFill/>
          <a:ln w="9525">
            <a:noFill/>
            <a:miter lim="800000"/>
            <a:headEnd/>
            <a:tailEnd/>
          </a:ln>
        </p:spPr>
      </p:pic>
      <p:sp>
        <p:nvSpPr>
          <p:cNvPr id="36867" name="AutoShape 2" descr="http://s19.rimg.info/114d659b67cf8abde4cf24bdde3b8929.gif"/>
          <p:cNvSpPr>
            <a:spLocks noChangeAspect="1" noChangeArrowheads="1"/>
          </p:cNvSpPr>
          <p:nvPr/>
        </p:nvSpPr>
        <p:spPr bwMode="auto">
          <a:xfrm>
            <a:off x="155575" y="-144463"/>
            <a:ext cx="304800" cy="304801"/>
          </a:xfrm>
          <a:prstGeom prst="rect">
            <a:avLst/>
          </a:prstGeom>
          <a:noFill/>
          <a:ln w="9525">
            <a:noFill/>
            <a:miter lim="800000"/>
          </a:ln>
        </p:spPr>
        <p:txBody>
          <a:bodyPr/>
          <a:lstStyle/>
          <a:p>
            <a:endParaRPr lang="ru-RU" dirty="0">
              <a:latin typeface="Calibri" panose="020F0502020204030204" pitchFamily="34" charset="0"/>
            </a:endParaRPr>
          </a:p>
        </p:txBody>
      </p:sp>
      <p:sp>
        <p:nvSpPr>
          <p:cNvPr id="36868" name="AutoShape 4" descr="http://s19.rimg.info/114d659b67cf8abde4cf24bdde3b8929.gif"/>
          <p:cNvSpPr>
            <a:spLocks noChangeAspect="1" noChangeArrowheads="1"/>
          </p:cNvSpPr>
          <p:nvPr/>
        </p:nvSpPr>
        <p:spPr bwMode="auto">
          <a:xfrm>
            <a:off x="307975" y="7938"/>
            <a:ext cx="304800" cy="304800"/>
          </a:xfrm>
          <a:prstGeom prst="rect">
            <a:avLst/>
          </a:prstGeom>
          <a:noFill/>
          <a:ln w="9525">
            <a:noFill/>
            <a:miter lim="800000"/>
          </a:ln>
        </p:spPr>
        <p:txBody>
          <a:bodyPr/>
          <a:lstStyle/>
          <a:p>
            <a:endParaRPr lang="ru-RU" dirty="0">
              <a:latin typeface="Calibri" panose="020F0502020204030204" pitchFamily="34" charset="0"/>
            </a:endParaRPr>
          </a:p>
        </p:txBody>
      </p:sp>
      <p:sp>
        <p:nvSpPr>
          <p:cNvPr id="36869" name="AutoShape 8" descr="http://img-fotki.yandex.ru/get/5603/natali73123.25e/0_4f971_e450dc6d_M.jpg"/>
          <p:cNvSpPr>
            <a:spLocks noChangeAspect="1" noChangeArrowheads="1"/>
          </p:cNvSpPr>
          <p:nvPr/>
        </p:nvSpPr>
        <p:spPr bwMode="auto">
          <a:xfrm>
            <a:off x="612775" y="312738"/>
            <a:ext cx="304800" cy="304800"/>
          </a:xfrm>
          <a:prstGeom prst="rect">
            <a:avLst/>
          </a:prstGeom>
          <a:noFill/>
          <a:ln w="9525">
            <a:noFill/>
            <a:miter lim="800000"/>
          </a:ln>
        </p:spPr>
        <p:txBody>
          <a:bodyPr/>
          <a:lstStyle/>
          <a:p>
            <a:endParaRPr lang="ru-RU" dirty="0">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0" y="0"/>
            <a:ext cx="9352605" cy="6958013"/>
          </a:xfrm>
          <a:prstGeom prst="rect">
            <a:avLst/>
          </a:prstGeom>
          <a:noFill/>
          <a:ln w="9525">
            <a:noFill/>
            <a:miter lim="800000"/>
            <a:headEnd/>
            <a:tailEnd/>
          </a:ln>
        </p:spPr>
      </p:pic>
      <p:sp>
        <p:nvSpPr>
          <p:cNvPr id="3" name="Прямоугольник 2"/>
          <p:cNvSpPr/>
          <p:nvPr/>
        </p:nvSpPr>
        <p:spPr>
          <a:xfrm>
            <a:off x="629023" y="673646"/>
            <a:ext cx="8300695" cy="865505"/>
          </a:xfrm>
          <a:prstGeom prst="rect">
            <a:avLst/>
          </a:prstGeom>
        </p:spPr>
        <p:txBody>
          <a:bodyPr wrap="square">
            <a:spAutoFit/>
          </a:bodyPr>
          <a:lstStyle/>
          <a:p>
            <a:pPr fontAlgn="auto">
              <a:lnSpc>
                <a:spcPct val="150000"/>
              </a:lnSpc>
              <a:spcBef>
                <a:spcPts val="0"/>
              </a:spcBef>
              <a:spcAft>
                <a:spcPts val="1000"/>
              </a:spcAft>
              <a:defRPr/>
            </a:pPr>
            <a:endParaRPr lang="ru-RU" sz="1400" dirty="0">
              <a:latin typeface="Monotype Corsiva" panose="03010101010201010101" pitchFamily="66" charset="0"/>
              <a:ea typeface="Calibri" panose="020F0502020204030204"/>
              <a:cs typeface="Times New Roman" panose="02020603050405020304"/>
            </a:endParaRPr>
          </a:p>
          <a:p>
            <a:pPr fontAlgn="auto">
              <a:lnSpc>
                <a:spcPct val="150000"/>
              </a:lnSpc>
              <a:spcBef>
                <a:spcPts val="0"/>
              </a:spcBef>
              <a:spcAft>
                <a:spcPts val="1000"/>
              </a:spcAft>
              <a:defRPr/>
            </a:pPr>
            <a:endParaRPr lang="ru-RU" sz="1400" dirty="0">
              <a:latin typeface="Monotype Corsiva" panose="03010101010201010101" pitchFamily="66" charset="0"/>
              <a:ea typeface="Calibri" panose="020F0502020204030204"/>
              <a:cs typeface="Times New Roman" panose="02020603050405020304"/>
            </a:endParaRPr>
          </a:p>
        </p:txBody>
      </p:sp>
      <p:sp>
        <p:nvSpPr>
          <p:cNvPr id="100" name="Текстовое поле 99"/>
          <p:cNvSpPr txBox="1"/>
          <p:nvPr/>
        </p:nvSpPr>
        <p:spPr>
          <a:xfrm>
            <a:off x="629285" y="1167765"/>
            <a:ext cx="8300720" cy="4523105"/>
          </a:xfrm>
          <a:prstGeom prst="rect">
            <a:avLst/>
          </a:prstGeom>
          <a:noFill/>
          <a:ln w="9525">
            <a:noFill/>
          </a:ln>
        </p:spPr>
        <p:txBody>
          <a:bodyPr wrap="square">
            <a:spAutoFit/>
          </a:bodyPr>
          <a:lstStyle/>
          <a:p>
            <a:pPr marL="0" indent="449580"/>
            <a:r>
              <a:rPr lang="en-US" sz="2400" b="0">
                <a:solidFill>
                  <a:srgbClr val="000000"/>
                </a:solidFill>
                <a:latin typeface="Times New Roman" panose="02020603050405020304" pitchFamily="18" charset="0"/>
                <a:ea typeface="SimSun" panose="02010600030101010101" pitchFamily="2" charset="-122"/>
              </a:rPr>
              <a:t>Актуальность опыта связана  с тем, что у детей дошкольного возраста отсутствует защитная психологическая реакция на противопожарную обстановку. Желание постоянно открывать что-то новое, непосредственность часто ставят их перед реальными опасностями. Число детей пострадавших от пожара возрастает с каждым годом. Это не может не вызвать тревогу. Родители подходят к этой проблеме не достаточно серьезно. Детям разрешают играть пожароопасными предметами, в доступном месте хранятся спички, зажигалки. Чтобы изменить отношение человека к этой проблеме, необходимо уже с дошкольного возраста заниматься вопросами пожарной безопасности.</a:t>
            </a:r>
            <a:endParaRPr lang="ru-RU" altLang="en-US"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vr3`1\Desktop\ппе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52520" cy="687813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Объект 2"/>
          <p:cNvSpPr>
            <a:spLocks noGrp="1"/>
          </p:cNvSpPr>
          <p:nvPr>
            <p:ph idx="1"/>
          </p:nvPr>
        </p:nvSpPr>
        <p:spPr>
          <a:xfrm>
            <a:off x="457200" y="548680"/>
            <a:ext cx="8401080" cy="5577483"/>
          </a:xfrm>
        </p:spPr>
        <p:txBody>
          <a:bodyPr/>
          <a:lstStyle/>
          <a:p>
            <a:pPr marL="0" indent="0" algn="just">
              <a:buNone/>
            </a:pPr>
            <a:r>
              <a:rPr lang="ru-RU" sz="2400" b="1" dirty="0" smtClean="0">
                <a:solidFill>
                  <a:srgbClr val="FF0000"/>
                </a:solidFill>
              </a:rPr>
              <a:t>    </a:t>
            </a:r>
            <a:r>
              <a:rPr lang="ru-RU" sz="3600" b="1" dirty="0" smtClean="0">
                <a:solidFill>
                  <a:srgbClr val="FF0000"/>
                </a:solidFill>
                <a:latin typeface="Monotype Corsiva" panose="03010101010201010101" pitchFamily="66" charset="0"/>
              </a:rPr>
              <a:t>Цель</a:t>
            </a:r>
            <a:r>
              <a:rPr lang="ru-RU" sz="3600" b="1" dirty="0">
                <a:solidFill>
                  <a:srgbClr val="FF0000"/>
                </a:solidFill>
                <a:latin typeface="Monotype Corsiva" panose="03010101010201010101" pitchFamily="66" charset="0"/>
              </a:rPr>
              <a:t>:</a:t>
            </a:r>
            <a:r>
              <a:rPr lang="ru-RU" sz="2800" b="1" dirty="0">
                <a:solidFill>
                  <a:srgbClr val="FF0000"/>
                </a:solidFill>
                <a:latin typeface="Monotype Corsiva" panose="03010101010201010101" pitchFamily="66" charset="0"/>
              </a:rPr>
              <a:t> </a:t>
            </a:r>
          </a:p>
          <a:p>
            <a:pPr marL="0" indent="0" algn="just">
              <a:buNone/>
            </a:pPr>
            <a:r>
              <a:rPr lang="ru-RU" b="1" dirty="0" smtClean="0">
                <a:solidFill>
                  <a:srgbClr val="0070C0"/>
                </a:solidFill>
                <a:latin typeface="Monotype Corsiva" panose="03010101010201010101" pitchFamily="66" charset="0"/>
              </a:rPr>
              <a:t>обобщать представления о пожарной безопасности;</a:t>
            </a:r>
          </a:p>
          <a:p>
            <a:pPr marL="0" indent="0" algn="just">
              <a:buNone/>
            </a:pPr>
            <a:r>
              <a:rPr lang="ru-RU" b="1" dirty="0" smtClean="0">
                <a:solidFill>
                  <a:srgbClr val="0070C0"/>
                </a:solidFill>
                <a:latin typeface="Monotype Corsiva" panose="03010101010201010101" pitchFamily="66" charset="0"/>
              </a:rPr>
              <a:t>формировать навыки безопасного поведения в быту;</a:t>
            </a:r>
          </a:p>
          <a:p>
            <a:pPr marL="0" indent="0" algn="just">
              <a:buNone/>
            </a:pPr>
            <a:r>
              <a:rPr lang="ru-RU" b="1" dirty="0" smtClean="0">
                <a:solidFill>
                  <a:srgbClr val="0070C0"/>
                </a:solidFill>
                <a:latin typeface="Monotype Corsiva" panose="03010101010201010101" pitchFamily="66" charset="0"/>
              </a:rPr>
              <a:t>учить адекватным действиям в пожароопасных ситуациях;</a:t>
            </a:r>
          </a:p>
          <a:p>
            <a:pPr marL="0" indent="0" algn="just">
              <a:buNone/>
            </a:pPr>
            <a:r>
              <a:rPr lang="ru-RU" b="1" dirty="0" smtClean="0">
                <a:solidFill>
                  <a:srgbClr val="0070C0"/>
                </a:solidFill>
                <a:latin typeface="Monotype Corsiva" panose="03010101010201010101" pitchFamily="66" charset="0"/>
              </a:rPr>
              <a:t>отрабатывать правила поведения при пожаре.</a:t>
            </a: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marL="0" indent="0" algn="just">
              <a:buNone/>
            </a:pPr>
            <a:endParaRPr lang="ru-RU" b="1" dirty="0" smtClean="0">
              <a:solidFill>
                <a:srgbClr val="0070C0"/>
              </a:solidFill>
              <a:latin typeface="Monotype Corsiva" panose="03010101010201010101" pitchFamily="66" charset="0"/>
            </a:endParaRPr>
          </a:p>
          <a:p>
            <a:pPr algn="just"/>
            <a:endParaRPr lang="ru-RU"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ltLang="en-US"/>
          </a:p>
        </p:txBody>
      </p:sp>
      <p:pic>
        <p:nvPicPr>
          <p:cNvPr id="3074" name="Picture 2" descr="C:\Users\bvr3`1\Desktop\ппе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5" y="-1285"/>
            <a:ext cx="9142285" cy="685928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Объект 2"/>
          <p:cNvSpPr>
            <a:spLocks noGrp="1"/>
          </p:cNvSpPr>
          <p:nvPr>
            <p:ph sz="half" idx="1"/>
          </p:nvPr>
        </p:nvSpPr>
        <p:spPr/>
        <p:txBody>
          <a:bodyPr/>
          <a:lstStyle/>
          <a:p>
            <a:pPr marL="0" indent="0">
              <a:buNone/>
            </a:pPr>
            <a:r>
              <a:rPr lang="ru-RU" sz="2400" b="1" dirty="0" smtClean="0">
                <a:solidFill>
                  <a:schemeClr val="accent1">
                    <a:lumMod val="75000"/>
                  </a:schemeClr>
                </a:solidFill>
              </a:rPr>
              <a:t>       </a:t>
            </a:r>
            <a:endParaRPr lang="ru-RU" dirty="0"/>
          </a:p>
          <a:p>
            <a:endParaRPr lang="ru-RU" dirty="0"/>
          </a:p>
        </p:txBody>
      </p:sp>
      <p:sp>
        <p:nvSpPr>
          <p:cNvPr id="100" name="Текстовое поле 99"/>
          <p:cNvSpPr txBox="1"/>
          <p:nvPr/>
        </p:nvSpPr>
        <p:spPr>
          <a:xfrm>
            <a:off x="854075" y="751840"/>
            <a:ext cx="7567930" cy="5015865"/>
          </a:xfrm>
          <a:prstGeom prst="rect">
            <a:avLst/>
          </a:prstGeom>
          <a:noFill/>
          <a:ln w="9525">
            <a:noFill/>
          </a:ln>
        </p:spPr>
        <p:txBody>
          <a:bodyPr wrap="square">
            <a:spAutoFit/>
          </a:bodyPr>
          <a:lstStyle/>
          <a:p>
            <a:pPr marL="0" indent="0"/>
            <a:r>
              <a:rPr lang="en-US" sz="2000" b="1">
                <a:solidFill>
                  <a:srgbClr val="000000"/>
                </a:solidFill>
                <a:latin typeface="Times New Roman" panose="02020603050405020304" pitchFamily="18" charset="0"/>
                <a:ea typeface="SimSun" panose="02010600030101010101" pitchFamily="2" charset="-122"/>
              </a:rPr>
              <a:t>Задачи:</a:t>
            </a:r>
            <a:endParaRPr lang="en-US" sz="2000" b="0">
              <a:solidFill>
                <a:srgbClr val="000000"/>
              </a:solidFill>
              <a:latin typeface="Times New Roman" panose="02020603050405020304" pitchFamily="18" charset="0"/>
              <a:ea typeface="SimSun" panose="02010600030101010101" pitchFamily="2" charset="-122"/>
            </a:endParaRPr>
          </a:p>
          <a:p>
            <a:r>
              <a:rPr lang="en-US" sz="2000" b="0">
                <a:solidFill>
                  <a:srgbClr val="000000"/>
                </a:solidFill>
                <a:latin typeface="Times New Roman" panose="02020603050405020304" pitchFamily="18" charset="0"/>
                <a:ea typeface="SimSun" panose="02010600030101010101" pitchFamily="2" charset="-122"/>
              </a:rPr>
              <a:t>- уточнить, систематизировать и углубить знания детей о правилах пожарной безопасности, формировать привычки их соблюдения;</a:t>
            </a:r>
          </a:p>
          <a:p>
            <a:r>
              <a:rPr lang="en-US" sz="2000" b="0">
                <a:solidFill>
                  <a:srgbClr val="000000"/>
                </a:solidFill>
                <a:latin typeface="Times New Roman" panose="02020603050405020304" pitchFamily="18" charset="0"/>
                <a:ea typeface="SimSun" panose="02010600030101010101" pitchFamily="2" charset="-122"/>
              </a:rPr>
              <a:t>- научить детей набирать номер телефона пожарной части, уметь вести диалог с пожарными по телефону (четко знать и называть свой адрес);</a:t>
            </a:r>
          </a:p>
          <a:p>
            <a:r>
              <a:rPr lang="en-US" sz="2000" b="0">
                <a:solidFill>
                  <a:srgbClr val="000000"/>
                </a:solidFill>
                <a:latin typeface="Times New Roman" panose="02020603050405020304" pitchFamily="18" charset="0"/>
                <a:ea typeface="SimSun" panose="02010600030101010101" pitchFamily="2" charset="-122"/>
              </a:rPr>
              <a:t>- познакомить со средствами пожаротушения;</a:t>
            </a:r>
          </a:p>
          <a:p>
            <a:r>
              <a:rPr lang="en-US" sz="2000" b="0">
                <a:solidFill>
                  <a:srgbClr val="000000"/>
                </a:solidFill>
                <a:latin typeface="Times New Roman" panose="02020603050405020304" pitchFamily="18" charset="0"/>
                <a:ea typeface="SimSun" panose="02010600030101010101" pitchFamily="2" charset="-122"/>
              </a:rPr>
              <a:t>-способствовать овладению приемами элементарного практического взаимодействия с окружающими предметами, с помощью которых можно потушить пожар;</a:t>
            </a:r>
          </a:p>
          <a:p>
            <a:r>
              <a:rPr lang="en-US" sz="2000" b="0">
                <a:solidFill>
                  <a:srgbClr val="000000"/>
                </a:solidFill>
                <a:latin typeface="Times New Roman" panose="02020603050405020304" pitchFamily="18" charset="0"/>
                <a:ea typeface="SimSun" panose="02010600030101010101" pitchFamily="2" charset="-122"/>
              </a:rPr>
              <a:t>- расширить знания детей о профессии пожарного;</a:t>
            </a:r>
          </a:p>
          <a:p>
            <a:r>
              <a:rPr lang="en-US" sz="2000" b="0">
                <a:solidFill>
                  <a:srgbClr val="000000"/>
                </a:solidFill>
                <a:latin typeface="Times New Roman" panose="02020603050405020304" pitchFamily="18" charset="0"/>
                <a:ea typeface="SimSun" panose="02010600030101010101" pitchFamily="2" charset="-122"/>
              </a:rPr>
              <a:t>- воспитывать в детях уверенность в своих силах, проводить профилактику страха перед огнем;</a:t>
            </a:r>
          </a:p>
          <a:p>
            <a:r>
              <a:rPr lang="en-US" sz="2000" b="0">
                <a:solidFill>
                  <a:srgbClr val="000000"/>
                </a:solidFill>
                <a:latin typeface="Times New Roman" panose="02020603050405020304" pitchFamily="18" charset="0"/>
                <a:ea typeface="SimSun" panose="02010600030101010101" pitchFamily="2" charset="-122"/>
              </a:rPr>
              <a:t>- сформировать чувства ответственности за свои поступки и личное отношение к соблюдению и нарушению правил пожарной безопасности;</a:t>
            </a:r>
            <a:endParaRPr lang="ru-RU" altLang="en-US"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ltLang="en-US"/>
          </a:p>
        </p:txBody>
      </p:sp>
      <p:pic>
        <p:nvPicPr>
          <p:cNvPr id="21506"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tretch>
            <a:fillRect/>
          </a:stretch>
        </p:blipFill>
        <p:spPr>
          <a:xfrm>
            <a:off x="18415" y="1905"/>
            <a:ext cx="9107805" cy="6854825"/>
          </a:xfrm>
        </p:spPr>
      </p:pic>
      <p:sp>
        <p:nvSpPr>
          <p:cNvPr id="21508" name="TextBox 3"/>
          <p:cNvSpPr txBox="1">
            <a:spLocks noChangeArrowheads="1"/>
          </p:cNvSpPr>
          <p:nvPr/>
        </p:nvSpPr>
        <p:spPr bwMode="auto">
          <a:xfrm>
            <a:off x="678815" y="481965"/>
            <a:ext cx="8008620" cy="860425"/>
          </a:xfrm>
          <a:prstGeom prst="rect">
            <a:avLst/>
          </a:prstGeom>
          <a:noFill/>
          <a:ln w="9525">
            <a:noFill/>
            <a:miter lim="800000"/>
          </a:ln>
        </p:spPr>
        <p:txBody>
          <a:bodyPr wrap="square">
            <a:spAutoFit/>
          </a:bodyPr>
          <a:lstStyle/>
          <a:p>
            <a:r>
              <a:rPr lang="ru-RU" sz="3200" b="1" dirty="0">
                <a:solidFill>
                  <a:srgbClr val="FF0000"/>
                </a:solidFill>
                <a:latin typeface="Monotype Corsiva" panose="03010101010201010101" pitchFamily="66" charset="0"/>
              </a:rPr>
              <a:t>Центр </a:t>
            </a:r>
            <a:r>
              <a:rPr lang="ru-RU" sz="3200" b="1" dirty="0" smtClean="0">
                <a:solidFill>
                  <a:srgbClr val="FF0000"/>
                </a:solidFill>
                <a:latin typeface="Monotype Corsiva" panose="03010101010201010101" pitchFamily="66" charset="0"/>
              </a:rPr>
              <a:t>«Пожарная безопасность»</a:t>
            </a:r>
          </a:p>
          <a:p>
            <a:endParaRPr lang="ru-RU" sz="1800" b="1" dirty="0" smtClean="0">
              <a:solidFill>
                <a:schemeClr val="tx1"/>
              </a:solidFill>
              <a:latin typeface="Times New Roman" panose="02020603050405020304" pitchFamily="18" charset="0"/>
              <a:cs typeface="Times New Roman" panose="02020603050405020304" pitchFamily="18" charset="0"/>
            </a:endParaRPr>
          </a:p>
        </p:txBody>
      </p:sp>
      <p:pic>
        <p:nvPicPr>
          <p:cNvPr id="2" name="Замещающее содержимое 1" descr="20200910_131158"/>
          <p:cNvPicPr>
            <a:picLocks noGrp="1" noChangeAspect="1"/>
          </p:cNvPicPr>
          <p:nvPr>
            <p:ph sz="half" idx="2"/>
          </p:nvPr>
        </p:nvPicPr>
        <p:blipFill>
          <a:blip r:embed="rId3" cstate="print"/>
          <a:stretch>
            <a:fillRect/>
          </a:stretch>
        </p:blipFill>
        <p:spPr>
          <a:xfrm>
            <a:off x="4648835" y="1103630"/>
            <a:ext cx="4038600" cy="3028950"/>
          </a:xfrm>
          <a:prstGeom prst="rect">
            <a:avLst/>
          </a:prstGeom>
        </p:spPr>
      </p:pic>
      <p:pic>
        <p:nvPicPr>
          <p:cNvPr id="4" name="Изображение 3" descr="20200910_131409"/>
          <p:cNvPicPr>
            <a:picLocks noChangeAspect="1"/>
          </p:cNvPicPr>
          <p:nvPr/>
        </p:nvPicPr>
        <p:blipFill>
          <a:blip r:embed="rId4" cstate="print"/>
          <a:stretch>
            <a:fillRect/>
          </a:stretch>
        </p:blipFill>
        <p:spPr>
          <a:xfrm>
            <a:off x="457200" y="1103630"/>
            <a:ext cx="3898900" cy="3028950"/>
          </a:xfrm>
          <a:prstGeom prst="rect">
            <a:avLst/>
          </a:prstGeom>
        </p:spPr>
      </p:pic>
      <p:pic>
        <p:nvPicPr>
          <p:cNvPr id="6" name="Изображение 5" descr="20200910_131207"/>
          <p:cNvPicPr>
            <a:picLocks noChangeAspect="1"/>
          </p:cNvPicPr>
          <p:nvPr/>
        </p:nvPicPr>
        <p:blipFill>
          <a:blip r:embed="rId5" cstate="print"/>
          <a:stretch>
            <a:fillRect/>
          </a:stretch>
        </p:blipFill>
        <p:spPr>
          <a:xfrm>
            <a:off x="681355" y="4132580"/>
            <a:ext cx="7782560" cy="2671445"/>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ltLang="en-US"/>
          </a:p>
        </p:txBody>
      </p:sp>
      <p:pic>
        <p:nvPicPr>
          <p:cNvPr id="1031" name="Picture 7" descr="C:\Users\bvr3`1\Desktop\ппе5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023" y="0"/>
            <a:ext cx="9237948" cy="685799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Содержимое 7"/>
          <p:cNvSpPr>
            <a:spLocks noGrp="1"/>
          </p:cNvSpPr>
          <p:nvPr>
            <p:ph sz="half" idx="1"/>
          </p:nvPr>
        </p:nvSpPr>
        <p:spPr>
          <a:xfrm>
            <a:off x="457200" y="501650"/>
            <a:ext cx="8229600" cy="2011680"/>
          </a:xfrm>
        </p:spPr>
        <p:txBody>
          <a:bodyPr/>
          <a:lstStyle/>
          <a:p>
            <a:r>
              <a:rPr lang="ru-RU" sz="2000" dirty="0">
                <a:latin typeface="Times New Roman" panose="02020603050405020304" pitchFamily="18" charset="0"/>
                <a:cs typeface="Times New Roman" panose="02020603050405020304" pitchFamily="18" charset="0"/>
              </a:rPr>
              <a:t>Технология </a:t>
            </a:r>
            <a:r>
              <a:rPr lang="ru-RU" sz="2000" b="1" dirty="0">
                <a:latin typeface="Times New Roman" panose="02020603050405020304" pitchFamily="18" charset="0"/>
                <a:cs typeface="Times New Roman" panose="02020603050405020304" pitchFamily="18" charset="0"/>
              </a:rPr>
              <a:t>«Метод проектов»</a:t>
            </a:r>
            <a:r>
              <a:rPr lang="ru-RU" sz="2000" dirty="0">
                <a:latin typeface="Times New Roman" panose="02020603050405020304" pitchFamily="18" charset="0"/>
                <a:cs typeface="Times New Roman" panose="02020603050405020304" pitchFamily="18" charset="0"/>
              </a:rPr>
              <a:t> как один из методов интегрированного обучения дошкольников основан на внутренней мотивации дошкольников. </a:t>
            </a:r>
          </a:p>
          <a:p>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Лэпбук «В стране безопасности»    Лэпбук «Пожарная безопасность»</a:t>
            </a:r>
          </a:p>
        </p:txBody>
      </p:sp>
      <p:pic>
        <p:nvPicPr>
          <p:cNvPr id="2" name="Замещающее содержимое 1" descr="20200909_074149"/>
          <p:cNvPicPr>
            <a:picLocks noGrp="1" noChangeAspect="1"/>
          </p:cNvPicPr>
          <p:nvPr>
            <p:ph sz="half" idx="2"/>
          </p:nvPr>
        </p:nvPicPr>
        <p:blipFill>
          <a:blip r:embed="rId3" cstate="print"/>
          <a:stretch>
            <a:fillRect/>
          </a:stretch>
        </p:blipFill>
        <p:spPr>
          <a:xfrm>
            <a:off x="457200" y="2513330"/>
            <a:ext cx="3866515" cy="3458845"/>
          </a:xfrm>
          <a:prstGeom prst="rect">
            <a:avLst/>
          </a:prstGeom>
        </p:spPr>
      </p:pic>
      <p:pic>
        <p:nvPicPr>
          <p:cNvPr id="5" name="Изображение 4" descr="20200909_074411"/>
          <p:cNvPicPr>
            <a:picLocks noChangeAspect="1"/>
          </p:cNvPicPr>
          <p:nvPr/>
        </p:nvPicPr>
        <p:blipFill>
          <a:blip r:embed="rId4" cstate="print"/>
          <a:stretch>
            <a:fillRect/>
          </a:stretch>
        </p:blipFill>
        <p:spPr>
          <a:xfrm rot="5400000">
            <a:off x="4980305" y="2172970"/>
            <a:ext cx="3459480" cy="413956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197" y="0"/>
            <a:ext cx="9140572" cy="6858000"/>
          </a:xfrm>
          <a:prstGeom prst="rect">
            <a:avLst/>
          </a:prstGeom>
          <a:noFill/>
          <a:ln w="9525">
            <a:noFill/>
            <a:miter lim="800000"/>
            <a:headEnd/>
            <a:tailEnd/>
          </a:ln>
        </p:spPr>
      </p:pic>
      <p:sp>
        <p:nvSpPr>
          <p:cNvPr id="2" name="Заголовок 1"/>
          <p:cNvSpPr>
            <a:spLocks noGrp="1"/>
          </p:cNvSpPr>
          <p:nvPr>
            <p:ph type="title"/>
          </p:nvPr>
        </p:nvSpPr>
        <p:spPr/>
        <p:txBody>
          <a:bodyPr rtlCol="0">
            <a:normAutofit fontScale="90000"/>
          </a:bodyPr>
          <a:lstStyle/>
          <a:p>
            <a:pPr algn="l" fontAlgn="auto">
              <a:spcAft>
                <a:spcPts val="0"/>
              </a:spcAft>
              <a:defRPr/>
            </a:pP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
            </a:r>
            <a:b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Лэпбук  «В стране безопасности»</a:t>
            </a:r>
            <a:br>
              <a:rPr lang="ru-RU" sz="2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t>Цель: Систематизация знаний дошкольников о правилах безопасного поведения, сохранения личного здоровья»</a:t>
            </a:r>
            <a:br>
              <a:rPr lang="ru-RU" sz="20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t>Задачи:</a:t>
            </a:r>
            <a:br>
              <a:rPr lang="ru-RU" sz="20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br>
            <a:r>
              <a:rPr lang="ru-RU" sz="20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t>Сформировать у детей представления знания о пожарной безопасности, правилах безопасного пользования колющими и резующими орудиями ручного труда, безопасного поведения в окружающим мире.</a:t>
            </a:r>
            <a:r>
              <a:rPr lang="ru-RU" sz="24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t/>
            </a:r>
            <a:br>
              <a:rPr lang="ru-RU" sz="24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rPr>
            </a:br>
            <a:endParaRPr lang="ru-RU" sz="2400" b="1" dirty="0">
              <a:ln w="10541" cmpd="sng">
                <a:solidFill>
                  <a:schemeClr val="accent1">
                    <a:shade val="88000"/>
                    <a:satMod val="110000"/>
                  </a:schemeClr>
                </a:solidFill>
                <a:prstDash val="solid"/>
              </a:ln>
              <a:solidFill>
                <a:schemeClr val="tx1"/>
              </a:solidFill>
              <a:latin typeface="Times New Roman" panose="02020603050405020304" pitchFamily="18" charset="0"/>
              <a:cs typeface="Times New Roman" panose="02020603050405020304" pitchFamily="18" charset="0"/>
            </a:endParaRPr>
          </a:p>
        </p:txBody>
      </p:sp>
      <p:pic>
        <p:nvPicPr>
          <p:cNvPr id="5" name="Замещающее содержимое 4"/>
          <p:cNvPicPr>
            <a:picLocks noGrp="1" noChangeAspect="1"/>
          </p:cNvPicPr>
          <p:nvPr>
            <p:ph sz="half" idx="1"/>
          </p:nvPr>
        </p:nvPicPr>
        <p:blipFill>
          <a:blip r:embed="rId3" cstate="print"/>
          <a:stretch>
            <a:fillRect/>
          </a:stretch>
        </p:blipFill>
        <p:spPr>
          <a:xfrm>
            <a:off x="457200" y="2473325"/>
            <a:ext cx="3394710" cy="3904615"/>
          </a:xfrm>
          <a:prstGeom prst="rect">
            <a:avLst/>
          </a:prstGeom>
        </p:spPr>
      </p:pic>
      <p:pic>
        <p:nvPicPr>
          <p:cNvPr id="6" name="Замещающее содержимое 5"/>
          <p:cNvPicPr>
            <a:picLocks noGrp="1" noChangeAspect="1"/>
          </p:cNvPicPr>
          <p:nvPr>
            <p:ph sz="half" idx="2"/>
          </p:nvPr>
        </p:nvPicPr>
        <p:blipFill>
          <a:blip r:embed="rId4" cstate="print"/>
          <a:stretch>
            <a:fillRect/>
          </a:stretch>
        </p:blipFill>
        <p:spPr>
          <a:xfrm>
            <a:off x="4969510" y="2473325"/>
            <a:ext cx="3394710" cy="3904615"/>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2223" y="925"/>
            <a:ext cx="9139237" cy="6856997"/>
          </a:xfrm>
          <a:prstGeom prst="rect">
            <a:avLst/>
          </a:prstGeom>
          <a:noFill/>
          <a:ln w="9525">
            <a:noFill/>
            <a:miter lim="800000"/>
            <a:headEnd/>
            <a:tailEnd/>
          </a:ln>
        </p:spPr>
      </p:pic>
      <p:sp>
        <p:nvSpPr>
          <p:cNvPr id="2" name="TextBox 1"/>
          <p:cNvSpPr txBox="1"/>
          <p:nvPr/>
        </p:nvSpPr>
        <p:spPr>
          <a:xfrm>
            <a:off x="2123728" y="674196"/>
            <a:ext cx="309880" cy="706755"/>
          </a:xfrm>
          <a:prstGeom prst="rect">
            <a:avLst/>
          </a:prstGeom>
          <a:noFill/>
        </p:spPr>
        <p:txBody>
          <a:bodyPr wrap="none">
            <a:spAutoFit/>
          </a:bodyPr>
          <a:lstStyle/>
          <a:p>
            <a:pPr fontAlgn="auto">
              <a:spcBef>
                <a:spcPts val="0"/>
              </a:spcBef>
              <a:spcAft>
                <a:spcPts val="0"/>
              </a:spcAft>
              <a:defRPr/>
            </a:pPr>
            <a:endParaRPr lang="ru-RU" sz="4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onotype Corsiva" panose="03010101010201010101" pitchFamily="66" charset="0"/>
              <a:cs typeface="+mn-cs"/>
            </a:endParaRPr>
          </a:p>
        </p:txBody>
      </p:sp>
      <p:pic>
        <p:nvPicPr>
          <p:cNvPr id="3" name="Изображение 2" descr="20191015_101402"/>
          <p:cNvPicPr>
            <a:picLocks noChangeAspect="1"/>
          </p:cNvPicPr>
          <p:nvPr/>
        </p:nvPicPr>
        <p:blipFill>
          <a:blip r:embed="rId3" cstate="print"/>
          <a:stretch>
            <a:fillRect/>
          </a:stretch>
        </p:blipFill>
        <p:spPr>
          <a:xfrm>
            <a:off x="589280" y="462280"/>
            <a:ext cx="4471035" cy="2625090"/>
          </a:xfrm>
          <a:prstGeom prst="rect">
            <a:avLst/>
          </a:prstGeom>
        </p:spPr>
      </p:pic>
      <p:pic>
        <p:nvPicPr>
          <p:cNvPr id="5" name="Изображение 4" descr="20191015_102301"/>
          <p:cNvPicPr>
            <a:picLocks noChangeAspect="1"/>
          </p:cNvPicPr>
          <p:nvPr/>
        </p:nvPicPr>
        <p:blipFill>
          <a:blip r:embed="rId4" cstate="print"/>
          <a:stretch>
            <a:fillRect/>
          </a:stretch>
        </p:blipFill>
        <p:spPr>
          <a:xfrm rot="5400000">
            <a:off x="4236085" y="1715135"/>
            <a:ext cx="5690235" cy="3185160"/>
          </a:xfrm>
          <a:prstGeom prst="rect">
            <a:avLst/>
          </a:prstGeom>
        </p:spPr>
      </p:pic>
      <p:pic>
        <p:nvPicPr>
          <p:cNvPr id="6" name="Изображение 5" descr="20191015_102707"/>
          <p:cNvPicPr>
            <a:picLocks noChangeAspect="1"/>
          </p:cNvPicPr>
          <p:nvPr/>
        </p:nvPicPr>
        <p:blipFill>
          <a:blip r:embed="rId5" cstate="print"/>
          <a:stretch>
            <a:fillRect/>
          </a:stretch>
        </p:blipFill>
        <p:spPr>
          <a:xfrm>
            <a:off x="589280" y="3336290"/>
            <a:ext cx="4471035" cy="308419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ltLang="en-US"/>
          </a:p>
        </p:txBody>
      </p:sp>
      <p:pic>
        <p:nvPicPr>
          <p:cNvPr id="27649"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tretch>
            <a:fillRect/>
          </a:stretch>
        </p:blipFill>
        <p:spPr bwMode="auto">
          <a:xfrm>
            <a:off x="1714" y="1588"/>
            <a:ext cx="9140572" cy="6858000"/>
          </a:xfrm>
          <a:prstGeom prst="rect">
            <a:avLst/>
          </a:prstGeom>
          <a:noFill/>
          <a:ln w="9525">
            <a:noFill/>
            <a:miter lim="800000"/>
            <a:headEnd/>
            <a:tailEnd/>
          </a:ln>
        </p:spPr>
      </p:pic>
      <p:pic>
        <p:nvPicPr>
          <p:cNvPr id="3" name="Замещающее содержимое 2" descr="20191015_103018"/>
          <p:cNvPicPr>
            <a:picLocks noGrp="1" noChangeAspect="1"/>
          </p:cNvPicPr>
          <p:nvPr>
            <p:ph sz="half" idx="1"/>
          </p:nvPr>
        </p:nvPicPr>
        <p:blipFill>
          <a:blip r:embed="rId3" cstate="print"/>
          <a:stretch>
            <a:fillRect/>
          </a:stretch>
        </p:blipFill>
        <p:spPr>
          <a:xfrm rot="5400000">
            <a:off x="794385" y="-60960"/>
            <a:ext cx="3029585" cy="3703320"/>
          </a:xfrm>
          <a:prstGeom prst="rect">
            <a:avLst/>
          </a:prstGeom>
        </p:spPr>
      </p:pic>
      <p:pic>
        <p:nvPicPr>
          <p:cNvPr id="5" name="Замещающее содержимое 4" descr="20191015_103611"/>
          <p:cNvPicPr>
            <a:picLocks noGrp="1" noChangeAspect="1"/>
          </p:cNvPicPr>
          <p:nvPr>
            <p:ph sz="half" idx="2"/>
          </p:nvPr>
        </p:nvPicPr>
        <p:blipFill>
          <a:blip r:embed="rId4" cstate="print"/>
          <a:stretch>
            <a:fillRect/>
          </a:stretch>
        </p:blipFill>
        <p:spPr>
          <a:xfrm>
            <a:off x="4516120" y="275590"/>
            <a:ext cx="4038600" cy="3028950"/>
          </a:xfrm>
          <a:prstGeom prst="rect">
            <a:avLst/>
          </a:prstGeom>
        </p:spPr>
      </p:pic>
      <p:pic>
        <p:nvPicPr>
          <p:cNvPr id="7" name="Изображение 6" descr="20191015_104352"/>
          <p:cNvPicPr>
            <a:picLocks noChangeAspect="1"/>
          </p:cNvPicPr>
          <p:nvPr/>
        </p:nvPicPr>
        <p:blipFill>
          <a:blip r:embed="rId5" cstate="print"/>
          <a:stretch>
            <a:fillRect/>
          </a:stretch>
        </p:blipFill>
        <p:spPr>
          <a:xfrm>
            <a:off x="375285" y="3511550"/>
            <a:ext cx="3786505" cy="2753360"/>
          </a:xfrm>
          <a:prstGeom prst="rect">
            <a:avLst/>
          </a:prstGeom>
        </p:spPr>
      </p:pic>
      <p:pic>
        <p:nvPicPr>
          <p:cNvPr id="8" name="Изображение 7" descr="20191015_105341"/>
          <p:cNvPicPr>
            <a:picLocks noChangeAspect="1"/>
          </p:cNvPicPr>
          <p:nvPr/>
        </p:nvPicPr>
        <p:blipFill>
          <a:blip r:embed="rId6" cstate="print"/>
          <a:stretch>
            <a:fillRect/>
          </a:stretch>
        </p:blipFill>
        <p:spPr>
          <a:xfrm>
            <a:off x="4515485" y="3512185"/>
            <a:ext cx="4039235" cy="2752725"/>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440</Words>
  <Application>Microsoft Office PowerPoint</Application>
  <PresentationFormat>Экран (4:3)</PresentationFormat>
  <Paragraphs>47</Paragraphs>
  <Slides>19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19</vt:i4>
      </vt:variant>
    </vt:vector>
  </HeadingPairs>
  <TitlesOfParts>
    <vt:vector size="20" baseType="lpstr">
      <vt:lpstr>Тема Office</vt:lpstr>
      <vt:lpstr>МДОАУ № 40 «Голубок» г.Орска</vt:lpstr>
      <vt:lpstr>Слайд 2</vt:lpstr>
      <vt:lpstr>Слайд 3</vt:lpstr>
      <vt:lpstr>Слайд 4</vt:lpstr>
      <vt:lpstr>Слайд 5</vt:lpstr>
      <vt:lpstr>Слайд 6</vt:lpstr>
      <vt:lpstr>    Лэпбук  «В стране безопасности» Цель: Систематизация знаний дошкольников о правилах безопасного поведения, сохранения личного здоровья» Задачи: Сформировать у детей представления знания о пожарной безопасности, правилах безопасного пользования колющими и резующими орудиями ручного труда, безопасного поведения в окружающим мире. </vt:lpstr>
      <vt:lpstr>Слайд 8</vt:lpstr>
      <vt:lpstr>Слайд 9</vt:lpstr>
      <vt:lpstr>Игровые технологии </vt:lpstr>
      <vt:lpstr>Слайд 11</vt:lpstr>
      <vt:lpstr>Слайд 12</vt:lpstr>
      <vt:lpstr>Слайд 13</vt:lpstr>
      <vt:lpstr>Работа с родителями </vt:lpstr>
      <vt:lpstr>Выставка «01-пожарная тревога»</vt:lpstr>
      <vt:lpstr>Выставка «01-пожарная тревога»</vt:lpstr>
      <vt:lpstr>Выставка «01-пожарная тревога»</vt:lpstr>
      <vt:lpstr> Таким образом, развитие навыков пожарной безопасности детей – очень важная и необходимая работа в условиях дошкольного образовательного учреждения. Крайне важно начать ее во время, нельзя упускать время. Наверстать его, потом будет очень трудно. Каждая недоработка педагога, касающаяся вопросов личной безопасности ребенка, впоследствии может обернуться бедой. Максимально защитить их от возможной беды – обязанность родителей и воспитателей. Поэтому обучение безопасному поведению нужно проводить уже в младшем возрасте.</vt:lpstr>
      <vt:lpstr>Слайд 19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Dom</dc:creator>
  <cp:lastModifiedBy>Надя</cp:lastModifiedBy>
  <cp:revision>147</cp:revision>
  <dcterms:created xsi:type="dcterms:W3CDTF">2016-02-28T11:26:00Z</dcterms:created>
  <dcterms:modified xsi:type="dcterms:W3CDTF">2020-09-22T17:02:49Z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1049-10.2.0.7646</vt:lpwstr>
  </property>
</Properties>
</file>