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93" r:id="rId2"/>
    <p:sldId id="304" r:id="rId3"/>
    <p:sldId id="303" r:id="rId4"/>
    <p:sldId id="309" r:id="rId5"/>
    <p:sldId id="310" r:id="rId6"/>
    <p:sldId id="307" r:id="rId7"/>
    <p:sldId id="305" r:id="rId8"/>
    <p:sldId id="311" r:id="rId9"/>
    <p:sldId id="313" r:id="rId10"/>
    <p:sldId id="314" r:id="rId11"/>
    <p:sldId id="31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797" autoAdjust="0"/>
  </p:normalViewPr>
  <p:slideViewPr>
    <p:cSldViewPr>
      <p:cViewPr>
        <p:scale>
          <a:sx n="70" d="100"/>
          <a:sy n="70" d="100"/>
        </p:scale>
        <p:origin x="-142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B9E5-5796-4B54-AB7F-B498E34676E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F588-D0F0-4376-A374-00455B4C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F588-D0F0-4376-A374-00455B4C36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8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F588-D0F0-4376-A374-00455B4C36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6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F588-D0F0-4376-A374-00455B4C36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6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F588-D0F0-4376-A374-00455B4C36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8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3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5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7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0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0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1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3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2941" y="620688"/>
            <a:ext cx="8229600" cy="5472608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</a:rPr>
              <a:t>В переводе с корейского языка Су означает — кисть, </a:t>
            </a:r>
            <a:r>
              <a:rPr lang="ru-RU" sz="2400" dirty="0" err="1">
                <a:solidFill>
                  <a:srgbClr val="002060"/>
                </a:solidFill>
              </a:rPr>
              <a:t>Джок</a:t>
            </a:r>
            <a:r>
              <a:rPr lang="ru-RU" sz="2400" dirty="0">
                <a:solidFill>
                  <a:srgbClr val="002060"/>
                </a:solidFill>
              </a:rPr>
              <a:t> – стопа. Природа не случайно создала тело и кисть руки похожими, это —своеобразный пульт, с помощью которого можно лечить человека. При заболевании </a:t>
            </a:r>
            <a:r>
              <a:rPr lang="ru-RU" sz="2400" i="1" dirty="0">
                <a:solidFill>
                  <a:srgbClr val="002060"/>
                </a:solidFill>
              </a:rPr>
              <a:t>«сигнальная»</a:t>
            </a:r>
            <a:r>
              <a:rPr lang="ru-RU" sz="2400" dirty="0">
                <a:solidFill>
                  <a:srgbClr val="002060"/>
                </a:solidFill>
              </a:rPr>
              <a:t> волна направляется из пораженного органа или части тела в точку соответствия и приводит ее в возбужденное состояние — точка становится резко болезненной. В момент стимуляции такой точки возникает </a:t>
            </a:r>
            <a:r>
              <a:rPr lang="ru-RU" sz="2400" i="1" dirty="0">
                <a:solidFill>
                  <a:srgbClr val="002060"/>
                </a:solidFill>
              </a:rPr>
              <a:t>«лечебная»</a:t>
            </a:r>
            <a:r>
              <a:rPr lang="ru-RU" sz="2400" dirty="0">
                <a:solidFill>
                  <a:srgbClr val="002060"/>
                </a:solidFill>
              </a:rPr>
              <a:t> волна, которая оказывает нормализующее влияние на заболевший орган.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620688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006" y="764704"/>
            <a:ext cx="784179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«Внедрение СУ-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Джок</a:t>
            </a:r>
            <a:endParaRPr lang="ru-RU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терапии в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образоватльный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процесс ДОУ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5517232"/>
            <a:ext cx="2530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Подготовила: Татаренко О.Н.,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воспитатель ВКК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2154" y="159023"/>
            <a:ext cx="7824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МДОАУ «Детский сад № 63 г. Орска»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204864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576" y="-243408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1057" y="680730"/>
            <a:ext cx="7488832" cy="5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4577" y="7339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Массаж </a:t>
            </a:r>
            <a:r>
              <a:rPr lang="ru-RU" sz="3200" b="1" dirty="0" smtClean="0">
                <a:solidFill>
                  <a:srgbClr val="002060"/>
                </a:solidFill>
              </a:rPr>
              <a:t>стоп</a:t>
            </a:r>
            <a:endParaRPr lang="ru-RU" sz="2400" dirty="0"/>
          </a:p>
        </p:txBody>
      </p:sp>
      <p:pic>
        <p:nvPicPr>
          <p:cNvPr id="9" name="Рисунок 8" descr="C:\Users\DimaT\AppData\Local\Microsoft\Windows\INetCache\Content.Word\IMG_20200416_0842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84" y="2310197"/>
            <a:ext cx="2931975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DimaT\AppData\Local\Microsoft\Windows\INetCache\Content.Word\IMG_20200416_0844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3" y="2852936"/>
            <a:ext cx="3046739" cy="222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DimaT\AppData\Local\Microsoft\Windows\INetCache\Content.Word\IMG_20200416_0841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5" y="548680"/>
            <a:ext cx="1759188" cy="201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DimaT\AppData\Local\Microsoft\Windows\INetCache\Content.Word\IMG_20200416_0830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11291"/>
            <a:ext cx="1440160" cy="139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DimaT\AppData\Local\Microsoft\Windows\INetCache\Content.Word\IMG_20200416_0830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1" y="5285742"/>
            <a:ext cx="1417352" cy="141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DimaT\AppData\Local\Microsoft\Windows\INetCache\Content.Word\IMG_20200414_18083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06" y="4080706"/>
            <a:ext cx="220022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DimaT\AppData\Local\Microsoft\Windows\INetCache\Content.Word\IMG_20200414_18085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06" y="2507382"/>
            <a:ext cx="2239838" cy="1267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7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204864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576" y="-243408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https://thepresentation.ru/img/thumbs/da425329e0f866b9e10ccd4f66fd3c00-800x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31847" r="58652" b="13376"/>
          <a:stretch/>
        </p:blipFill>
        <p:spPr bwMode="auto">
          <a:xfrm>
            <a:off x="7039555" y="4653136"/>
            <a:ext cx="1852925" cy="1994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510918"/>
            <a:ext cx="7488832" cy="4822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580" y="1059882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Главный принцип при работе с детьми – не навреди. Ему полностью соответствует и методика су-</a:t>
            </a:r>
            <a:r>
              <a:rPr lang="ru-RU" sz="2000" b="1" dirty="0" err="1">
                <a:solidFill>
                  <a:srgbClr val="002060"/>
                </a:solidFill>
              </a:rPr>
              <a:t>джок</a:t>
            </a:r>
            <a:r>
              <a:rPr lang="ru-RU" sz="2000" b="1" dirty="0">
                <a:solidFill>
                  <a:srgbClr val="002060"/>
                </a:solidFill>
              </a:rPr>
              <a:t> ,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пальчиковая гимнастика, </a:t>
            </a:r>
            <a:r>
              <a:rPr lang="ru-RU" sz="2000" b="1" dirty="0" smtClean="0">
                <a:solidFill>
                  <a:srgbClr val="002060"/>
                </a:solidFill>
              </a:rPr>
              <a:t>самомассаж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smtClean="0">
                <a:solidFill>
                  <a:srgbClr val="002060"/>
                </a:solidFill>
              </a:rPr>
              <a:t>стоп . При </a:t>
            </a:r>
            <a:r>
              <a:rPr lang="ru-RU" sz="2000" b="1" dirty="0">
                <a:solidFill>
                  <a:srgbClr val="002060"/>
                </a:solidFill>
              </a:rPr>
              <a:t>отсутствии явных противопоказаний  (</a:t>
            </a:r>
            <a:r>
              <a:rPr lang="ru-RU" sz="2000" b="1" dirty="0" smtClean="0">
                <a:solidFill>
                  <a:srgbClr val="002060"/>
                </a:solidFill>
              </a:rPr>
              <a:t>повышенная </a:t>
            </a:r>
            <a:r>
              <a:rPr lang="ru-RU" sz="2000" b="1" dirty="0">
                <a:solidFill>
                  <a:srgbClr val="002060"/>
                </a:solidFill>
              </a:rPr>
              <a:t>температура, гнойные заболевания рук </a:t>
            </a:r>
            <a:r>
              <a:rPr lang="ru-RU" sz="2000" b="1" dirty="0" smtClean="0">
                <a:solidFill>
                  <a:srgbClr val="002060"/>
                </a:solidFill>
              </a:rPr>
              <a:t>(ног</a:t>
            </a:r>
            <a:r>
              <a:rPr lang="ru-RU" sz="2000" b="1" dirty="0">
                <a:solidFill>
                  <a:srgbClr val="002060"/>
                </a:solidFill>
              </a:rPr>
              <a:t>),  этот вид </a:t>
            </a:r>
            <a:r>
              <a:rPr lang="ru-RU" sz="2000" b="1" dirty="0" err="1">
                <a:solidFill>
                  <a:srgbClr val="002060"/>
                </a:solidFill>
              </a:rPr>
              <a:t>самотерапии</a:t>
            </a:r>
            <a:r>
              <a:rPr lang="ru-RU" sz="2000" b="1" dirty="0">
                <a:solidFill>
                  <a:srgbClr val="002060"/>
                </a:solidFill>
              </a:rPr>
              <a:t> подходит каждому ребенку. Достаточно всего несколько минут в день. Главное - делать  это с большой любовью и верой в положительный результат.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420" y="3284984"/>
            <a:ext cx="784179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Желаем здоровья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успехов в работе !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2941" y="620688"/>
            <a:ext cx="8229600" cy="5472608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</a:rPr>
              <a:t>В переводе с корейского языка Су означает — кисть, </a:t>
            </a:r>
            <a:r>
              <a:rPr lang="ru-RU" sz="2400" dirty="0" err="1">
                <a:solidFill>
                  <a:srgbClr val="002060"/>
                </a:solidFill>
              </a:rPr>
              <a:t>Джок</a:t>
            </a:r>
            <a:r>
              <a:rPr lang="ru-RU" sz="2400" dirty="0">
                <a:solidFill>
                  <a:srgbClr val="002060"/>
                </a:solidFill>
              </a:rPr>
              <a:t> – стопа. Природа не случайно создала тело и кисть руки похожими, это —своеобразный пульт, с помощью которого можно лечить человека. При заболевании </a:t>
            </a:r>
            <a:r>
              <a:rPr lang="ru-RU" sz="2400" i="1" dirty="0">
                <a:solidFill>
                  <a:srgbClr val="002060"/>
                </a:solidFill>
              </a:rPr>
              <a:t>«сигнальная»</a:t>
            </a:r>
            <a:r>
              <a:rPr lang="ru-RU" sz="2400" dirty="0">
                <a:solidFill>
                  <a:srgbClr val="002060"/>
                </a:solidFill>
              </a:rPr>
              <a:t> волна направляется из пораженного органа или части тела в точку соответствия и приводит ее в возбужденное состояние — точка становится резко болезненной. В момент стимуляции такой точки возникает </a:t>
            </a:r>
            <a:r>
              <a:rPr lang="ru-RU" sz="2400" i="1" dirty="0">
                <a:solidFill>
                  <a:srgbClr val="002060"/>
                </a:solidFill>
              </a:rPr>
              <a:t>«лечебная»</a:t>
            </a:r>
            <a:r>
              <a:rPr lang="ru-RU" sz="2400" dirty="0">
                <a:solidFill>
                  <a:srgbClr val="002060"/>
                </a:solidFill>
              </a:rPr>
              <a:t> волна, которая оказывает нормализующее влияние на заболевший орган.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228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620688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www.sujok.ru/images/content/park-small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65104"/>
            <a:ext cx="1737226" cy="2204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333663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Су-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Джок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терапия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2086982"/>
            <a:ext cx="4608512" cy="3502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>Данная методика была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разработана южно-корейским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профессором Пак </a:t>
            </a:r>
            <a:r>
              <a:rPr lang="ru-RU" sz="2400" dirty="0" err="1" smtClean="0">
                <a:solidFill>
                  <a:srgbClr val="002060"/>
                </a:solidFill>
              </a:rPr>
              <a:t>Чже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Ву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Природа не случайно создала тело и кисть руки похожими, - это своеобразный </a:t>
            </a:r>
            <a:r>
              <a:rPr lang="ru-RU" sz="2400" b="1" dirty="0" smtClean="0">
                <a:solidFill>
                  <a:srgbClr val="002060"/>
                </a:solidFill>
              </a:rPr>
              <a:t>пульт</a:t>
            </a:r>
            <a:r>
              <a:rPr lang="ru-RU" sz="2400" dirty="0" smtClean="0">
                <a:solidFill>
                  <a:srgbClr val="002060"/>
                </a:solidFill>
              </a:rPr>
              <a:t>, с помощью которого можно лечить человека.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3" name="Рисунок 12" descr="https://thepresentation.ru/img/thumbs/da425329e0f866b9e10ccd4f66fd3c00-800x.jpg"/>
          <p:cNvPicPr/>
          <p:nvPr/>
        </p:nvPicPr>
        <p:blipFill rotWithShape="1"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31847" r="58652" b="13376"/>
          <a:stretch/>
        </p:blipFill>
        <p:spPr bwMode="auto">
          <a:xfrm>
            <a:off x="7219208" y="5229200"/>
            <a:ext cx="1295901" cy="1324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77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620688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" y="312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24358" y="-256475"/>
            <a:ext cx="9118079" cy="7447741"/>
            <a:chOff x="-24358" y="-256475"/>
            <a:chExt cx="9118079" cy="744774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-24358" y="-256475"/>
              <a:ext cx="9118079" cy="7447741"/>
              <a:chOff x="-24358" y="-256475"/>
              <a:chExt cx="9118079" cy="7447741"/>
            </a:xfrm>
          </p:grpSpPr>
          <p:pic>
            <p:nvPicPr>
              <p:cNvPr id="8" name="Рисунок 7" descr="https://cf.ppt-online.org/files1/slide/4/49hFov1gRlCPkT3paijXDmIuqyBcnzAN08MdbS2wx/slide-3.jpg"/>
              <p:cNvPicPr/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60"/>
              <a:stretch/>
            </p:blipFill>
            <p:spPr bwMode="auto">
              <a:xfrm>
                <a:off x="-24358" y="1590566"/>
                <a:ext cx="9118079" cy="5600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0" y="-256475"/>
                <a:ext cx="4673442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  <a:p>
                <a:pPr algn="ctr"/>
                <a:r>
                  <a:rPr lang="ru-RU" sz="54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«</a:t>
                </a:r>
                <a:r>
                  <a:rPr lang="ru-RU" sz="5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Су»-кисть</a:t>
                </a:r>
                <a:endPara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4231010" y="-256475"/>
              <a:ext cx="467344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«</a:t>
              </a:r>
              <a:r>
                <a:rPr lang="ru-RU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Джок</a:t>
              </a:r>
              <a:r>
                <a:rPr lang="ru-RU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»-стопа</a:t>
              </a:r>
              <a:endPara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1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204864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752" y="-747464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Массаж колючим шариком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924944"/>
            <a:ext cx="8496944" cy="3816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</a:rPr>
              <a:t>ПРИЕМЫ РАБОТЫ С ШАРИКОМ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•  </a:t>
            </a:r>
            <a:r>
              <a:rPr lang="ru-RU" sz="1800" dirty="0" smtClean="0">
                <a:solidFill>
                  <a:srgbClr val="002060"/>
                </a:solidFill>
              </a:rPr>
              <a:t>удерживать </a:t>
            </a:r>
            <a:r>
              <a:rPr lang="ru-RU" sz="1800" dirty="0">
                <a:solidFill>
                  <a:srgbClr val="002060"/>
                </a:solidFill>
              </a:rPr>
              <a:t>на расправленной ладошке каждой руки;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•  удерживать </a:t>
            </a:r>
            <a:r>
              <a:rPr lang="ru-RU" sz="1800" dirty="0">
                <a:solidFill>
                  <a:srgbClr val="002060"/>
                </a:solidFill>
              </a:rPr>
              <a:t>шарик на расправленной ладошке левой руки, прижатый сверху правой ладошкой и наоборот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•  сжимать </a:t>
            </a:r>
            <a:r>
              <a:rPr lang="ru-RU" sz="1800" dirty="0">
                <a:solidFill>
                  <a:srgbClr val="002060"/>
                </a:solidFill>
              </a:rPr>
              <a:t>и разжимать шарик в кулачок каждой руки;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•  удерживать </a:t>
            </a:r>
            <a:r>
              <a:rPr lang="ru-RU" sz="1800" dirty="0">
                <a:solidFill>
                  <a:srgbClr val="002060"/>
                </a:solidFill>
              </a:rPr>
              <a:t>колючий шарик тремя пальцами каждой руки (большой,  указательный, средний);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•  захватывать </a:t>
            </a:r>
            <a:r>
              <a:rPr lang="ru-RU" sz="1800" dirty="0">
                <a:solidFill>
                  <a:srgbClr val="002060"/>
                </a:solidFill>
              </a:rPr>
              <a:t>шарик тремя пальчиками и передвигаться им по дорожкам разной конфигурации;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•   </a:t>
            </a:r>
            <a:r>
              <a:rPr lang="ru-RU" sz="1800" dirty="0">
                <a:solidFill>
                  <a:srgbClr val="002060"/>
                </a:solidFill>
              </a:rPr>
              <a:t>прокатывать колючий шарик по ладошке правой и левой руки круговыми движениями в разные стороны;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•  прокатывать </a:t>
            </a:r>
            <a:r>
              <a:rPr lang="ru-RU" sz="1800" dirty="0">
                <a:solidFill>
                  <a:srgbClr val="002060"/>
                </a:solidFill>
              </a:rPr>
              <a:t>колючий шарик вдоль расправленных ладошек вверх-вниз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  <a:p>
            <a:pPr algn="l"/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multiurok.ru/img/259745/image_58f32b58c067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1625" r="4271" b="36912"/>
          <a:stretch/>
        </p:blipFill>
        <p:spPr bwMode="auto">
          <a:xfrm>
            <a:off x="1114514" y="1000785"/>
            <a:ext cx="6478270" cy="163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7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204864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752" y="-586045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Массаж специальным кольцом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2924945"/>
            <a:ext cx="7416824" cy="3168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ПРИЕМЫ РАБОТЫ С КОЛЬЦОМ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Задание </a:t>
            </a:r>
            <a:r>
              <a:rPr lang="ru-RU" sz="1800" dirty="0">
                <a:solidFill>
                  <a:srgbClr val="002060"/>
                </a:solidFill>
              </a:rPr>
              <a:t>«Слушай и запоминай, повторяй и выполняй!»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      - </a:t>
            </a:r>
            <a:r>
              <a:rPr lang="ru-RU" sz="1800" dirty="0">
                <a:solidFill>
                  <a:srgbClr val="002060"/>
                </a:solidFill>
              </a:rPr>
              <a:t>надень колечко на мизинец правой </a:t>
            </a:r>
            <a:r>
              <a:rPr lang="ru-RU" sz="1800" dirty="0" smtClean="0">
                <a:solidFill>
                  <a:srgbClr val="002060"/>
                </a:solidFill>
              </a:rPr>
              <a:t>руки …</a:t>
            </a:r>
            <a:endParaRPr lang="ru-RU" sz="18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Упражнение </a:t>
            </a:r>
            <a:r>
              <a:rPr lang="ru-RU" sz="1800" dirty="0">
                <a:solidFill>
                  <a:srgbClr val="002060"/>
                </a:solidFill>
              </a:rPr>
              <a:t>«Шестое чувство» 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        Ребенку </a:t>
            </a:r>
            <a:r>
              <a:rPr lang="ru-RU" sz="1800" dirty="0">
                <a:solidFill>
                  <a:srgbClr val="002060"/>
                </a:solidFill>
              </a:rPr>
              <a:t>нужно правильно назвать пальчик, на который надето колечко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        Игру проводят </a:t>
            </a:r>
            <a:r>
              <a:rPr lang="ru-RU" sz="1800" dirty="0">
                <a:solidFill>
                  <a:srgbClr val="002060"/>
                </a:solidFill>
              </a:rPr>
              <a:t>с закрытыми глазами.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59632" y="1052735"/>
            <a:ext cx="2294116" cy="1763991"/>
            <a:chOff x="5216143" y="1178852"/>
            <a:chExt cx="2294116" cy="1763991"/>
          </a:xfrm>
        </p:grpSpPr>
        <p:pic>
          <p:nvPicPr>
            <p:cNvPr id="12" name="Рисунок 11" descr="https://ds05.infourok.ru/uploads/ex/0619/00005438-093fc5cc/img3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" t="5488" r="52745" b="47256"/>
            <a:stretch/>
          </p:blipFill>
          <p:spPr bwMode="auto">
            <a:xfrm>
              <a:off x="5216143" y="1178852"/>
              <a:ext cx="2294116" cy="17639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 descr="https://ds05.infourok.ru/uploads/ex/0619/00005438-093fc5cc/img2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21" t="45283" r="4151" b="5535"/>
            <a:stretch/>
          </p:blipFill>
          <p:spPr bwMode="auto">
            <a:xfrm>
              <a:off x="5322835" y="1252281"/>
              <a:ext cx="2080731" cy="16189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Рисунок 14" descr="https://ds05.infourok.ru/uploads/ex/0619/00005438-093fc5cc/img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5488" r="52745" b="47256"/>
          <a:stretch/>
        </p:blipFill>
        <p:spPr bwMode="auto">
          <a:xfrm>
            <a:off x="5149949" y="1053649"/>
            <a:ext cx="2294116" cy="1763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://magia-shop.ru/images/shop_items/110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16836" r="14369" b="21740"/>
          <a:stretch/>
        </p:blipFill>
        <p:spPr bwMode="auto">
          <a:xfrm rot="5400000">
            <a:off x="3189639" y="1732914"/>
            <a:ext cx="2498021" cy="1137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83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204864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576" y="-243408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Достоинства 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 –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Джок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терапии:</a:t>
            </a:r>
          </a:p>
        </p:txBody>
      </p:sp>
      <p:pic>
        <p:nvPicPr>
          <p:cNvPr id="12" name="Рисунок 11" descr="https://thepresentation.ru/img/thumbs/da425329e0f866b9e10ccd4f66fd3c00-800x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31847" r="58652" b="13376"/>
          <a:stretch/>
        </p:blipFill>
        <p:spPr bwMode="auto">
          <a:xfrm>
            <a:off x="7039555" y="4653136"/>
            <a:ext cx="1852925" cy="1994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510918"/>
            <a:ext cx="6347370" cy="4822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Высокая </a:t>
            </a:r>
            <a:r>
              <a:rPr lang="ru-RU" sz="1800" b="1" dirty="0">
                <a:solidFill>
                  <a:srgbClr val="002060"/>
                </a:solidFill>
              </a:rPr>
              <a:t>эффективность. </a:t>
            </a:r>
            <a:r>
              <a:rPr lang="ru-RU" sz="1800" dirty="0">
                <a:solidFill>
                  <a:srgbClr val="002060"/>
                </a:solidFill>
              </a:rPr>
              <a:t>При правильном применении выраженный эффект часто наступает уже через несколько минут, иногда секунд.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</a:rPr>
              <a:t>Абсолютная безопасность </a:t>
            </a:r>
            <a:r>
              <a:rPr lang="ru-RU" sz="1800" dirty="0">
                <a:solidFill>
                  <a:srgbClr val="002060"/>
                </a:solidFill>
              </a:rPr>
              <a:t>применения. Эта лечебная система создана не человеком — он только открыл ее, — а самой Природой. В этом причина ее силы и </a:t>
            </a:r>
            <a:r>
              <a:rPr lang="ru-RU" sz="1800" dirty="0" smtClean="0">
                <a:solidFill>
                  <a:srgbClr val="002060"/>
                </a:solidFill>
              </a:rPr>
              <a:t>безопасности. Стимуляция </a:t>
            </a:r>
            <a:r>
              <a:rPr lang="ru-RU" sz="1800" dirty="0">
                <a:solidFill>
                  <a:srgbClr val="002060"/>
                </a:solidFill>
              </a:rPr>
              <a:t>точек соответствия приводит к излечению. Неправильное применение никогда не наносит человеку вред — оно просто неэффективно.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</a:rPr>
              <a:t>Универсальность метода</a:t>
            </a:r>
            <a:r>
              <a:rPr lang="ru-RU" sz="1800" dirty="0">
                <a:solidFill>
                  <a:srgbClr val="002060"/>
                </a:solidFill>
              </a:rPr>
              <a:t>. С помощью Су-</a:t>
            </a:r>
            <a:r>
              <a:rPr lang="ru-RU" sz="1800" dirty="0" err="1">
                <a:solidFill>
                  <a:srgbClr val="002060"/>
                </a:solidFill>
              </a:rPr>
              <a:t>Джок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терапии </a:t>
            </a:r>
            <a:r>
              <a:rPr lang="ru-RU" sz="1800" dirty="0">
                <a:solidFill>
                  <a:srgbClr val="002060"/>
                </a:solidFill>
              </a:rPr>
              <a:t>можно лечить любую часть тела, любой орган, любой сустав.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</a:rPr>
              <a:t>Доступность метода для каждого человека. Метод </a:t>
            </a:r>
            <a:r>
              <a:rPr lang="ru-RU" sz="1800" b="1" dirty="0" smtClean="0">
                <a:solidFill>
                  <a:srgbClr val="002060"/>
                </a:solidFill>
              </a:rPr>
              <a:t>достаточно </a:t>
            </a:r>
            <a:r>
              <a:rPr lang="ru-RU" sz="1800" dirty="0">
                <a:solidFill>
                  <a:srgbClr val="002060"/>
                </a:solidFill>
              </a:rPr>
              <a:t>один раз понять, затем им можно пользоваться всю жизнь.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</a:rPr>
              <a:t>Простота применения.</a:t>
            </a:r>
            <a:r>
              <a:rPr lang="ru-RU" sz="1800" dirty="0">
                <a:solidFill>
                  <a:srgbClr val="002060"/>
                </a:solidFill>
              </a:rPr>
              <a:t> Ваша рука и знания всегда с вами.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1304764"/>
            <a:ext cx="6408712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Точки на кистях и стопах располагаются в строгом порядке, отражая в уменьшенном виде анатомическое строение организма.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Например: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мизинец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b="1" dirty="0">
                <a:solidFill>
                  <a:srgbClr val="002060"/>
                </a:solidFill>
              </a:rPr>
              <a:t>сердце,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безымянный – </a:t>
            </a:r>
            <a:r>
              <a:rPr lang="ru-RU" sz="2400" b="1" dirty="0">
                <a:solidFill>
                  <a:srgbClr val="002060"/>
                </a:solidFill>
              </a:rPr>
              <a:t>печень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средний – </a:t>
            </a:r>
            <a:r>
              <a:rPr lang="ru-RU" sz="2400" b="1" dirty="0">
                <a:solidFill>
                  <a:srgbClr val="002060"/>
                </a:solidFill>
              </a:rPr>
              <a:t>кишечник,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указательный – </a:t>
            </a:r>
            <a:r>
              <a:rPr lang="ru-RU" sz="2400" b="1" dirty="0">
                <a:solidFill>
                  <a:srgbClr val="002060"/>
                </a:solidFill>
              </a:rPr>
              <a:t>желудок,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большой палец – </a:t>
            </a:r>
            <a:r>
              <a:rPr lang="ru-RU" sz="2400" b="1" dirty="0">
                <a:solidFill>
                  <a:srgbClr val="002060"/>
                </a:solidFill>
              </a:rPr>
              <a:t>голова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Т.е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массаж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большого пальца способом растирания повышает деятельность головного мозга, указательного – деятельность желудка, среднего – положительно влияет на работу кишечника, безымянного – нормализует функцию печени, мизинца – стимулирует работу сердца.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(японская система пальчикового самомассажа)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avatars.mds.yandex.net/get-zen_doc/1841592/pub_5db97f2106cc4600aea88639_5db9806f118d7f00b0433b68/scale_1200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71" y="2259148"/>
            <a:ext cx="321693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ds04.infourok.ru/uploads/ex/0f8d/0002f5bc-8426ba6e/img6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00" t="20764" r="6027" b="9546"/>
          <a:stretch/>
        </p:blipFill>
        <p:spPr bwMode="auto">
          <a:xfrm>
            <a:off x="395536" y="2616881"/>
            <a:ext cx="1570434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3141" y="-531440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Массаж «Пять маленьких лекарей»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7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204864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576" y="-243408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1057" y="404664"/>
            <a:ext cx="7488832" cy="5556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Массаж </a:t>
            </a:r>
            <a:r>
              <a:rPr lang="ru-RU" sz="2800" b="1" dirty="0">
                <a:solidFill>
                  <a:srgbClr val="002060"/>
                </a:solidFill>
              </a:rPr>
              <a:t>грецкими орехами: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катать </a:t>
            </a:r>
            <a:r>
              <a:rPr lang="ru-RU" sz="2000" dirty="0">
                <a:solidFill>
                  <a:srgbClr val="002060"/>
                </a:solidFill>
              </a:rPr>
              <a:t>два ореха между ладонями;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один </a:t>
            </a:r>
            <a:r>
              <a:rPr lang="ru-RU" sz="2000" dirty="0">
                <a:solidFill>
                  <a:srgbClr val="002060"/>
                </a:solidFill>
              </a:rPr>
              <a:t>орех прокатывать между пальцами;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удерживать </a:t>
            </a:r>
            <a:r>
              <a:rPr lang="ru-RU" sz="2000" dirty="0">
                <a:solidFill>
                  <a:srgbClr val="002060"/>
                </a:solidFill>
              </a:rPr>
              <a:t>несколько орехов между растопыренными пальцами ведущей руки и обеих </a:t>
            </a:r>
            <a:r>
              <a:rPr lang="ru-RU" sz="2000" dirty="0" smtClean="0">
                <a:solidFill>
                  <a:srgbClr val="002060"/>
                </a:solidFill>
              </a:rPr>
              <a:t>рук;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перекатывать </a:t>
            </a:r>
            <a:r>
              <a:rPr lang="ru-RU" sz="2000" dirty="0">
                <a:solidFill>
                  <a:srgbClr val="002060"/>
                </a:solidFill>
              </a:rPr>
              <a:t>с ладони на </a:t>
            </a:r>
            <a:r>
              <a:rPr lang="ru-RU" sz="2000" dirty="0" smtClean="0">
                <a:solidFill>
                  <a:srgbClr val="002060"/>
                </a:solidFill>
              </a:rPr>
              <a:t>ладонь</a:t>
            </a:r>
          </a:p>
          <a:p>
            <a:pPr algn="l"/>
            <a:endParaRPr lang="ru-RU" sz="2000" dirty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4" name="Рисунок 13" descr="C:\Users\DimaT\AppData\Local\Microsoft\Windows\INetCache\Content.Word\IMG_20200418_1808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"/>
          <a:stretch/>
        </p:blipFill>
        <p:spPr bwMode="auto">
          <a:xfrm>
            <a:off x="3419871" y="3030121"/>
            <a:ext cx="147770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DimaT\AppData\Local\Microsoft\Windows\INetCache\Content.Word\IMG_20200418_181015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10945" y="3132672"/>
            <a:ext cx="1944215" cy="159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DimaT\AppData\Local\Microsoft\Windows\INetCache\Content.Word\IMG-88e42d7c7fe34182f0c478f232aecc84-V.JPG"/>
          <p:cNvPicPr/>
          <p:nvPr/>
        </p:nvPicPr>
        <p:blipFill rotWithShape="1">
          <a:blip r:embed="rId7" cstate="print">
            <a:clrChange>
              <a:clrFrom>
                <a:srgbClr val="EEB623"/>
              </a:clrFrom>
              <a:clrTo>
                <a:srgbClr val="EEB62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r="38809" b="54047"/>
          <a:stretch/>
        </p:blipFill>
        <p:spPr bwMode="auto">
          <a:xfrm>
            <a:off x="971599" y="3065939"/>
            <a:ext cx="1800199" cy="1728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59632" y="5422875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Массаж  пальчиков </a:t>
            </a:r>
            <a:r>
              <a:rPr lang="ru-RU" sz="2800" b="1" dirty="0" smtClean="0">
                <a:solidFill>
                  <a:srgbClr val="002060"/>
                </a:solidFill>
              </a:rPr>
              <a:t>прищепкой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Кусается </a:t>
            </a:r>
            <a:r>
              <a:rPr lang="ru-RU" dirty="0">
                <a:solidFill>
                  <a:srgbClr val="002060"/>
                </a:solidFill>
              </a:rPr>
              <a:t>больно котенок – глупыш.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Он думает это не палец, а мышь!</a:t>
            </a:r>
          </a:p>
        </p:txBody>
      </p:sp>
    </p:spTree>
    <p:extLst>
      <p:ext uri="{BB962C8B-B14F-4D97-AF65-F5344CB8AC3E}">
        <p14:creationId xmlns:p14="http://schemas.microsoft.com/office/powerpoint/2010/main" val="39562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4394" y="548680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204864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576" y="-243408"/>
            <a:ext cx="7841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1057" y="680730"/>
            <a:ext cx="7488832" cy="5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6843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Массаж свернутой в шарик фольгой. </a:t>
            </a:r>
            <a:endParaRPr lang="ru-RU" dirty="0"/>
          </a:p>
        </p:txBody>
      </p:sp>
      <p:pic>
        <p:nvPicPr>
          <p:cNvPr id="9" name="Рисунок 8" descr="C:\Users\DimaT\OneDrive\Рабочий стол\изображение_viber_2020-04-23_15-03-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50" y="1772816"/>
            <a:ext cx="3744416" cy="45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DimaT\AppData\Local\Microsoft\Windows\INetCache\Content.Word\IMG-919faa4f046ee9dc88492e4bb79fe250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7" y="1687817"/>
            <a:ext cx="1584175" cy="249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0-tub-ru.yandex.net/i?id=9aed294fc0e177f72650e652cc784d2e-srl&amp;n=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15036" r="8022" b="16229"/>
          <a:stretch/>
        </p:blipFill>
        <p:spPr bwMode="auto">
          <a:xfrm>
            <a:off x="5797035" y="4581128"/>
            <a:ext cx="2621597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0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653</Words>
  <Application>Microsoft Office PowerPoint</Application>
  <PresentationFormat>Экран (4:3)</PresentationFormat>
  <Paragraphs>105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 переводе с корейского языка Су означает — кисть, Джок – стопа. Природа не случайно создала тело и кисть руки похожими, это —своеобразный пульт, с помощью которого можно лечить человека. При заболевании «сигнальная» волна направляется из пораженного органа или части тела в точку соответствия и приводит ее в возбужденное состояние — точка становится резко болезненной. В момент стимуляции такой точки возникает «лечебная» волна, которая оказывает нормализующее влияние на заболевший орган. </vt:lpstr>
      <vt:lpstr>В переводе с корейского языка Су означает — кисть, Джок – стопа. Природа не случайно создала тело и кисть руки похожими, это —своеобразный пульт, с помощью которого можно лечить человека. При заболевании «сигнальная» волна направляется из пораженного органа или части тела в точку соответствия и приводит ее в возбужденное состояние — точка становится резко болезненной. В момент стимуляции такой точки возникает «лечебная» волна, которая оказывает нормализующее влияние на заболевший орган.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</dc:title>
  <dc:creator>М видео</dc:creator>
  <cp:lastModifiedBy>лена</cp:lastModifiedBy>
  <cp:revision>114</cp:revision>
  <dcterms:created xsi:type="dcterms:W3CDTF">2016-11-13T17:09:52Z</dcterms:created>
  <dcterms:modified xsi:type="dcterms:W3CDTF">2020-11-20T07:34:49Z</dcterms:modified>
</cp:coreProperties>
</file>