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73" r:id="rId3"/>
    <p:sldId id="275" r:id="rId4"/>
    <p:sldId id="274" r:id="rId5"/>
    <p:sldId id="279" r:id="rId6"/>
    <p:sldId id="281" r:id="rId7"/>
    <p:sldId id="282" r:id="rId8"/>
    <p:sldId id="304" r:id="rId9"/>
    <p:sldId id="326" r:id="rId10"/>
    <p:sldId id="310" r:id="rId11"/>
    <p:sldId id="314" r:id="rId12"/>
    <p:sldId id="315" r:id="rId13"/>
    <p:sldId id="327" r:id="rId14"/>
    <p:sldId id="328" r:id="rId15"/>
    <p:sldId id="305" r:id="rId16"/>
    <p:sldId id="329" r:id="rId17"/>
    <p:sldId id="330" r:id="rId18"/>
    <p:sldId id="313" r:id="rId19"/>
    <p:sldId id="308" r:id="rId20"/>
    <p:sldId id="309" r:id="rId21"/>
    <p:sldId id="332" r:id="rId22"/>
    <p:sldId id="333" r:id="rId23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F0B5C-3E9E-4075-B55E-732E8E24A296}">
          <p14:sldIdLst>
            <p14:sldId id="256"/>
            <p14:sldId id="273"/>
          </p14:sldIdLst>
        </p14:section>
        <p14:section name="этапы ППС семьи дошкольника в условиях ДОУ" id="{4F64C419-6C39-4311-8755-B7FF62EC755E}">
          <p14:sldIdLst>
            <p14:sldId id="275"/>
            <p14:sldId id="274"/>
            <p14:sldId id="279"/>
            <p14:sldId id="281"/>
            <p14:sldId id="282"/>
            <p14:sldId id="304"/>
            <p14:sldId id="326"/>
          </p14:sldIdLst>
        </p14:section>
        <p14:section name="традиционные формы работы" id="{C2E7A547-2EBF-4E2E-A5CB-872D92A89F93}">
          <p14:sldIdLst>
            <p14:sldId id="310"/>
            <p14:sldId id="314"/>
            <p14:sldId id="315"/>
            <p14:sldId id="327"/>
          </p14:sldIdLst>
        </p14:section>
        <p14:section name="нетрадиционные формы работы" id="{F79A527F-3BC2-4F02-9F4A-3D93EB91F5ED}">
          <p14:sldIdLst>
            <p14:sldId id="328"/>
            <p14:sldId id="305"/>
            <p14:sldId id="329"/>
            <p14:sldId id="330"/>
            <p14:sldId id="313"/>
            <p14:sldId id="308"/>
            <p14:sldId id="309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8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8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4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5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3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1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5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5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3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1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5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26B1-B3F9-4D3C-A9D7-20303F033B3B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226D-7616-4FA8-8015-7EE05241D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7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4335" cy="6855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8609" y="136478"/>
            <a:ext cx="9208055" cy="239241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Формы, методы и основные </a:t>
            </a:r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>этапы                             </a:t>
            </a:r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психолого-педагогического сопровождения                               семьи дошкольника                                                                        в условиях дошкольной образовательной организации.</a:t>
            </a:r>
            <a:r>
              <a:rPr lang="ru-RU" sz="3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</a:t>
            </a:r>
            <a:r>
              <a:rPr lang="ru-RU" sz="4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                                   </a:t>
            </a:r>
            <a:endParaRPr lang="ru-RU" sz="4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0603" y="5428368"/>
            <a:ext cx="8815753" cy="11430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Подготовил: педагог-психолог 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МДОАУ «Детский сад № 38 </a:t>
            </a:r>
            <a:r>
              <a:rPr lang="ru-RU" sz="20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г.Орска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» 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Ермолаева И.В.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159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Коллективные формы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взаимодействия </a:t>
            </a:r>
            <a:r>
              <a:rPr lang="ru-RU" b="1" dirty="0"/>
              <a:t>ДОО с семьей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600" y="2264229"/>
            <a:ext cx="9728200" cy="39127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Родительский комитет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Родительские собрания </a:t>
            </a:r>
          </a:p>
          <a:p>
            <a:r>
              <a:rPr lang="ru-RU" dirty="0" smtClean="0"/>
              <a:t>Общие</a:t>
            </a:r>
          </a:p>
          <a:p>
            <a:r>
              <a:rPr lang="ru-RU" dirty="0" smtClean="0"/>
              <a:t>Групповые</a:t>
            </a:r>
          </a:p>
          <a:p>
            <a:pPr marL="0" indent="0">
              <a:buNone/>
            </a:pPr>
            <a:r>
              <a:rPr lang="ru-RU" dirty="0" smtClean="0"/>
              <a:t>3. Педагогическая лекция (родительский лекторий)</a:t>
            </a:r>
          </a:p>
          <a:p>
            <a:pPr marL="0" indent="0">
              <a:buNone/>
            </a:pPr>
            <a:r>
              <a:rPr lang="ru-RU" dirty="0" smtClean="0"/>
              <a:t>4. Родительские университеты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2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Родительские университеты, как форма </a:t>
            </a:r>
            <a:r>
              <a:rPr lang="ru-RU" b="1" dirty="0"/>
              <a:t>взаимодействия ДОО с семьей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934" y="1825625"/>
            <a:ext cx="500986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Конференция</a:t>
            </a:r>
          </a:p>
          <a:p>
            <a:r>
              <a:rPr lang="ru-RU" dirty="0" smtClean="0"/>
              <a:t> Лекция</a:t>
            </a:r>
          </a:p>
          <a:p>
            <a:r>
              <a:rPr lang="ru-RU" dirty="0" smtClean="0"/>
              <a:t> Практикум </a:t>
            </a:r>
          </a:p>
          <a:p>
            <a:r>
              <a:rPr lang="ru-RU" dirty="0" smtClean="0"/>
              <a:t> Родительский ринг </a:t>
            </a:r>
          </a:p>
          <a:p>
            <a:r>
              <a:rPr lang="ru-RU" dirty="0" smtClean="0"/>
              <a:t>Вечер вопросов и ответов</a:t>
            </a:r>
          </a:p>
          <a:p>
            <a:r>
              <a:rPr lang="ru-RU" dirty="0" smtClean="0"/>
              <a:t>Круглый стол</a:t>
            </a:r>
          </a:p>
          <a:p>
            <a:r>
              <a:rPr lang="ru-RU" dirty="0"/>
              <a:t>Дискуссия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Диспут</a:t>
            </a:r>
            <a:endParaRPr lang="ru-RU" dirty="0"/>
          </a:p>
          <a:p>
            <a:r>
              <a:rPr lang="ru-RU" dirty="0" smtClean="0"/>
              <a:t>Семинар-практикум</a:t>
            </a:r>
            <a:endParaRPr lang="ru-RU" dirty="0"/>
          </a:p>
          <a:p>
            <a:r>
              <a:rPr lang="ru-RU" dirty="0"/>
              <a:t>Тренинг  </a:t>
            </a:r>
            <a:r>
              <a:rPr lang="ru-RU" dirty="0" smtClean="0"/>
              <a:t>(часы </a:t>
            </a:r>
            <a:r>
              <a:rPr lang="ru-RU" dirty="0"/>
              <a:t>откровения)</a:t>
            </a:r>
          </a:p>
          <a:p>
            <a:r>
              <a:rPr lang="ru-RU" dirty="0"/>
              <a:t>Родительская гостиная</a:t>
            </a:r>
          </a:p>
          <a:p>
            <a:r>
              <a:rPr lang="ru-RU" dirty="0"/>
              <a:t>Педагогическая мастерская</a:t>
            </a:r>
          </a:p>
          <a:p>
            <a:r>
              <a:rPr lang="ru-RU" dirty="0"/>
              <a:t>Родительская неделя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40537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Индивидуальные </a:t>
            </a:r>
            <a:r>
              <a:rPr lang="ru-RU" b="1" dirty="0"/>
              <a:t>формы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взаимодействия </a:t>
            </a:r>
            <a:r>
              <a:rPr lang="ru-RU" b="1" dirty="0"/>
              <a:t>ДОО с семьей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600" y="2606721"/>
            <a:ext cx="9728200" cy="35702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Посещение семьи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Педагогические беседы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 </a:t>
            </a:r>
            <a:r>
              <a:rPr lang="ru-RU" dirty="0" smtClean="0"/>
              <a:t> Тематические консультации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/>
              <a:t> </a:t>
            </a:r>
            <a:r>
              <a:rPr lang="ru-RU" dirty="0" smtClean="0"/>
              <a:t> Заочное консультирование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0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4" y="700844"/>
            <a:ext cx="8528713" cy="10678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Наглядно-информационные </a:t>
            </a:r>
            <a:r>
              <a:rPr lang="ru-RU" b="1" dirty="0"/>
              <a:t>формы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взаимодействия </a:t>
            </a:r>
            <a:r>
              <a:rPr lang="ru-RU" b="1" dirty="0"/>
              <a:t>ДОО с семьей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581" y="2156345"/>
            <a:ext cx="10575878" cy="35702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Уголок для родителей / информационный (</a:t>
            </a:r>
            <a:r>
              <a:rPr lang="ru-RU" dirty="0" err="1" smtClean="0"/>
              <a:t>пригрупповой</a:t>
            </a:r>
            <a:r>
              <a:rPr lang="ru-RU" dirty="0" smtClean="0"/>
              <a:t>) стенд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Тематические выставки</a:t>
            </a:r>
          </a:p>
          <a:p>
            <a:pPr marL="0" indent="0">
              <a:buNone/>
            </a:pPr>
            <a:r>
              <a:rPr lang="ru-RU" dirty="0" smtClean="0"/>
              <a:t>3.   Тематические папки</a:t>
            </a:r>
          </a:p>
          <a:p>
            <a:pPr marL="514350" indent="-514350">
              <a:buAutoNum type="arabicPeriod" startAt="4"/>
            </a:pPr>
            <a:r>
              <a:rPr lang="ru-RU" dirty="0" smtClean="0"/>
              <a:t>Дневники </a:t>
            </a:r>
          </a:p>
          <a:p>
            <a:pPr marL="514350" indent="-514350">
              <a:buAutoNum type="arabicPeriod" startAt="4"/>
            </a:pPr>
            <a:r>
              <a:rPr lang="ru-RU" dirty="0" smtClean="0"/>
              <a:t>Информационный листок</a:t>
            </a:r>
          </a:p>
          <a:p>
            <a:pPr marL="514350" indent="-514350">
              <a:buAutoNum type="arabicPeriod" startAt="4"/>
            </a:pPr>
            <a:r>
              <a:rPr lang="ru-RU" dirty="0" smtClean="0"/>
              <a:t>Газета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7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323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Нетрадиционные (инновационные) </a:t>
            </a:r>
            <a:r>
              <a:rPr lang="ru-RU" b="1" dirty="0"/>
              <a:t>формы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взаимодействия </a:t>
            </a:r>
            <a:r>
              <a:rPr lang="ru-RU" b="1" dirty="0"/>
              <a:t>ДОО с </a:t>
            </a:r>
            <a:r>
              <a:rPr lang="ru-RU" b="1" dirty="0" smtClean="0"/>
              <a:t>семьей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9995"/>
            <a:ext cx="10515600" cy="2961563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Информационно-аналитические</a:t>
            </a:r>
          </a:p>
          <a:p>
            <a:pPr algn="ctr"/>
            <a:r>
              <a:rPr lang="ru-RU" dirty="0" smtClean="0"/>
              <a:t>Досуговые</a:t>
            </a:r>
          </a:p>
          <a:p>
            <a:pPr algn="ctr"/>
            <a:r>
              <a:rPr lang="ru-RU" dirty="0" smtClean="0"/>
              <a:t>Познавательные</a:t>
            </a:r>
          </a:p>
          <a:p>
            <a:pPr algn="ctr"/>
            <a:r>
              <a:rPr lang="ru-RU" dirty="0" smtClean="0"/>
              <a:t>Наглядно-информационные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9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6686"/>
            <a:ext cx="10515600" cy="259242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Информационно-аналитические </a:t>
            </a:r>
            <a:r>
              <a:rPr lang="ru-RU" b="1" dirty="0" smtClean="0"/>
              <a:t>формы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Цель</a:t>
            </a:r>
            <a:r>
              <a:rPr lang="ru-RU" sz="2200" dirty="0"/>
              <a:t>: сбор обработка и использование данных о семье каждого воспитанника, об общекультурном уровне родителей, о наличии у них необходимых педагогических знаний, об отношении в семье к ребенку, о запросах, интересах и потребностях родителей в психолого-педагогической информации.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6901" y="2784143"/>
            <a:ext cx="4501487" cy="26957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3200" dirty="0"/>
          </a:p>
          <a:p>
            <a:r>
              <a:rPr lang="ru-RU" dirty="0"/>
              <a:t>Социологические </a:t>
            </a:r>
            <a:r>
              <a:rPr lang="ru-RU" dirty="0" smtClean="0"/>
              <a:t>срезы</a:t>
            </a:r>
          </a:p>
          <a:p>
            <a:r>
              <a:rPr lang="ru-RU" dirty="0" smtClean="0"/>
              <a:t>Почтовый </a:t>
            </a:r>
            <a:r>
              <a:rPr lang="ru-RU" dirty="0"/>
              <a:t>ящик</a:t>
            </a:r>
          </a:p>
          <a:p>
            <a:r>
              <a:rPr lang="ru-RU" dirty="0"/>
              <a:t>Информационные корзины</a:t>
            </a:r>
          </a:p>
          <a:p>
            <a:r>
              <a:rPr lang="ru-RU" dirty="0"/>
              <a:t>Индивидуальные блокноты</a:t>
            </a:r>
          </a:p>
          <a:p>
            <a:endParaRPr lang="ru-RU" sz="3200" dirty="0"/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8382" y="3289109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Анкетирование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Опрос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Тесты 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Интервью и </a:t>
            </a:r>
            <a:r>
              <a:rPr lang="ru-RU" sz="2400" dirty="0" smtClean="0"/>
              <a:t>беседа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Социологические опросы</a:t>
            </a:r>
          </a:p>
        </p:txBody>
      </p:sp>
    </p:spTree>
    <p:extLst>
      <p:ext uri="{BB962C8B-B14F-4D97-AF65-F5344CB8AC3E}">
        <p14:creationId xmlns:p14="http://schemas.microsoft.com/office/powerpoint/2010/main" val="31854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887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6687"/>
            <a:ext cx="10380260" cy="19373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Познавательные формы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Цель: повышение психолого-педагогической культуры родителей (изменение взглядов родителей на воспитание ребенка в условиях семьи); знакомство родителей с особенностями возрастного и психологического развития детей, рациональными методами и приемами воспитания для формирования их практических навыков.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6901" y="2784143"/>
            <a:ext cx="4501487" cy="2695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endParaRPr lang="ru-RU" sz="3200" dirty="0"/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63401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Мини-собрания</a:t>
            </a:r>
          </a:p>
          <a:p>
            <a:r>
              <a:rPr lang="ru-RU" dirty="0"/>
              <a:t>Практикум</a:t>
            </a:r>
          </a:p>
          <a:p>
            <a:r>
              <a:rPr lang="ru-RU" dirty="0"/>
              <a:t>Семинар-практикум</a:t>
            </a:r>
          </a:p>
          <a:p>
            <a:r>
              <a:rPr lang="ru-RU" dirty="0"/>
              <a:t>Дискуссия</a:t>
            </a:r>
          </a:p>
          <a:p>
            <a:r>
              <a:rPr lang="ru-RU" dirty="0"/>
              <a:t>Общие родительские собрания</a:t>
            </a:r>
          </a:p>
          <a:p>
            <a:r>
              <a:rPr lang="ru-RU" dirty="0"/>
              <a:t>Групповые родительские собрания</a:t>
            </a:r>
          </a:p>
          <a:p>
            <a:r>
              <a:rPr lang="ru-RU" dirty="0"/>
              <a:t>Родительский тренинг</a:t>
            </a:r>
          </a:p>
          <a:p>
            <a:r>
              <a:rPr lang="ru-RU" dirty="0"/>
              <a:t>Педагогическая беседа</a:t>
            </a:r>
          </a:p>
          <a:p>
            <a:r>
              <a:rPr lang="ru-RU" dirty="0"/>
              <a:t>Ознакомительные дни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5004" y="2357019"/>
            <a:ext cx="665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Тренинг</a:t>
            </a:r>
          </a:p>
          <a:p>
            <a:r>
              <a:rPr lang="ru-RU" dirty="0"/>
              <a:t>Педагогический брифинг</a:t>
            </a:r>
          </a:p>
          <a:p>
            <a:r>
              <a:rPr lang="ru-RU" dirty="0"/>
              <a:t>Психологическая гостиная</a:t>
            </a:r>
          </a:p>
          <a:p>
            <a:r>
              <a:rPr lang="ru-RU" dirty="0"/>
              <a:t>Устные педагогические журналы</a:t>
            </a:r>
          </a:p>
          <a:p>
            <a:r>
              <a:rPr lang="ru-RU" dirty="0"/>
              <a:t>Игры с педагогическим содержанием</a:t>
            </a:r>
          </a:p>
          <a:p>
            <a:r>
              <a:rPr lang="ru-RU" dirty="0"/>
              <a:t>Психологическая библиотека для родителей</a:t>
            </a:r>
          </a:p>
          <a:p>
            <a:r>
              <a:rPr lang="ru-RU" dirty="0"/>
              <a:t>Викторины</a:t>
            </a:r>
          </a:p>
          <a:p>
            <a:r>
              <a:rPr lang="ru-RU" dirty="0"/>
              <a:t>«Педагогическое поле чудес», «КВН», «Театральная пятница»</a:t>
            </a:r>
          </a:p>
          <a:p>
            <a:r>
              <a:rPr lang="ru-RU" dirty="0"/>
              <a:t>«Педагогический случай», «Что? Где? Когда?»                                                    «Круглый стол», «Ток-шоу», «Телефон доверия» и др.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140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" y="-156948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96687"/>
            <a:ext cx="10530385" cy="17053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Досуговые формы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1D21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</a:t>
            </a:r>
            <a:r>
              <a:rPr lang="ru-RU" sz="2200" dirty="0">
                <a:solidFill>
                  <a:srgbClr val="1D21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установление теплых неформальных отношений между педагогами и родителями, а также более доверительных отношений между родителями и детьми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6901" y="2265528"/>
            <a:ext cx="5377218" cy="32143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3200" dirty="0"/>
          </a:p>
          <a:p>
            <a:r>
              <a:rPr lang="ru-RU" dirty="0"/>
              <a:t>Клубы отцов, бабушек, дедушек</a:t>
            </a:r>
          </a:p>
          <a:p>
            <a:r>
              <a:rPr lang="ru-RU" dirty="0"/>
              <a:t>Игры </a:t>
            </a:r>
            <a:r>
              <a:rPr lang="ru-RU" dirty="0" smtClean="0"/>
              <a:t>типа </a:t>
            </a:r>
            <a:r>
              <a:rPr lang="ru-RU" dirty="0"/>
              <a:t>«Угадай мелодию» и т.п.</a:t>
            </a:r>
          </a:p>
          <a:p>
            <a:r>
              <a:rPr lang="ru-RU" dirty="0"/>
              <a:t>«Семейные театры» и др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Персональные сайты педагогов  ДОО</a:t>
            </a:r>
          </a:p>
          <a:p>
            <a:r>
              <a:rPr lang="ru-RU" dirty="0"/>
              <a:t>Семейные фестивали</a:t>
            </a:r>
          </a:p>
          <a:p>
            <a:r>
              <a:rPr lang="ru-RU" dirty="0"/>
              <a:t>Большие семейные выходные</a:t>
            </a:r>
          </a:p>
          <a:p>
            <a:endParaRPr lang="ru-RU" sz="3200" dirty="0"/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199" y="2538482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Праздники</a:t>
            </a:r>
          </a:p>
          <a:p>
            <a:r>
              <a:rPr lang="ru-RU" sz="2400" dirty="0"/>
              <a:t>Утренники </a:t>
            </a:r>
          </a:p>
          <a:p>
            <a:r>
              <a:rPr lang="ru-RU" sz="2400" dirty="0"/>
              <a:t>Совместные досуги и праздники</a:t>
            </a:r>
          </a:p>
          <a:p>
            <a:r>
              <a:rPr lang="ru-RU" sz="2400" dirty="0"/>
              <a:t>Конкурсы и соревнования</a:t>
            </a:r>
          </a:p>
          <a:p>
            <a:r>
              <a:rPr lang="ru-RU" sz="2400" dirty="0"/>
              <a:t>Участие родителей и детей в различных выставках</a:t>
            </a:r>
          </a:p>
          <a:p>
            <a:r>
              <a:rPr lang="ru-RU" sz="2400" dirty="0"/>
              <a:t>Кружки и </a:t>
            </a:r>
            <a:r>
              <a:rPr lang="ru-RU" sz="2400" dirty="0" smtClean="0"/>
              <a:t>секции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60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2546"/>
            <a:ext cx="10515600" cy="21458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Наглядно-информационные формы сотрудничества с родителями (лицами, их замещающими)</a:t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цель: ознакомление родителей с условиями , содержанием и методами воспитания детей             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в условиях дошкольной организации.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322" y="3029803"/>
            <a:ext cx="9661478" cy="3147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Выделяют два вида: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Информационно-просветительская</a:t>
            </a:r>
          </a:p>
          <a:p>
            <a:r>
              <a:rPr lang="ru-RU" dirty="0" smtClean="0"/>
              <a:t>Информационно-ознакомительная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4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6532"/>
          </a:xfrm>
        </p:spPr>
        <p:txBody>
          <a:bodyPr>
            <a:normAutofit/>
          </a:bodyPr>
          <a:lstStyle/>
          <a:p>
            <a:r>
              <a:rPr lang="ru-RU" sz="2000" b="1" dirty="0"/>
              <a:t>Информационно- просветительские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 smtClean="0"/>
              <a:t>Цель: </a:t>
            </a:r>
            <a:r>
              <a:rPr lang="ru-RU" sz="2000" dirty="0"/>
              <a:t>обогащение знаний родителей об особенностях развития и воспитания детей дошкольного возраста; их специфика заключается в том, что общение педагога-психолога с родителями здесь не прямое, а опосредованное – через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429301"/>
            <a:ext cx="5181600" cy="3747662"/>
          </a:xfrm>
        </p:spPr>
        <p:txBody>
          <a:bodyPr>
            <a:normAutofit/>
          </a:bodyPr>
          <a:lstStyle/>
          <a:p>
            <a:r>
              <a:rPr lang="ru-RU" sz="2600" dirty="0"/>
              <a:t>Пригрупповой уголок для родителей</a:t>
            </a:r>
          </a:p>
          <a:p>
            <a:r>
              <a:rPr lang="ru-RU" sz="2600" dirty="0"/>
              <a:t>Тематические выставки</a:t>
            </a:r>
          </a:p>
          <a:p>
            <a:r>
              <a:rPr lang="ru-RU" sz="2600" dirty="0"/>
              <a:t>Фотографии</a:t>
            </a:r>
          </a:p>
          <a:p>
            <a:r>
              <a:rPr lang="ru-RU" sz="2600" dirty="0"/>
              <a:t>Выставки детских работ </a:t>
            </a:r>
          </a:p>
          <a:p>
            <a:r>
              <a:rPr lang="ru-RU" sz="2600" dirty="0"/>
              <a:t>Ширмы, папки-передвижки.</a:t>
            </a:r>
          </a:p>
          <a:p>
            <a:pPr marL="0" indent="0">
              <a:buNone/>
            </a:pPr>
            <a:endParaRPr lang="ru-RU" sz="2000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18412" y="2429301"/>
            <a:ext cx="5635388" cy="3747662"/>
          </a:xfrm>
        </p:spPr>
        <p:txBody>
          <a:bodyPr>
            <a:normAutofit/>
          </a:bodyPr>
          <a:lstStyle/>
          <a:p>
            <a:r>
              <a:rPr lang="ru-RU" sz="2600" dirty="0"/>
              <a:t>Информационные стенды</a:t>
            </a:r>
          </a:p>
          <a:p>
            <a:r>
              <a:rPr lang="ru-RU" sz="2600" dirty="0"/>
              <a:t>Дневники </a:t>
            </a:r>
          </a:p>
          <a:p>
            <a:r>
              <a:rPr lang="ru-RU" sz="2600" dirty="0"/>
              <a:t>Мини-газеты</a:t>
            </a:r>
          </a:p>
          <a:p>
            <a:r>
              <a:rPr lang="ru-RU" sz="2600" dirty="0"/>
              <a:t>Библиотеки по основным проблемам семейной педагогики</a:t>
            </a:r>
          </a:p>
          <a:p>
            <a:r>
              <a:rPr lang="ru-RU" sz="2600" dirty="0"/>
              <a:t>Записи видеофрагментов организации различных видов деятельности, режимных моментов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4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0878" y="2483892"/>
            <a:ext cx="10549719" cy="33437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ФГОС ДО (п.1.6.)</a:t>
            </a:r>
            <a:br>
              <a:rPr lang="ru-RU" dirty="0" smtClean="0"/>
            </a:br>
            <a:r>
              <a:rPr lang="ru-RU" dirty="0" smtClean="0"/>
              <a:t>- обеспечение психолого-педагогической поддержки семьи, повышение компетентности родителей (законных представителей)                 в вопросах развития и образования, охраны              и укрепления здоровья детей, семьи.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3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974" y="6169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Информационно- ознакомительные</a:t>
            </a:r>
            <a:br>
              <a:rPr lang="ru-RU" sz="3600" b="1" dirty="0"/>
            </a:br>
            <a:r>
              <a:rPr lang="ru-RU" sz="2700" dirty="0" smtClean="0"/>
              <a:t>Цель: </a:t>
            </a:r>
            <a:r>
              <a:rPr lang="ru-RU" sz="2000" dirty="0" smtClean="0"/>
              <a:t>ознакомление </a:t>
            </a:r>
            <a:r>
              <a:rPr lang="ru-RU" sz="2000" dirty="0"/>
              <a:t>родителей с дошкольным учреждением, особенностями его работы, с </a:t>
            </a:r>
            <a:r>
              <a:rPr lang="ru-RU" sz="2000" dirty="0" smtClean="0"/>
              <a:t>педагогами, занимающимися </a:t>
            </a:r>
            <a:r>
              <a:rPr lang="ru-RU" sz="2000" dirty="0"/>
              <a:t>воспитанием </a:t>
            </a:r>
            <a:r>
              <a:rPr lang="ru-RU" sz="2000" dirty="0" smtClean="0"/>
              <a:t>детей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1541" y="179515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859705" y="2148219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Организация </a:t>
            </a:r>
            <a:r>
              <a:rPr lang="ru-RU" sz="2400" dirty="0"/>
              <a:t>мини-библиотек</a:t>
            </a:r>
          </a:p>
          <a:p>
            <a:pPr>
              <a:defRPr/>
            </a:pPr>
            <a:r>
              <a:rPr lang="ru-RU" sz="2400" dirty="0"/>
              <a:t>Использование современных технологий</a:t>
            </a:r>
          </a:p>
          <a:p>
            <a:pPr>
              <a:defRPr/>
            </a:pPr>
            <a:r>
              <a:rPr lang="ru-RU" sz="2400" dirty="0"/>
              <a:t>Сайт образовательной организации</a:t>
            </a:r>
          </a:p>
          <a:p>
            <a:pPr>
              <a:defRPr/>
            </a:pPr>
            <a:r>
              <a:rPr lang="ru-RU" sz="2400" dirty="0"/>
              <a:t>Информационные проспекты для родителей</a:t>
            </a:r>
          </a:p>
          <a:p>
            <a:pPr>
              <a:defRPr/>
            </a:pPr>
            <a:r>
              <a:rPr lang="ru-RU" sz="2400" dirty="0"/>
              <a:t>Видеоролики о жизни ДОО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3011" y="2076313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Дни открытых дверей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Открытые просмотры занятий и других видов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Выставки детских </a:t>
            </a:r>
            <a:r>
              <a:rPr lang="ru-RU" sz="2400" dirty="0" smtClean="0"/>
              <a:t>работ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Выставки </a:t>
            </a:r>
            <a:r>
              <a:rPr lang="ru-RU" sz="2400" dirty="0"/>
              <a:t>совместных работ детей и </a:t>
            </a:r>
            <a:r>
              <a:rPr lang="ru-RU" sz="2400" dirty="0" smtClean="0"/>
              <a:t>родителей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</a:t>
            </a:r>
            <a:r>
              <a:rPr lang="ru-RU" sz="2400" dirty="0" smtClean="0"/>
              <a:t>Выпуск </a:t>
            </a:r>
            <a:r>
              <a:rPr lang="ru-RU" sz="2400" dirty="0"/>
              <a:t>стенных газет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009" y="365126"/>
            <a:ext cx="9144000" cy="3518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210" y="1672936"/>
            <a:ext cx="9389918" cy="332985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Педагоги-психологи </a:t>
            </a:r>
            <a:r>
              <a:rPr lang="ru-RU" dirty="0"/>
              <a:t>самостоятельно выбирают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педагогически </a:t>
            </a:r>
            <a:r>
              <a:rPr lang="ru-RU" dirty="0"/>
              <a:t>обоснованные методы,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приемы </a:t>
            </a:r>
            <a:r>
              <a:rPr lang="ru-RU" dirty="0"/>
              <a:t>и способы взаимодействия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 </a:t>
            </a:r>
            <a:r>
              <a:rPr lang="ru-RU" dirty="0"/>
              <a:t>семьями обучающихся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в зависимости от стоящих перед ними </a:t>
            </a:r>
            <a:r>
              <a:rPr lang="ru-RU" dirty="0" smtClean="0"/>
              <a:t>задач.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265527"/>
            <a:ext cx="12010030" cy="2736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         Спасибо за внимание.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727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ФОП ДО(стр</a:t>
            </a:r>
            <a:r>
              <a:rPr lang="ru-RU" dirty="0"/>
              <a:t>. </a:t>
            </a:r>
            <a:r>
              <a:rPr lang="ru-RU" dirty="0" smtClean="0"/>
              <a:t>143-146)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607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200" dirty="0" smtClean="0">
                <a:latin typeface="+mj-lt"/>
              </a:rPr>
              <a:t>Деятельность педагога-психолога в ДОО по построению взаимодействия с родителями (законными представителями) обучающихся осуществляется по нескольким направлениям:</a:t>
            </a:r>
          </a:p>
          <a:p>
            <a:r>
              <a:rPr lang="ru-RU" sz="5200" dirty="0" smtClean="0">
                <a:latin typeface="+mj-lt"/>
              </a:rPr>
              <a:t> </a:t>
            </a:r>
            <a:r>
              <a:rPr lang="ru-RU" sz="5200" dirty="0" err="1" smtClean="0">
                <a:latin typeface="+mj-lt"/>
              </a:rPr>
              <a:t>диагностико</a:t>
            </a:r>
            <a:r>
              <a:rPr lang="ru-RU" sz="5200" dirty="0" smtClean="0">
                <a:latin typeface="+mj-lt"/>
              </a:rPr>
              <a:t>-аналитическое;</a:t>
            </a:r>
          </a:p>
          <a:p>
            <a:r>
              <a:rPr lang="ru-RU" sz="5200" dirty="0" smtClean="0">
                <a:latin typeface="+mj-lt"/>
              </a:rPr>
              <a:t> просветительское; </a:t>
            </a:r>
          </a:p>
          <a:p>
            <a:r>
              <a:rPr lang="ru-RU" sz="5200" dirty="0" smtClean="0">
                <a:latin typeface="+mj-lt"/>
              </a:rPr>
              <a:t> консультационное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2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2137" y="666620"/>
            <a:ext cx="11696131" cy="117582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этапы психолого-педагогического сопровождения семьи дошкольника в условиях ДОУ: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2047164"/>
            <a:ext cx="10515600" cy="357571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Диагностический</a:t>
            </a:r>
            <a:r>
              <a:rPr lang="ru-RU" dirty="0"/>
              <a:t>. Осознание сути проблемы, её носителей и потенциальных возможностей решения.</a:t>
            </a:r>
          </a:p>
          <a:p>
            <a:pPr lvl="0"/>
            <a:r>
              <a:rPr lang="ru-RU" dirty="0"/>
              <a:t>Поисковый. Сбор необходимой информации, касающейся путей и способов решения проблемы.</a:t>
            </a:r>
          </a:p>
          <a:p>
            <a:pPr lvl="0"/>
            <a:r>
              <a:rPr lang="ru-RU" dirty="0"/>
              <a:t>Консультативно-проективный. Обсуждение возможных вариантов решения проблемы со всеми заинтересованными лицами.</a:t>
            </a:r>
          </a:p>
          <a:p>
            <a:pPr lvl="0"/>
            <a:r>
              <a:rPr lang="ru-RU" dirty="0"/>
              <a:t>Деятельностный. Достижение желаемого результата.</a:t>
            </a:r>
          </a:p>
          <a:p>
            <a:pPr lvl="0"/>
            <a:r>
              <a:rPr lang="ru-RU" dirty="0"/>
              <a:t>Рефлексивный. Осмысливание результата деятельности службы сопровождения по решению определённой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6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Диагностико</a:t>
            </a:r>
            <a:r>
              <a:rPr lang="ru-RU" dirty="0"/>
              <a:t>-аналитическое направление.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265520"/>
              </p:ext>
            </p:extLst>
          </p:nvPr>
        </p:nvGraphicFramePr>
        <p:xfrm>
          <a:off x="982639" y="1910688"/>
          <a:ext cx="10508776" cy="374196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997730">
                  <a:extLst>
                    <a:ext uri="{9D8B030D-6E8A-4147-A177-3AD203B41FA5}">
                      <a16:colId xmlns:a16="http://schemas.microsoft.com/office/drawing/2014/main" val="3602488055"/>
                    </a:ext>
                  </a:extLst>
                </a:gridCol>
                <a:gridCol w="5511046">
                  <a:extLst>
                    <a:ext uri="{9D8B030D-6E8A-4147-A177-3AD203B41FA5}">
                      <a16:colId xmlns:a16="http://schemas.microsoft.com/office/drawing/2014/main" val="702957195"/>
                    </a:ext>
                  </a:extLst>
                </a:gridCol>
              </a:tblGrid>
              <a:tr h="355937">
                <a:tc>
                  <a:txBody>
                    <a:bodyPr/>
                    <a:lstStyle/>
                    <a:p>
                      <a:pPr marR="12700" algn="just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Направление </a:t>
                      </a:r>
                      <a:r>
                        <a:rPr lang="ru-RU" sz="1800" dirty="0" smtClean="0">
                          <a:effectLst/>
                        </a:rPr>
                        <a:t>деятельности включает: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Методы, приемы, средства взаимодействия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758213"/>
                  </a:ext>
                </a:extLst>
              </a:tr>
              <a:tr h="3386031">
                <a:tc>
                  <a:txBody>
                    <a:bodyPr/>
                    <a:lstStyle/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получение </a:t>
                      </a:r>
                      <a:r>
                        <a:rPr lang="ru-RU" sz="2000" dirty="0">
                          <a:effectLst/>
                        </a:rPr>
                        <a:t>и анализ данных о семье каждого обучающегося, её запросах в отношении охраны здоровья и развития ребёнка;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об </a:t>
                      </a:r>
                      <a:r>
                        <a:rPr lang="ru-RU" sz="2000" dirty="0">
                          <a:effectLst/>
                        </a:rPr>
                        <a:t>уровне психолого-педагогической компетентности родителей (законных представителей</a:t>
                      </a:r>
                      <a:r>
                        <a:rPr lang="ru-RU" sz="2000" dirty="0" smtClean="0">
                          <a:effectLst/>
                        </a:rPr>
                        <a:t>);</a:t>
                      </a: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планирование работы с семьей с учётом результатов проведенного анализа;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согласование </a:t>
                      </a:r>
                      <a:r>
                        <a:rPr lang="ru-RU" sz="2000" dirty="0">
                          <a:effectLst/>
                        </a:rPr>
                        <a:t>воспитательных задач;</a:t>
                      </a:r>
                    </a:p>
                    <a:p>
                      <a:pPr marR="12700" algn="just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" marR="12700" algn="just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опросы,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социологические </a:t>
                      </a:r>
                      <a:r>
                        <a:rPr lang="ru-RU" sz="2000" dirty="0">
                          <a:effectLst/>
                        </a:rPr>
                        <a:t>срезы,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индивидуальные </a:t>
                      </a:r>
                      <a:r>
                        <a:rPr lang="ru-RU" sz="2000" dirty="0">
                          <a:effectLst/>
                        </a:rPr>
                        <a:t>блокноты,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«</a:t>
                      </a:r>
                      <a:r>
                        <a:rPr lang="ru-RU" sz="2000" dirty="0">
                          <a:effectLst/>
                        </a:rPr>
                        <a:t>почтовый ящик»,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педагогические </a:t>
                      </a:r>
                      <a:r>
                        <a:rPr lang="ru-RU" sz="2000" dirty="0">
                          <a:effectLst/>
                        </a:rPr>
                        <a:t>беседы с родителями (законными представителями);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дни </a:t>
                      </a:r>
                      <a:r>
                        <a:rPr lang="ru-RU" sz="2000" dirty="0">
                          <a:effectLst/>
                        </a:rPr>
                        <a:t>(недели) открытых дверей, открытые просмотры занятий и других видов деятельности детей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55600" marR="12700" indent="-34290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и </a:t>
                      </a:r>
                      <a:r>
                        <a:rPr lang="ru-RU" sz="2000" dirty="0">
                          <a:effectLst/>
                        </a:rPr>
                        <a:t>так далее;</a:t>
                      </a:r>
                    </a:p>
                    <a:p>
                      <a:pPr marR="12700" algn="just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42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4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Просветительское направление 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725634"/>
              </p:ext>
            </p:extLst>
          </p:nvPr>
        </p:nvGraphicFramePr>
        <p:xfrm>
          <a:off x="1023583" y="1690688"/>
          <a:ext cx="10508776" cy="449190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997730">
                  <a:extLst>
                    <a:ext uri="{9D8B030D-6E8A-4147-A177-3AD203B41FA5}">
                      <a16:colId xmlns:a16="http://schemas.microsoft.com/office/drawing/2014/main" val="3602488055"/>
                    </a:ext>
                  </a:extLst>
                </a:gridCol>
                <a:gridCol w="5511046">
                  <a:extLst>
                    <a:ext uri="{9D8B030D-6E8A-4147-A177-3AD203B41FA5}">
                      <a16:colId xmlns:a16="http://schemas.microsoft.com/office/drawing/2014/main" val="702957195"/>
                    </a:ext>
                  </a:extLst>
                </a:gridCol>
              </a:tblGrid>
              <a:tr h="544779">
                <a:tc>
                  <a:txBody>
                    <a:bodyPr/>
                    <a:lstStyle/>
                    <a:p>
                      <a:pPr marR="12700" algn="just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Направление </a:t>
                      </a:r>
                      <a:r>
                        <a:rPr lang="ru-RU" sz="1800" dirty="0" smtClean="0">
                          <a:effectLst/>
                        </a:rPr>
                        <a:t>деятельности предполагает: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Методы, приемы, средства взаимодействия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758213"/>
                  </a:ext>
                </a:extLst>
              </a:tr>
              <a:tr h="3947124">
                <a:tc>
                  <a:txBody>
                    <a:bodyPr/>
                    <a:lstStyle/>
                    <a:p>
                      <a:pPr marL="2857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</a:rPr>
                        <a:t>просвещение </a:t>
                      </a:r>
                      <a:r>
                        <a:rPr lang="ru-RU" sz="1400" b="1" dirty="0">
                          <a:effectLst/>
                        </a:rPr>
                        <a:t>родителей (законных представителей) по вопросам особенностей психофизиологического и психического развития детей младенческого, раннего и дошкольного возрастов;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marL="2857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</a:rPr>
                        <a:t>выбора </a:t>
                      </a:r>
                      <a:r>
                        <a:rPr lang="ru-RU" sz="1400" b="1" dirty="0">
                          <a:effectLst/>
                        </a:rPr>
                        <a:t>эффективных методов обучения и воспитания детей определенного возраста;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marL="2857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</a:rPr>
                        <a:t>ознакомление </a:t>
                      </a:r>
                      <a:r>
                        <a:rPr lang="ru-RU" sz="1400" b="1" dirty="0">
                          <a:effectLst/>
                        </a:rPr>
                        <a:t>с актуальной информацией о государственной политике в области ДО, включая информирование о мерах господдержки семьям с детьми дошкольного возраста;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marL="2857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</a:rPr>
                        <a:t>информирование </a:t>
                      </a:r>
                      <a:r>
                        <a:rPr lang="ru-RU" sz="1400" b="1" dirty="0">
                          <a:effectLst/>
                        </a:rPr>
                        <a:t>об особенностях реализуемой в ДОО образовательной программы;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marL="2857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</a:rPr>
                        <a:t>условиях </a:t>
                      </a:r>
                      <a:r>
                        <a:rPr lang="ru-RU" sz="1400" b="1" dirty="0">
                          <a:effectLst/>
                        </a:rPr>
                        <a:t>пребывания ребёнка в группе ДОО;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marL="2857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</a:rPr>
                        <a:t>содержании </a:t>
                      </a:r>
                      <a:r>
                        <a:rPr lang="ru-RU" sz="1400" b="1" dirty="0">
                          <a:effectLst/>
                        </a:rPr>
                        <a:t>и методах образовательной работы с детьми;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групповые </a:t>
                      </a:r>
                      <a:r>
                        <a:rPr lang="ru-RU" sz="1400" dirty="0">
                          <a:effectLst/>
                        </a:rPr>
                        <a:t>родительские собрания, конференции, круглые столы, семинары- практикумы, тренинги и ролевые игры, консультации, педагогические гостиные, родительские клубы и другое</a:t>
                      </a:r>
                      <a:r>
                        <a:rPr lang="ru-RU" sz="1400" dirty="0" smtClean="0">
                          <a:effectLst/>
                        </a:rPr>
                        <a:t>;</a:t>
                      </a:r>
                    </a:p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информационные проспекты, стенды, ширмы, папки- передвижки для родителей (законных представителей</a:t>
                      </a:r>
                      <a:r>
                        <a:rPr lang="ru-RU" sz="1400" dirty="0" smtClean="0">
                          <a:effectLst/>
                        </a:rPr>
                        <a:t>);</a:t>
                      </a:r>
                    </a:p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журналы и газеты, издаваемые ДОО для родителей (законных представителей), педагогические библиотеки для родителей (законных представителей);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сайты </a:t>
                      </a:r>
                      <a:r>
                        <a:rPr lang="ru-RU" sz="1400" dirty="0">
                          <a:effectLst/>
                        </a:rPr>
                        <a:t>ДОО и социальные группы в сети Интернет</a:t>
                      </a:r>
                      <a:r>
                        <a:rPr lang="ru-RU" sz="1400" dirty="0" smtClean="0">
                          <a:effectLst/>
                        </a:rPr>
                        <a:t>;</a:t>
                      </a:r>
                    </a:p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медиарепортажи</a:t>
                      </a:r>
                      <a:r>
                        <a:rPr lang="ru-RU" sz="1400" dirty="0">
                          <a:effectLst/>
                        </a:rPr>
                        <a:t> и интервью;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фотографии</a:t>
                      </a:r>
                      <a:r>
                        <a:rPr lang="ru-RU" sz="1400" dirty="0">
                          <a:effectLst/>
                        </a:rPr>
                        <a:t>, выставки детских работ, совместных работ родителей (законных представителей) и </a:t>
                      </a:r>
                      <a:r>
                        <a:rPr lang="ru-RU" sz="1400" dirty="0" smtClean="0">
                          <a:effectLst/>
                        </a:rPr>
                        <a:t>детей.</a:t>
                      </a:r>
                    </a:p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</a:rPr>
                        <a:t>досуговую </a:t>
                      </a:r>
                      <a:r>
                        <a:rPr lang="ru-RU" sz="1400" dirty="0">
                          <a:effectLst/>
                        </a:rPr>
                        <a:t>форму - совместные праздники и вечера, семейные спортивные и тематические мероприятия, тематические досуги, знакомство с семейными традициями и другое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42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7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Консультационное направление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220376"/>
              </p:ext>
            </p:extLst>
          </p:nvPr>
        </p:nvGraphicFramePr>
        <p:xfrm>
          <a:off x="982640" y="1756064"/>
          <a:ext cx="10229152" cy="396932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64747">
                  <a:extLst>
                    <a:ext uri="{9D8B030D-6E8A-4147-A177-3AD203B41FA5}">
                      <a16:colId xmlns:a16="http://schemas.microsoft.com/office/drawing/2014/main" val="3602488055"/>
                    </a:ext>
                  </a:extLst>
                </a:gridCol>
                <a:gridCol w="5364405">
                  <a:extLst>
                    <a:ext uri="{9D8B030D-6E8A-4147-A177-3AD203B41FA5}">
                      <a16:colId xmlns:a16="http://schemas.microsoft.com/office/drawing/2014/main" val="702957195"/>
                    </a:ext>
                  </a:extLst>
                </a:gridCol>
              </a:tblGrid>
              <a:tr h="512874">
                <a:tc>
                  <a:txBody>
                    <a:bodyPr/>
                    <a:lstStyle/>
                    <a:p>
                      <a:pPr marR="12700" algn="just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Направление </a:t>
                      </a:r>
                      <a:r>
                        <a:rPr lang="ru-RU" sz="1800" dirty="0" smtClean="0">
                          <a:effectLst/>
                        </a:rPr>
                        <a:t>деятельности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объединяет в себе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700" algn="just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Методы, приемы, средства взаимодействия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758213"/>
                  </a:ext>
                </a:extLst>
              </a:tr>
              <a:tr h="3456453">
                <a:tc>
                  <a:txBody>
                    <a:bodyPr/>
                    <a:lstStyle/>
                    <a:p>
                      <a:pPr marL="355600" marR="12700" indent="-342900" algn="l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консультирование родителей (законных представителей) по вопросам их взаимодействия с ребёнком, преодоления возникающих проблем воспитания и обучения детей, в том числе с ООП в условиях семьи;</a:t>
                      </a:r>
                    </a:p>
                    <a:p>
                      <a:pPr marL="355600" marR="12700" indent="-342900" algn="l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 особенностей поведения и взаимодействия ребёнка со сверстниками и педагогом;</a:t>
                      </a:r>
                    </a:p>
                    <a:p>
                      <a:pPr marL="355600" marR="12700" indent="-342900" algn="l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 возникающих проблемных ситуациях; способам воспитания и построения продуктивного взаимодействия с детьми младенческого, раннего и дошкольного возрастов; </a:t>
                      </a:r>
                    </a:p>
                    <a:p>
                      <a:pPr marL="355600" marR="12700" indent="-342900" algn="l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способам организации и участия в детских деятельностях, образовательном процессе и другому.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индивидуальные консультации; </a:t>
                      </a:r>
                    </a:p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беседы; </a:t>
                      </a:r>
                    </a:p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диалог;</a:t>
                      </a:r>
                    </a:p>
                    <a:p>
                      <a:pPr marL="298450" marR="12700" indent="-285750" algn="just">
                        <a:lnSpc>
                          <a:spcPts val="189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индивидуальные блокноты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42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1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515600" cy="3388008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dirty="0" smtClean="0"/>
              <a:t>Формы взаимодействия дошкольной образовательной организации с семьей-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333" y="2876407"/>
            <a:ext cx="9053512" cy="3476625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это мероприятия, направленные на организацию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взаимодействия ДОО и семьи, выражающиеся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в совместных досуговых и культурных мероприятиях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 родительского комитета и всех родителей,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педагогического коллектива и детей.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4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96" y="337830"/>
            <a:ext cx="11026254" cy="2036880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dirty="0"/>
              <a:t>Формы взаимодействия ДОО с </a:t>
            </a:r>
            <a:r>
              <a:rPr lang="ru-RU" dirty="0" smtClean="0"/>
              <a:t>семьей /</a:t>
            </a:r>
            <a:r>
              <a:rPr lang="ru-RU" dirty="0" err="1" smtClean="0"/>
              <a:t>Т.В.Кротова</a:t>
            </a:r>
            <a:r>
              <a:rPr lang="ru-RU" dirty="0"/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0687" y="1910688"/>
            <a:ext cx="8105873" cy="42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29914</TotalTime>
  <Words>868</Words>
  <Application>Microsoft Office PowerPoint</Application>
  <PresentationFormat>Широкоэкранный</PresentationFormat>
  <Paragraphs>186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Тема Office</vt:lpstr>
      <vt:lpstr>Формы, методы и основные этапы                             психолого-педагогического сопровождения                               семьи дошкольника                                                                        в условиях дошкольной образовательной организации.                                               </vt:lpstr>
      <vt:lpstr>ФГОС ДО (п.1.6.) - обеспечение психолого-педагогической поддержки семьи, повышение компетентности родителей (законных представителей)                 в вопросах развития и образования, охраны              и укрепления здоровья детей, семьи.  </vt:lpstr>
      <vt:lpstr>ФОП ДО(стр. 143-146)</vt:lpstr>
      <vt:lpstr>Основные этапы психолого-педагогического сопровождения семьи дошкольника в условиях ДОУ: </vt:lpstr>
      <vt:lpstr>Диагностико-аналитическое направление. </vt:lpstr>
      <vt:lpstr> Просветительское направление  </vt:lpstr>
      <vt:lpstr> Консультационное направление </vt:lpstr>
      <vt:lpstr>Формы взаимодействия дошкольной образовательной организации с семьей- </vt:lpstr>
      <vt:lpstr>Формы взаимодействия ДОО с семьей /Т.В.Кротова/ </vt:lpstr>
      <vt:lpstr>Коллективные формы  взаимодействия ДОО с семьей </vt:lpstr>
      <vt:lpstr>Родительские университеты, как форма взаимодействия ДОО с семьей </vt:lpstr>
      <vt:lpstr>Индивидуальные формы  взаимодействия ДОО с семьей </vt:lpstr>
      <vt:lpstr>Наглядно-информационные формы  взаимодействия ДОО с семьей </vt:lpstr>
      <vt:lpstr>Нетрадиционные (инновационные) формы  взаимодействия ДОО с семьей</vt:lpstr>
      <vt:lpstr>Информационно-аналитические формы  Цель: сбор обработка и использование данных о семье каждого воспитанника, об общекультурном уровне родителей, о наличии у них необходимых педагогических знаний, об отношении в семье к ребенку, о запросах, интересах и потребностях родителей в психолого-педагогической информации. </vt:lpstr>
      <vt:lpstr>Познавательные формы Цель: повышение психолого-педагогической культуры родителей (изменение взглядов родителей на воспитание ребенка в условиях семьи); знакомство родителей с особенностями возрастного и психологического развития детей, рациональными методами и приемами воспитания для формирования их практических навыков. </vt:lpstr>
      <vt:lpstr>Досуговые формы  Цель: установление теплых неформальных отношений между педагогами и родителями, а также более доверительных отношений между родителями и детьми </vt:lpstr>
      <vt:lpstr>Наглядно-информационные формы сотрудничества с родителями (лицами, их замещающими)  цель: ознакомление родителей с условиями , содержанием и методами воспитания детей                         в условиях дошкольной организации.</vt:lpstr>
      <vt:lpstr>Информационно- просветительские  Цель: обогащение знаний родителей об особенностях развития и воспитания детей дошкольного возраста; их специфика заключается в том, что общение педагога-психолога с родителями здесь не прямое, а опосредованное – через  </vt:lpstr>
      <vt:lpstr>Информационно- ознакомительные Цель: ознакомление родителей с дошкольным учреждением, особенностями его работы, с педагогами, занимающимися воспитанием детей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взаимодействия  с родителями детей, получающих дошкольное образование  в форме семейного образования  по профилактике нарушений  детско-родительских взаимоотношений.</dc:title>
  <dc:creator>user</dc:creator>
  <cp:lastModifiedBy>user</cp:lastModifiedBy>
  <cp:revision>137</cp:revision>
  <cp:lastPrinted>2024-09-13T03:52:02Z</cp:lastPrinted>
  <dcterms:created xsi:type="dcterms:W3CDTF">2023-12-11T07:36:04Z</dcterms:created>
  <dcterms:modified xsi:type="dcterms:W3CDTF">2024-09-26T08:08:32Z</dcterms:modified>
</cp:coreProperties>
</file>