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85" r:id="rId20"/>
    <p:sldId id="276" r:id="rId21"/>
    <p:sldId id="277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  <a:srgbClr val="00FF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oodwp.com_2663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24"/>
            <a:ext cx="9144032" cy="6858024"/>
          </a:xfrm>
          <a:prstGeom prst="rect">
            <a:avLst/>
          </a:prstGeom>
        </p:spPr>
      </p:pic>
      <p:pic>
        <p:nvPicPr>
          <p:cNvPr id="8" name="Рисунок 7" descr="f18e27cabbe0b7aa61faf9041d48996c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8662" y="3857628"/>
            <a:ext cx="2542710" cy="3000372"/>
          </a:xfrm>
          <a:prstGeom prst="rect">
            <a:avLst/>
          </a:prstGeom>
        </p:spPr>
      </p:pic>
      <p:pic>
        <p:nvPicPr>
          <p:cNvPr id="9" name="Рисунок 8" descr="mult96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5715008" y="3571852"/>
            <a:ext cx="2286016" cy="3286148"/>
          </a:xfrm>
          <a:prstGeom prst="parallelogram">
            <a:avLst/>
          </a:prstGeom>
        </p:spPr>
      </p:pic>
      <p:pic>
        <p:nvPicPr>
          <p:cNvPr id="10" name="Рисунок 9" descr="coozsws3317863.jpg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0"/>
            <a:ext cx="1904981" cy="1428736"/>
          </a:xfrm>
          <a:prstGeom prst="rect">
            <a:avLst/>
          </a:prstGeom>
        </p:spPr>
      </p:pic>
      <p:sp>
        <p:nvSpPr>
          <p:cNvPr id="11" name="Круглая лента лицом вверх 10"/>
          <p:cNvSpPr/>
          <p:nvPr userDrawn="1"/>
        </p:nvSpPr>
        <p:spPr>
          <a:xfrm>
            <a:off x="714348" y="1500174"/>
            <a:ext cx="7572428" cy="2071702"/>
          </a:xfrm>
          <a:prstGeom prst="ellipseRibbon2">
            <a:avLst>
              <a:gd name="adj1" fmla="val 25000"/>
              <a:gd name="adj2" fmla="val 73867"/>
              <a:gd name="adj3" fmla="val 12500"/>
            </a:avLst>
          </a:prstGeom>
          <a:solidFill>
            <a:srgbClr val="FFCCCC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500174"/>
            <a:ext cx="4429156" cy="1470025"/>
          </a:xfrm>
        </p:spPr>
        <p:txBody>
          <a:bodyPr/>
          <a:lstStyle>
            <a:lvl1pPr>
              <a:defRPr b="1" spc="300">
                <a:solidFill>
                  <a:srgbClr val="339966"/>
                </a:solidFill>
                <a:latin typeface="Monotype Corsiv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4171952"/>
            <a:ext cx="2714644" cy="2186006"/>
          </a:xfrm>
        </p:spPr>
        <p:txBody>
          <a:bodyPr/>
          <a:lstStyle>
            <a:lvl1pPr marL="0" indent="0" algn="ctr">
              <a:buNone/>
              <a:defRPr i="0" spc="300">
                <a:solidFill>
                  <a:srgbClr val="00B050"/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7846664_Buratino_za_partoy.pn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>
          <a:xfrm>
            <a:off x="7143768" y="5214950"/>
            <a:ext cx="1785950" cy="144662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ffectLst>
            <a:glow rad="101600">
              <a:srgbClr val="00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88004-D2CB-4229-B1C3-E7DA8EDA4C8C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500174"/>
            <a:ext cx="5544616" cy="156878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творческих способностей детей средней группы средствами театрализованной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деятельности»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941168"/>
            <a:ext cx="3240360" cy="1800200"/>
          </a:xfrm>
          <a:solidFill>
            <a:srgbClr val="FFCCCC">
              <a:alpha val="64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25000" lnSpcReduction="20000"/>
          </a:bodyPr>
          <a:lstStyle/>
          <a:p>
            <a:pPr lvl="0">
              <a:buClr>
                <a:srgbClr val="31B6FD"/>
              </a:buClr>
              <a:buSzPct val="100000"/>
            </a:pP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Воспитатель высшей квалификационной категории </a:t>
            </a:r>
            <a:endParaRPr lang="ru-RU" sz="6000" b="1" spc="0" dirty="0">
              <a:solidFill>
                <a:srgbClr val="073E87"/>
              </a:solidFill>
              <a:effectLst>
                <a:reflection blurRad="6350" stA="55000" endA="300" endPos="45500" dir="5400000" sy="-100000" algn="bl" rotWithShape="0"/>
              </a:effectLst>
              <a:latin typeface="Century Schoolbook"/>
            </a:endParaRPr>
          </a:p>
          <a:p>
            <a:pPr lvl="0">
              <a:buClr>
                <a:srgbClr val="31B6FD"/>
              </a:buClr>
              <a:buSzPct val="100000"/>
            </a:pP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 </a:t>
            </a:r>
            <a:r>
              <a:rPr lang="ru-RU" sz="6000" b="1" spc="0" dirty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МДОАУ «Центр развития ребёнка – Детский </a:t>
            </a: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сад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№ 125 «</a:t>
            </a:r>
            <a:r>
              <a:rPr lang="ru-RU" sz="6000" b="1" spc="0" dirty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Лесная сказка</a:t>
            </a: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»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 </a:t>
            </a:r>
            <a:r>
              <a:rPr lang="ru-RU" sz="6000" b="1" spc="0" dirty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г. </a:t>
            </a: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Орска» 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>                           Баранова Е.В.</a:t>
            </a:r>
            <a:br>
              <a:rPr lang="ru-RU" sz="60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</a:br>
            <a:r>
              <a:rPr lang="ru-RU" sz="56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  <a:t/>
            </a:r>
            <a:br>
              <a:rPr lang="ru-RU" sz="5600" b="1" spc="0" dirty="0" smtClean="0">
                <a:solidFill>
                  <a:srgbClr val="073E87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Schoolbook"/>
              </a:rPr>
            </a:br>
            <a:endParaRPr lang="ru-RU" sz="5600" spc="0" dirty="0" smtClean="0">
              <a:solidFill>
                <a:srgbClr val="FFFFFF"/>
              </a:solidFill>
              <a:latin typeface="Franklin Gothic Medium"/>
            </a:endParaRPr>
          </a:p>
          <a:p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Вязаный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театр</a:t>
            </a:r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r="19255"/>
          <a:stretch/>
        </p:blipFill>
        <p:spPr bwMode="auto">
          <a:xfrm>
            <a:off x="395536" y="1484784"/>
            <a:ext cx="3604591" cy="452596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908720"/>
            <a:ext cx="6060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</a:t>
            </a:r>
            <a:r>
              <a:rPr lang="ru-RU" sz="20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моторно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– двигательную, зрительную, слуховую координацию;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Формирует творческие способности, артистизм;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Обогащает пассивный и активный словарь.</a:t>
            </a:r>
            <a:endParaRPr lang="ru-RU" sz="2000" b="1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7736"/>
            <a:ext cx="3024336" cy="34947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2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Конусный, настольный театр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3" b="10670"/>
          <a:stretch/>
        </p:blipFill>
        <p:spPr bwMode="auto">
          <a:xfrm rot="20951870">
            <a:off x="351569" y="1242145"/>
            <a:ext cx="5299632" cy="216533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30120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Помогает координировать движения рук и глаз;</a:t>
            </a:r>
          </a:p>
          <a:p>
            <a:pPr marL="1143000" lvl="2" indent="-228600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Сопровождать движения пальцев речью;</a:t>
            </a:r>
          </a:p>
          <a:p>
            <a:pPr marL="1143000" lvl="2" indent="-228600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Побуждает выражать свои эмоции посредством мимики и речи.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9748"/>
            <a:ext cx="4346422" cy="23714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8139" b="11166"/>
          <a:stretch/>
        </p:blipFill>
        <p:spPr bwMode="auto">
          <a:xfrm>
            <a:off x="5796136" y="908720"/>
            <a:ext cx="3113433" cy="249141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2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88503"/>
            <a:ext cx="4392488" cy="209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Театр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топотушки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b="4055"/>
          <a:stretch/>
        </p:blipFill>
        <p:spPr bwMode="auto">
          <a:xfrm rot="20860119">
            <a:off x="415340" y="1153109"/>
            <a:ext cx="3737078" cy="261218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843">
            <a:off x="5842857" y="902053"/>
            <a:ext cx="2875117" cy="303719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9572" y="5229200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Помогает расширить словарный запас, подключая слуховое и тактильное восприятие;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Знакомит с народным творчеством;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Обучает навыкам общения, игры, счёта.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45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Теневой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театр</a:t>
            </a:r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9538" y="4653136"/>
            <a:ext cx="7636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творческие способности ребенка, а также помогает тем ребятам у кого имеются трудности в общении;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мелкую моторику пальцев;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является хорошей профилактикой страха темноты у 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детей.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325">
            <a:off x="5365549" y="1598613"/>
            <a:ext cx="2831465" cy="29476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0411"/>
            <a:ext cx="4536504" cy="364291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8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Перчаточный театр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0884"/>
          <a:stretch/>
        </p:blipFill>
        <p:spPr bwMode="auto">
          <a:xfrm>
            <a:off x="539552" y="908720"/>
            <a:ext cx="5616624" cy="31010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22108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учит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детей самостоятельно сочетать движения рук с текстом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endParaRPr lang="ru-RU" sz="20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обогащает у детей словарный запас при рассказывании сказки в роли ведущего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endParaRPr lang="ru-RU" sz="20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 внимание, память, воображение, мелкую моторику пальцев рук;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54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Театр кукол Би-ба-</a:t>
            </a:r>
            <a:r>
              <a:rPr lang="ru-RU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бо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endParaRPr lang="ru-RU" sz="40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23037" r="3445"/>
          <a:stretch/>
        </p:blipFill>
        <p:spPr bwMode="auto">
          <a:xfrm>
            <a:off x="1763688" y="1169835"/>
            <a:ext cx="5698435" cy="348330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4629" y="4797152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Посредством куклы, одетой на руку, дети говорят о своих переживаниях, тревогах и радостях, поскольку полностью отождествляют себя (свою руку) с куклой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13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- драматизация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6" y="836712"/>
            <a:ext cx="3610215" cy="270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r="6607"/>
          <a:stretch/>
        </p:blipFill>
        <p:spPr bwMode="auto">
          <a:xfrm>
            <a:off x="1043608" y="3645024"/>
            <a:ext cx="3830379" cy="271437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92567" y="1052736"/>
            <a:ext cx="46193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Целостное воздействие на личность ребёнка: его раскрепощение, самостоятельное творчество, развитие ведущих психических процессов;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Способствует самопознанию и самовыражению личности;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Создаёт условия для социализации, усиливая адаптационные, корректирует коммуникативные качества, помогает осознанию чувства удовлетворения, радости, успешности.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3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Театр «Киндер - сюрприз»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 bwMode="auto">
          <a:xfrm>
            <a:off x="251520" y="836712"/>
            <a:ext cx="4816475" cy="318978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1"/>
          <a:stretch/>
        </p:blipFill>
        <p:spPr bwMode="auto">
          <a:xfrm>
            <a:off x="5292080" y="836712"/>
            <a:ext cx="2520280" cy="294466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293096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мелкую моторику рук (ведь при выборе очередности выхода персонажей на сцену и во многие другие моменты постановки нужна точная, скоординированная работа пальчиков);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Стараясь не пропустить «выход» своего персонажа, 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ребёнок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вырабатывает способность к концентрации внимания;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Заучивая реплики героев и стремясь не перепутать их во время спектакля, ребенок тренирует память;</a:t>
            </a:r>
            <a:endParaRPr lang="ru-RU" sz="2000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83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Советы родителям</a:t>
            </a:r>
            <a:b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«Как же поддержать у детей интерес к театру?»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097360"/>
            <a:ext cx="8568952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Посещайте детские спектакли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в театре города. Заранее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познакомьте ребёнка с содержанием пьесы, 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Расскажите о действующих лицах,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добрых и злых силах в сюжете, 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о счастливом итоге и т. п. 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Во время спектакля обратите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внимание на декорации, костюмы, 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игру актёров. 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 после посещения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театра,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по истечении некоторого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времени,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вернитесь к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сюжету спектакля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, прочитайте соответствующую сказку, книгу, рассмотрите картинки, вспомните, как это было поставлено на сцене. Своим примером и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специально продуманной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беседой вам удастся приучить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детей к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правильному поведению в театре (во время просмотра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спектакля, в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антракте, в фойе, в буфете и т.д.) </a:t>
            </a:r>
          </a:p>
          <a:p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923"/>
            <a:ext cx="4729811" cy="334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2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Советы родителям</a:t>
            </a:r>
            <a:b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«Как же поддержать у детей интерес к театру?»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097360"/>
            <a:ext cx="8568952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Хорошо, если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дома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будут созданы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условия для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самостоятельной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театрально – игровой деятельности. </a:t>
            </a:r>
            <a:endParaRPr lang="ru-RU" sz="19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Можно приобрести наборы или  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отдельных персонажей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кукольного </a:t>
            </a:r>
            <a:endParaRPr lang="ru-RU" sz="19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тетра.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Купите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или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сшейте 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детали костюмов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,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изготовьте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вместе с детьми маски. </a:t>
            </a:r>
            <a:endParaRPr lang="ru-RU" sz="19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Уважаемые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родители! Организация </a:t>
            </a:r>
            <a:endParaRPr lang="ru-RU" sz="19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домашнего мини – театра не только благотворно влияет на формирование творческой личности, но и объединяет взрослых и детей в совместной увлекательной деятельности. Попробуйте устроить </a:t>
            </a:r>
            <a:r>
              <a:rPr lang="ru-RU" sz="1900" dirty="0">
                <a:solidFill>
                  <a:srgbClr val="7030A0"/>
                </a:solidFill>
                <a:latin typeface="Times New Roman"/>
                <a:ea typeface="Times New Roman"/>
              </a:rPr>
              <a:t>у себя в семье домашний </a:t>
            </a: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театр, расскажите о первых пробах воспитателю, музыкальному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руководителю, они с радостью вам помогут советами в  подборе 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репертуара, в организации всей работы.</a:t>
            </a:r>
            <a:endParaRPr lang="ru-RU" sz="19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endParaRPr lang="ru-RU" sz="1900" dirty="0">
              <a:solidFill>
                <a:srgbClr val="7030A0"/>
              </a:solidFill>
            </a:endParaRPr>
          </a:p>
        </p:txBody>
      </p:sp>
      <p:pic>
        <p:nvPicPr>
          <p:cNvPr id="5" name="Picture 3" descr="C:\Users\Сергей\Desktop\Памятка для родителей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85" y="923380"/>
            <a:ext cx="4497167" cy="31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1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Что такое театр?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7811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Это </a:t>
            </a:r>
            <a:r>
              <a:rPr lang="ru-RU" dirty="0" smtClean="0">
                <a:solidFill>
                  <a:srgbClr val="7030A0"/>
                </a:solidFill>
              </a:rPr>
              <a:t>лучшее </a:t>
            </a:r>
            <a:r>
              <a:rPr lang="ru-RU" dirty="0">
                <a:solidFill>
                  <a:srgbClr val="7030A0"/>
                </a:solidFill>
              </a:rPr>
              <a:t>средство для общения людей, для понимания их сокровенных чувств. </a:t>
            </a:r>
            <a:endParaRPr lang="ru-RU" dirty="0" smtClean="0">
              <a:solidFill>
                <a:srgbClr val="7030A0"/>
              </a:solidFill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Это чудо, </a:t>
            </a:r>
            <a:r>
              <a:rPr lang="ru-RU" dirty="0">
                <a:solidFill>
                  <a:srgbClr val="7030A0"/>
                </a:solidFill>
              </a:rPr>
              <a:t>способное развивать в ребёнке творческие задатки, стимулировать развитие психических процессов, совершенствовать телесную пластичность, формировать творческую </a:t>
            </a:r>
            <a:r>
              <a:rPr lang="ru-RU" dirty="0" smtClean="0">
                <a:solidFill>
                  <a:srgbClr val="7030A0"/>
                </a:solidFill>
              </a:rPr>
              <a:t>активность, </a:t>
            </a:r>
            <a:r>
              <a:rPr lang="ru-RU" dirty="0">
                <a:solidFill>
                  <a:srgbClr val="7030A0"/>
                </a:solidFill>
              </a:rPr>
              <a:t>способствовать сокращению духовной пропасти между взрослыми и детьми.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                                   К.С</a:t>
            </a:r>
            <a:r>
              <a:rPr lang="ru-RU" dirty="0">
                <a:solidFill>
                  <a:srgbClr val="7030A0"/>
                </a:solidFill>
              </a:rPr>
              <a:t>. </a:t>
            </a:r>
            <a:r>
              <a:rPr lang="ru-RU" dirty="0" smtClean="0">
                <a:solidFill>
                  <a:srgbClr val="7030A0"/>
                </a:solidFill>
              </a:rPr>
              <a:t>Станиславский</a:t>
            </a:r>
          </a:p>
          <a:p>
            <a:pPr marL="0" indent="0" algn="ctr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Работа с родителями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8" y="908720"/>
            <a:ext cx="360161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3502149" cy="363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1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«Театр – это волшебный мир.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Он дает уроки красоты, морали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и нравственности.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А чем они богаче, тем успешнее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идет развитие духовного мира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детей…»</a:t>
            </a:r>
            <a:b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                                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</a:rPr>
              <a:t>(</a:t>
            </a:r>
            <a:r>
              <a:rPr lang="ru-RU" dirty="0" err="1">
                <a:solidFill>
                  <a:srgbClr val="7030A0"/>
                </a:solidFill>
                <a:latin typeface="Times New Roman"/>
                <a:ea typeface="Times New Roman"/>
              </a:rPr>
              <a:t>Б.М.Теплов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</a:rPr>
              <a:t>)</a:t>
            </a:r>
            <a:endParaRPr lang="ru-RU" sz="28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0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0070C0"/>
                </a:solidFill>
              </a:rPr>
              <a:t>Театр - один из самых доступных видов искусства для детей, помогающий решить многие актуальные проблемы педагогики и психологии, связанные: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>
            <a:noAutofit/>
          </a:bodyPr>
          <a:lstStyle/>
          <a:p>
            <a:pPr lvl="0" algn="just">
              <a:buFont typeface="Arial"/>
              <a:buChar char="•"/>
            </a:pP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 художественным образованием и воспитанием детей; </a:t>
            </a:r>
          </a:p>
          <a:p>
            <a:pPr lvl="0" algn="just">
              <a:buFont typeface="Arial"/>
              <a:buChar char="•"/>
            </a:pP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формированием </a:t>
            </a: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эстетического вкуса</a:t>
            </a: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6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buFont typeface="Arial"/>
              <a:buChar char="•"/>
            </a:pP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нравственным </a:t>
            </a: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воспитанием</a:t>
            </a: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6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buFont typeface="Arial"/>
              <a:buChar char="•"/>
            </a:pP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развитием коммуникативных качеств личности</a:t>
            </a: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6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buFont typeface="Arial"/>
              <a:buChar char="•"/>
            </a:pP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воспитанием воли, развитием памяти, воображения, инициативности, фантазии, речи</a:t>
            </a: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6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buFont typeface="Arial"/>
              <a:buChar char="•"/>
            </a:pP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созданием положительного эмоционального настроя, снятием напряженности, решением конфликтных ситуаций через игру.</a:t>
            </a:r>
            <a:endParaRPr lang="ru-RU" sz="2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1764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ТЕАТР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способствует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развитию памяти, воображения, коммуникативных качеств, инициативности, создаёт положительный настрой, снимает напряжение и раскрывает творческий потенциал ребёнка!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8330"/>
          <a:stretch/>
        </p:blipFill>
        <p:spPr bwMode="auto">
          <a:xfrm>
            <a:off x="1835696" y="2924944"/>
            <a:ext cx="5128124" cy="365591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1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естественной среды для развития фантазии и воображения у детей, отработка речевых и поведенческих навыков в театрализованной деятельности. 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280920" cy="532859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Задачи: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</a:t>
            </a: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Продолжать развивать</a:t>
            </a:r>
            <a:r>
              <a:rPr lang="ru-RU" sz="2000" dirty="0">
                <a:solidFill>
                  <a:srgbClr val="7030A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и поддерживать интерес детей к театрализованной игре путём приобретения более сложных игровых умений и навыков (способствовать воспринимать художественный образ, следить за развитием взаимодействием персонажей).</a:t>
            </a: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Проводить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этюды для развития необходимых психических качеств (восприятия, воображения, внимания, мышления), исполнительских навыков (ролевого воплощения, умения действовать в воображаемом плане) и ощущений (мышечных, чувственных), используя музыкальные, словесные, зрительные образы.</a:t>
            </a: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Учить детей разыгрывать несложные представления по знакомым литературным произведениям; использовать для воплощения образа известные выразительные средства (интонацию, мимику, жест).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362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336704"/>
          </a:xfrm>
        </p:spPr>
        <p:txBody>
          <a:bodyPr>
            <a:normAutofit fontScale="6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</a:rPr>
              <a:t>Задачи:      </a:t>
            </a:r>
            <a:endParaRPr lang="ru-RU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Arial"/>
              <a:buChar char="•"/>
            </a:pP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Побуждать 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детей к проявлению инициативы и самостоятельности в выборе роли, сюжета, средств перевоплощения, предоставлять возможность для экспериментирования при создании одного и того же образа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Учить 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чувствовать и понимать эмоциональное состояние героя, вступать в ролевое взаимодействие с другими персонажами. Способствовать разностороннему развитию детей в театрализованной деятельности путем прослеживания количества и характера исполняемых каждым ребёнком ролей.</a:t>
            </a:r>
            <a:endParaRPr lang="ru-RU" sz="28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Содействовать дальнейшему развитию режиссёрской игры, предоставляя место, игровые материалы и возможность объединения нескольких детей в длительной игре.</a:t>
            </a:r>
            <a:endParaRPr lang="ru-RU" sz="28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Приучать использовать в театрализованных играх образные игрушки и бибабо, самостоятельно вылепленные игрушки из пластилина, игрушки из киндер – сюрпризов.</a:t>
            </a:r>
            <a:endParaRPr lang="ru-RU" sz="28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1200"/>
              </a:spcAft>
              <a:buFont typeface="Arial"/>
              <a:buChar char="•"/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Продолжать использовать возможности педагогического театра (взрослых) для накопления эмоционально – чувственного 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          опыта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понимания детьми комплекса выразительных средств  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     применяемых 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 спектакле.</a:t>
            </a:r>
            <a:endParaRPr lang="ru-RU" sz="2800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2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ентр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Театрализации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0005" b="9158"/>
          <a:stretch/>
        </p:blipFill>
        <p:spPr bwMode="auto">
          <a:xfrm>
            <a:off x="3707904" y="908720"/>
            <a:ext cx="5158751" cy="325435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 bwMode="auto">
          <a:xfrm>
            <a:off x="4178546" y="3645024"/>
            <a:ext cx="4217466" cy="306632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" y="1832232"/>
            <a:ext cx="4361481" cy="340126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2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851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Пальчиковый театр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9"/>
          <a:stretch/>
        </p:blipFill>
        <p:spPr bwMode="auto">
          <a:xfrm>
            <a:off x="1259632" y="692696"/>
            <a:ext cx="2818408" cy="345804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3039" y="4130149"/>
            <a:ext cx="78353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Способствует  развитию речи, внимания, памяти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20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Формирует пространственные представления;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Развивает ловкость, точность, выразительность, координацию движений;</a:t>
            </a: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Повышает работоспособность, тонус коры головного мозга</a:t>
            </a:r>
          </a:p>
          <a:p>
            <a:pPr marL="342900" lvl="0" indent="-342900" algn="just">
              <a:spcAft>
                <a:spcPts val="120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Стимулирование кончиков пальцев, движение кистями рук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                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игра с пальцами ускоряют процесс речевого и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умственного           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развития</a:t>
            </a:r>
            <a:endParaRPr lang="ru-RU" sz="2000" b="1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14090"/>
          <a:stretch/>
        </p:blipFill>
        <p:spPr bwMode="auto">
          <a:xfrm>
            <a:off x="4658651" y="764704"/>
            <a:ext cx="3116092" cy="335280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5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Театр </a:t>
            </a:r>
            <a:r>
              <a:rPr lang="ru-RU" sz="4000" b="1" dirty="0">
                <a:solidFill>
                  <a:srgbClr val="0070C0"/>
                </a:solidFill>
                <a:latin typeface="Times New Roman"/>
                <a:ea typeface="Times New Roman"/>
              </a:rPr>
              <a:t>картинок и 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фланелеграф</a:t>
            </a: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b="21455"/>
          <a:stretch/>
        </p:blipFill>
        <p:spPr bwMode="auto">
          <a:xfrm>
            <a:off x="3554760" y="2259487"/>
            <a:ext cx="5226429" cy="191098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149080"/>
            <a:ext cx="60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Развивают творческие способности</a:t>
            </a:r>
          </a:p>
          <a:p>
            <a:pPr marL="1143000" lvl="2" indent="-228600" algn="just">
              <a:buFont typeface="Arial"/>
              <a:buChar char="•"/>
              <a:tabLst>
                <a:tab pos="1371600" algn="l"/>
              </a:tabLs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Содействуют  эстетическому воспитанию;</a:t>
            </a:r>
          </a:p>
          <a:p>
            <a:pPr marL="1143000" lvl="2" indent="-228600" algn="just">
              <a:spcAft>
                <a:spcPts val="0"/>
              </a:spcAft>
              <a:buFont typeface="Arial"/>
              <a:buChar char="•"/>
              <a:tabLst>
                <a:tab pos="1371600" algn="l"/>
              </a:tabLs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Развивают ловкость, умение управлять своими движениями, концентрировать внимание на одном виде деятельности.</a:t>
            </a:r>
          </a:p>
          <a:p>
            <a:pPr lvl="0" algn="just"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     Действия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 различными картинками,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развивают у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ребёнка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мелкую моторику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рук, что способствует более успешному и эффективному развитию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речи.</a:t>
            </a:r>
            <a:endParaRPr lang="ru-RU" b="1" dirty="0">
              <a:solidFill>
                <a:srgbClr val="7030A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Picture 2" descr="C:\Users\Сергей\Desktop\IMG_20211122_1354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0185"/>
          <a:stretch/>
        </p:blipFill>
        <p:spPr bwMode="auto">
          <a:xfrm>
            <a:off x="323528" y="836712"/>
            <a:ext cx="3816424" cy="21796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3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1023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Schoolbook</vt:lpstr>
      <vt:lpstr>Franklin Gothic Medium</vt:lpstr>
      <vt:lpstr>Monotype Corsiva</vt:lpstr>
      <vt:lpstr>Segoe UI</vt:lpstr>
      <vt:lpstr>Times New Roman</vt:lpstr>
      <vt:lpstr>Тема Office</vt:lpstr>
      <vt:lpstr>«Развитие творческих способностей детей средней группы средствами театрализованной деятельности»</vt:lpstr>
      <vt:lpstr>Что такое театр? </vt:lpstr>
      <vt:lpstr>Театр - один из самых доступных видов искусства для детей, помогающий решить многие актуальные проблемы педагогики и психологии, связанные:</vt:lpstr>
      <vt:lpstr>Презентация PowerPoint</vt:lpstr>
      <vt:lpstr>  Цель: Создание естественной среды для развития фантазии и воображения у детей, отработка речевых и поведенческих навыков в театрализованной деятельности.   </vt:lpstr>
      <vt:lpstr>Презентация PowerPoint</vt:lpstr>
      <vt:lpstr>Центр Театрализации</vt:lpstr>
      <vt:lpstr>Пальчиковый театр</vt:lpstr>
      <vt:lpstr> Театр картинок и фланелеграф </vt:lpstr>
      <vt:lpstr> Вязаный театр </vt:lpstr>
      <vt:lpstr>Конусный, настольный театр</vt:lpstr>
      <vt:lpstr>Театр топотушки</vt:lpstr>
      <vt:lpstr> Теневой театр </vt:lpstr>
      <vt:lpstr>Перчаточный театр</vt:lpstr>
      <vt:lpstr>Театр кукол Би-ба-бо </vt:lpstr>
      <vt:lpstr>Игра - драматизация</vt:lpstr>
      <vt:lpstr>Театр «Киндер - сюрприз» </vt:lpstr>
      <vt:lpstr>Советы родителям «Как же поддержать у детей интерес к театру?»</vt:lpstr>
      <vt:lpstr>Советы родителям «Как же поддержать у детей интерес к театру?»</vt:lpstr>
      <vt:lpstr>Работа с родителями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Золотой ключик</dc:subject>
  <dc:creator>corowina</dc:creator>
  <cp:lastModifiedBy>Nadezhda</cp:lastModifiedBy>
  <cp:revision>59</cp:revision>
  <dcterms:created xsi:type="dcterms:W3CDTF">2014-06-01T10:59:32Z</dcterms:created>
  <dcterms:modified xsi:type="dcterms:W3CDTF">2022-03-24T16:43:46Z</dcterms:modified>
</cp:coreProperties>
</file>