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2" r:id="rId3"/>
    <p:sldId id="259" r:id="rId4"/>
    <p:sldId id="260" r:id="rId5"/>
    <p:sldId id="261" r:id="rId6"/>
    <p:sldId id="263" r:id="rId7"/>
    <p:sldId id="264" r:id="rId8"/>
    <p:sldId id="267" r:id="rId9"/>
    <p:sldId id="269" r:id="rId10"/>
    <p:sldId id="290" r:id="rId11"/>
    <p:sldId id="272" r:id="rId12"/>
    <p:sldId id="287" r:id="rId13"/>
    <p:sldId id="286" r:id="rId14"/>
    <p:sldId id="274" r:id="rId15"/>
    <p:sldId id="276" r:id="rId16"/>
    <p:sldId id="285" r:id="rId17"/>
    <p:sldId id="278" r:id="rId18"/>
    <p:sldId id="279" r:id="rId19"/>
    <p:sldId id="291" r:id="rId20"/>
    <p:sldId id="284" r:id="rId21"/>
    <p:sldId id="28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2" autoAdjust="0"/>
  </p:normalViewPr>
  <p:slideViewPr>
    <p:cSldViewPr>
      <p:cViewPr>
        <p:scale>
          <a:sx n="75" d="100"/>
          <a:sy n="75" d="100"/>
        </p:scale>
        <p:origin x="-1666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0887C-AA8D-4C04-8FF3-D4E50B68B87A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9DD2-7EE0-49B2-A1A8-845E04D82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6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46ef8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838200"/>
            <a:ext cx="4267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автономное учреждение « Средняя общеобразовательная школа №24 г. Орска»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речевой предметно-развивающей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реды в ДОО в соответствии с ФОП ДО: центр речевого развития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возраста»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00600" y="4777740"/>
            <a:ext cx="312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воспитатель: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 Яковенко Е.Б.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3"/>
            <a:ext cx="92202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114300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физминуток, пальчиковой, артикуляционной и дыхательной гимнастики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развивающая речевая среда\IMG_20240212_142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38300"/>
            <a:ext cx="3217984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00200" y="1304277"/>
            <a:ext cx="2590802" cy="213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8514" y="3742265"/>
            <a:ext cx="2607733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59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016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85745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по обучению детей грамоте и подготовке к чтению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Фермер\Desktop\IMG_20240209_163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1600" y="990600"/>
            <a:ext cx="2681412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Фермер\Desktop\IMG_20240209_163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2634488" cy="1991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развивающая речевая среда\IMG_20240212_1344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74922" y="3352800"/>
            <a:ext cx="5897478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334000" cy="114300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«Школа»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елена\Desktop\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32004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ена\Desktop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75657"/>
            <a:ext cx="3084880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и активизацию словаря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D:\развивающая речевая среда\IMG_20240212_141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05" y="1219200"/>
            <a:ext cx="5731790" cy="4571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9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81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формирование обобщающих понятий и на развитие  лексико-грамматических категорий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звивающая речевая среда\IMG_20240212_133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29" y="1524000"/>
            <a:ext cx="6604002" cy="404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58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1"/>
            <a:ext cx="533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развитие связной речи и на обучение творческому рассказыванию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D:\развивающая речевая среда\IMG_20240212_134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790700" y="486655"/>
            <a:ext cx="2286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звивающая речевая среда\IMG_20240212_142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85583"/>
            <a:ext cx="3276600" cy="2230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развивающая речевая среда\IMG_20240213_205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87" y="3726380"/>
            <a:ext cx="3069375" cy="231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развивающая речевая среда\IMG_20240213_2051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726380"/>
            <a:ext cx="3048000" cy="2293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701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71596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внимания, памяти, мышления , логики и речи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развивающая речевая среда\IMG_20240212_140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486400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1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8848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57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развитие мелкой моторики и на развитие межполушарного взаимодействия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Фермер\Desktop\IMG_20240209_163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732" flipV="1">
            <a:off x="1374804" y="1898140"/>
            <a:ext cx="2263139" cy="2964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Фермер\Desktop\IMG_20240209_163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01194">
            <a:off x="5677413" y="2382908"/>
            <a:ext cx="3107369" cy="230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развивающая речевая среда\IMG_20240213_2052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2721" y="2743200"/>
            <a:ext cx="1828800" cy="3380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D:\развивающая речевая среда\IMG_20240212_135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4900" y="-88900"/>
            <a:ext cx="4648199" cy="6349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696" y="0"/>
            <a:ext cx="9347200" cy="701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657600" cy="79216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книги и театральный уголок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елена\Desktop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07077"/>
            <a:ext cx="2438400" cy="3461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41" y="1066800"/>
            <a:ext cx="3717925" cy="2698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\Desktop\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84" y="4419600"/>
            <a:ext cx="2187016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елена\Desktop\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00" y="3962400"/>
            <a:ext cx="3615666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3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010400" cy="495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«В пустых стенах ребенок не заговорит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Е.И.Тихеева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/>
                <a:ea typeface="Calibri"/>
              </a:rPr>
              <a:t>Актуальность </a:t>
            </a:r>
            <a:r>
              <a:rPr lang="ru-RU" sz="1600" dirty="0" smtClean="0">
                <a:latin typeface="Times New Roman"/>
                <a:ea typeface="Calibri"/>
              </a:rPr>
              <a:t>проблемы речевого развития  </a:t>
            </a:r>
            <a:r>
              <a:rPr lang="ru-RU" sz="1600" dirty="0">
                <a:latin typeface="Times New Roman"/>
                <a:ea typeface="Calibri"/>
              </a:rPr>
              <a:t>детей дошкольного возраста обусловлена тем, что в деятельности людей нет такой области, где не употреблялась бы речь, она нужна везде, </a:t>
            </a:r>
            <a:r>
              <a:rPr lang="ru-RU" sz="1600" dirty="0" smtClean="0">
                <a:latin typeface="Times New Roman"/>
                <a:ea typeface="Calibri"/>
              </a:rPr>
              <a:t>и особенно</a:t>
            </a:r>
            <a:r>
              <a:rPr lang="ru-RU" sz="1600" dirty="0">
                <a:latin typeface="Times New Roman"/>
                <a:ea typeface="Calibri"/>
              </a:rPr>
              <a:t>, на этапе обучения.  </a:t>
            </a:r>
            <a:r>
              <a:rPr lang="ru-RU" sz="1600" dirty="0">
                <a:ea typeface="Calibri"/>
              </a:rPr>
              <a:t/>
            </a:r>
            <a:br>
              <a:rPr lang="ru-RU" sz="1600" dirty="0">
                <a:ea typeface="Calibri"/>
              </a:rPr>
            </a:br>
            <a:r>
              <a:rPr lang="ru-RU" sz="1600" dirty="0">
                <a:latin typeface="Times New Roman"/>
                <a:ea typeface="Calibri"/>
              </a:rPr>
              <a:t>Речевое развитие детей по-прежнему остается наиболее актуальным в дошкольном возрасте. Умение пользоваться правильной речью, понятно выражать свои мысли, говорить чисто и выразительно является одним из необходимых условий полноценного развития личности ребенка</a:t>
            </a:r>
            <a:r>
              <a:rPr lang="ru-RU" sz="1600" dirty="0" smtClean="0">
                <a:latin typeface="Times New Roman"/>
                <a:ea typeface="Calibri"/>
              </a:rPr>
              <a:t>.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>Формирование </a:t>
            </a:r>
            <a:r>
              <a:rPr lang="ru-RU" sz="1600" dirty="0">
                <a:latin typeface="Times New Roman"/>
                <a:ea typeface="Times New Roman"/>
              </a:rPr>
              <a:t>правильной речи детей является одной из основных задач дошкольного образования. Чем богаче и правильнее у ребенка речь,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взрослыми, тем активнее осуществляется его психическое развитие. </a:t>
            </a: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>Согласно </a:t>
            </a:r>
            <a:r>
              <a:rPr lang="ru-RU" sz="1600" dirty="0">
                <a:latin typeface="Times New Roman"/>
                <a:ea typeface="Times New Roman"/>
              </a:rPr>
              <a:t>ФОП ДО, к пяти годам речь ребенка должна быть полностью сформирована: он должен правильно строить фразу, четко произносить все звуки родного языка, его словарный запас должен быть достаточно обширен и богат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b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Одним из условий для полноценного познавательно-речевого развития детей является обеспечение развивающей предметно-пространственной среды в ДОУ, которая должна соответствовать возрастным особенностям дошкольников. 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800" dirty="0">
                <a:ea typeface="Calibri"/>
              </a:rPr>
              <a:t/>
            </a:r>
            <a:br>
              <a:rPr lang="ru-RU" sz="800" dirty="0">
                <a:ea typeface="Calibri"/>
              </a:rPr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3593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791200" cy="79216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педагога по речевому развитию детей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развивающая речевая среда\IMG_20240212_135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447800"/>
            <a:ext cx="62738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31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191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Центр речевого развития  нашей группы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914400"/>
            <a:ext cx="6146800" cy="464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164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-150743"/>
            <a:ext cx="9410700" cy="716652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23950" y="838200"/>
            <a:ext cx="6953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Правильная организация центра речевого развития в группе формирует активное познавательное отношение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окружающему миру, приобщает его к системе родного языка, формирует у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ребенка все речевые компоненты , готовит детей к обучению грамоте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 успешному школьному обучению.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елена\Desktop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962400"/>
            <a:ext cx="1885869" cy="249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94" y="1758841"/>
            <a:ext cx="1876425" cy="2607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1800225" cy="2508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27456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2122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1"/>
            <a:ext cx="7543800" cy="644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Задачи </a:t>
            </a: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</a:rPr>
              <a:t>образовательной области «Речевое развитие» согласно ФОП ДО </a:t>
            </a:r>
            <a:r>
              <a:rPr lang="ru-RU" sz="1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ru-RU" sz="1400" dirty="0">
              <a:ea typeface="Calibri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9911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владение речью как средством общения и культуры,</a:t>
            </a:r>
            <a:endParaRPr lang="ru-RU" sz="1400" dirty="0">
              <a:ea typeface="Calibri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9911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обогащение активного словаря</a:t>
            </a:r>
            <a:r>
              <a:rPr lang="ru-RU" sz="1400" b="1" dirty="0">
                <a:latin typeface="Times New Roman"/>
                <a:ea typeface="Times New Roman"/>
              </a:rPr>
              <a:t>,</a:t>
            </a:r>
            <a:endParaRPr lang="ru-RU" sz="1400" dirty="0">
              <a:ea typeface="Calibri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9911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развитие связной</a:t>
            </a:r>
            <a:r>
              <a:rPr lang="ru-RU" sz="1400" b="1" dirty="0">
                <a:latin typeface="Times New Roman"/>
                <a:ea typeface="Times New Roman"/>
              </a:rPr>
              <a:t>,</a:t>
            </a:r>
            <a:r>
              <a:rPr lang="ru-RU" sz="1400" dirty="0">
                <a:latin typeface="Times New Roman"/>
                <a:ea typeface="Times New Roman"/>
              </a:rPr>
              <a:t> грамматически правильной диалогической и монологической речи</a:t>
            </a:r>
            <a:r>
              <a:rPr lang="ru-RU" sz="1400" b="1" dirty="0">
                <a:latin typeface="Times New Roman"/>
                <a:ea typeface="Times New Roman"/>
              </a:rPr>
              <a:t>,</a:t>
            </a:r>
            <a:endParaRPr lang="ru-RU" sz="1400" dirty="0">
              <a:ea typeface="Calibri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9911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развитие речевого творчества</a:t>
            </a:r>
            <a:r>
              <a:rPr lang="ru-RU" sz="1400" b="1" dirty="0">
                <a:latin typeface="Times New Roman"/>
                <a:ea typeface="Times New Roman"/>
              </a:rPr>
              <a:t>,</a:t>
            </a:r>
            <a:endParaRPr lang="ru-RU" sz="1400" dirty="0">
              <a:ea typeface="Calibri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9911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развитие звуковой и интонационной культуры речи, фонематического слуха,</a:t>
            </a:r>
            <a:endParaRPr lang="ru-RU" sz="1400" dirty="0">
              <a:ea typeface="Calibri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9911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знакомство с книжной культурой, детской литературой,</a:t>
            </a:r>
            <a:endParaRPr lang="ru-RU" sz="1400" dirty="0">
              <a:ea typeface="Calibri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9911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понимание на слух текстов различных жанров детской литературы,</a:t>
            </a:r>
            <a:endParaRPr lang="ru-RU" sz="1400" dirty="0">
              <a:ea typeface="Calibri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/>
              <a:buChar char=""/>
              <a:tabLst>
                <a:tab pos="49911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формирование звуковой аналитико-синтетической активности как предпосылки обучения грамоте.</a:t>
            </a:r>
            <a:endParaRPr lang="ru-RU" sz="1400" dirty="0">
              <a:ea typeface="Calibri"/>
            </a:endParaRP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речевой развивающей среды :</a:t>
            </a: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информативности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предусматривает разнообразие тематики материалов и оборудования;</a:t>
            </a:r>
          </a:p>
          <a:p>
            <a:pPr lvl="0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педагогической целесообразности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позволяет предусмотреть необходимость и достаточность пополнения предметно-развивающей речевой среды, обеспечивает возможность самовыражения воспитанников, их индивидуальную комфортность и эмоциональное благополучие;</a:t>
            </a:r>
          </a:p>
          <a:p>
            <a:pPr lvl="0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Принцип трансформируемости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обеспечивает возможность изменить развивающую речевую среду, позволяет по ситуации вынести на первый план ту или иную функцию пространства.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9788" y="533400"/>
            <a:ext cx="7772401" cy="46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/>
                <a:ea typeface="Calibri"/>
              </a:rPr>
              <a:t>РППС группового помещения является частью образовательной среды ДОУ, поэтому для развития речи дошкольников </a:t>
            </a:r>
            <a:r>
              <a:rPr lang="ru-RU" sz="1400" dirty="0" smtClean="0">
                <a:latin typeface="Times New Roman"/>
                <a:ea typeface="Calibri"/>
              </a:rPr>
              <a:t>был организован </a:t>
            </a:r>
            <a:r>
              <a:rPr lang="ru-RU" sz="1400" dirty="0">
                <a:latin typeface="Times New Roman"/>
                <a:ea typeface="Calibri"/>
              </a:rPr>
              <a:t>центр речевого развития</a:t>
            </a:r>
            <a:r>
              <a:rPr lang="ru-RU" sz="1400" dirty="0" smtClean="0">
                <a:latin typeface="Times New Roman"/>
                <a:ea typeface="Calibri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Наполнение  центра речевого развития должно отражать все направления работы по развитию речи: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- развитие словаря ребенка;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-работа над грамматическим строем речи (обучение различным способам словообразования, формирование грамматически правильной речи);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-развитие связной речи (составление описательных и творческих рассказов, пересказы, описание картин и предметов, работа с загадками, пословицами и поговорками, стихами);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-воспитание звуковой культуры речи (совершенствование речевого дыхания, развитие слухового внимания и фонематического слуха, закрепление в речи чистого звукопроизношения, работа над темпом, силой голоса, дыханием);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-подготовка к обучению грамоте (знакомство со звукобуквенным анализом и синтезом, деление слов на слоги, анализ и синтез предложения);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-развитие мелкой моторики и </a:t>
            </a:r>
            <a:r>
              <a:rPr lang="ru-RU" sz="1400" dirty="0" err="1">
                <a:latin typeface="Times New Roman"/>
                <a:ea typeface="Times New Roman"/>
              </a:rPr>
              <a:t>графомоторных</a:t>
            </a:r>
            <a:r>
              <a:rPr lang="ru-RU" sz="1400" dirty="0">
                <a:latin typeface="Times New Roman"/>
                <a:ea typeface="Times New Roman"/>
              </a:rPr>
              <a:t> функций;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-знакомство с художественной литературой.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Речевая развивающая среда или центр речевого развития в нашей группе раскрывается как фактор активизирующий процесс речевого развития ребенка, поэтому, создавая развивающую среду, были учтены особенности детей данной возрастной группы, а также уровень их речевого развития, интересы, способности и многое другое.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075253"/>
            <a:ext cx="6689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организации  центра речевого развития в группе были соблюдены следующие требования: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-Необходимым атрибутом речевого уголка является зеркало и персонаж Лягушка-болтушка, которая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мотивирует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на работу и побуждает детей к речевой активности.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 центре имеется игровой, дидактический и наглядный материал.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-Дидактическое оснащение  центра соответствует структуре речевых нарушений детей, их индивидуальным и возрастным особенностям.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-Наглядный, дидактический материал в центре речевого развития меняется согласно лексическим темам.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-Центр речевого развития  размещён рядом с книжным уголком и уголком театрализации.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-Оформление центра эстетичное, привлекательное для детей, и вызывает стремление к самостоятельной деятельности.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-Весь игровой материал  в центре доступен для ребенка.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2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905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627728"/>
            <a:ext cx="7772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и наполнение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 речевого развития в группе: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Героиня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центра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Лягушка-Болтушка ,                                    Зеркало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ермер\Desktop\IMG_20240209_162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89666"/>
            <a:ext cx="25908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ермер\Desktop\IMG_20240209_163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74332"/>
            <a:ext cx="27432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1680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пособия для выполнения дыхательной гимнастики: вертушки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воздушные тренажёры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Фермер\Desktop\IMG_20240209_162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31242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Фермер\Desktop\IMG_20240209_162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048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5"/>
            <a:ext cx="9144000" cy="69342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651445"/>
            <a:ext cx="609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ф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слухового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восприятия и фонематического слуха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58047"/>
            <a:ext cx="61722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33145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формирование и закрепление у детей навыков правильного звукопроизношения.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16764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развивающая речевая среда\IMG_20240212_134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0006"/>
            <a:ext cx="3123254" cy="2342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звивающая речевая среда\IMG_20240212_165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70" y="1447800"/>
            <a:ext cx="3066630" cy="2342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звивающая речевая среда\IMG_20240213_2138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85" y="3882447"/>
            <a:ext cx="2895600" cy="2280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390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                                                                                                                                                                                  «В пустых стенах ребенок не заговорит».                                                                                                                                     Е.И.Тихеева Актуальность Актуальность проблемы речевого развития  детей дошкольного возраста обусловлена тем, что в деятельности людей нет такой области, где не употреблялась бы речь, она нужна везде, и особенно, на этапе обучения.   Речевое развитие детей по-прежнему остается наиболее актуальным в дошкольном возрасте. Умение пользоваться правильной речью, понятно выражать свои мысли, говорить чисто и выразительно является одним из необходимых условий полноценного развития личности ребенка.  Формирование правильной речи детей является одной из основных задач дошкольного образования. Чем богаче и правильнее у ребенка речь,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взрослыми, тем активнее осуществляется его психическое развитие.  Согласно ФОП ДО, к пяти годам речь ребенка должна быть полностью сформирована: он должен правильно строить фразу, четко произносить все звуки родного языка, его словарный запас должен быть достаточно обширен и богат. Одним из условий для полноценного познавательно-речевого развития детей является обеспечение развивающей предметно-пространственной среды в ДОУ, которая должна соответствовать возрастным особенностям дошкольников.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Картотека физминуток, пальчиковой, артикуляционной и дыхательной гимнастики</vt:lpstr>
      <vt:lpstr>Презентация PowerPoint</vt:lpstr>
      <vt:lpstr>Сюжетно-ролевая игра «Школа»</vt:lpstr>
      <vt:lpstr>Игры на развитие и активизацию словаря</vt:lpstr>
      <vt:lpstr>Презентация PowerPoint</vt:lpstr>
      <vt:lpstr>Презентация PowerPoint</vt:lpstr>
      <vt:lpstr>Игры на развитие внимания, памяти, мышления , логики и речи</vt:lpstr>
      <vt:lpstr>Презентация PowerPoint</vt:lpstr>
      <vt:lpstr>Презентация PowerPoint</vt:lpstr>
      <vt:lpstr>Уголок книги и театральный уголок</vt:lpstr>
      <vt:lpstr>Методическое обеспечение педагога по речевому развитию детей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adminnnn</dc:creator>
  <cp:lastModifiedBy>елена</cp:lastModifiedBy>
  <cp:revision>61</cp:revision>
  <dcterms:created xsi:type="dcterms:W3CDTF">2020-03-17T11:22:46Z</dcterms:created>
  <dcterms:modified xsi:type="dcterms:W3CDTF">2024-02-14T15:04:05Z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1162540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