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86" r:id="rId2"/>
    <p:sldId id="310" r:id="rId3"/>
    <p:sldId id="348" r:id="rId4"/>
    <p:sldId id="317" r:id="rId5"/>
    <p:sldId id="320" r:id="rId6"/>
    <p:sldId id="332" r:id="rId7"/>
    <p:sldId id="333" r:id="rId8"/>
    <p:sldId id="349" r:id="rId9"/>
    <p:sldId id="350" r:id="rId10"/>
    <p:sldId id="351" r:id="rId11"/>
    <p:sldId id="347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82F"/>
    <a:srgbClr val="B91713"/>
    <a:srgbClr val="CC0000"/>
    <a:srgbClr val="FF3300"/>
    <a:srgbClr val="FF8B8B"/>
    <a:srgbClr val="FDE89D"/>
    <a:srgbClr val="FDD69D"/>
    <a:srgbClr val="FFF46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0323" autoAdjust="0"/>
  </p:normalViewPr>
  <p:slideViewPr>
    <p:cSldViewPr>
      <p:cViewPr varScale="1">
        <p:scale>
          <a:sx n="70" d="100"/>
          <a:sy n="70" d="100"/>
        </p:scale>
        <p:origin x="-11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C016BA-D04F-4708-9ACA-0272152C31D0}" type="datetimeFigureOut">
              <a:rPr lang="ru-RU" smtClean="0"/>
              <a:pPr/>
              <a:t>19.01.2023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95AA9A-63BD-44FA-A9E2-CA43BDBD584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C40F62-09A1-401E-82A0-1DE46CD775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7D1715-19E1-4AFD-89A0-D7945FC6FE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2A0B74-DA65-48E6-B62D-9F3B57364B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518141-F574-4E38-A7E9-4E5E51B6A2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230C82-6067-458E-BD8C-DB50A9A213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545B2D-F54B-45FD-A5A1-F3BDEEF395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38F2EA-D807-4C2B-B5BC-07A2D0207A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DBC49C-4B1E-4CAC-976A-496762215B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296B7E-B534-48F9-BC05-743A7A7658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8F2D70-39DC-462D-AEE9-BD6A99CB95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5EB6FC-4054-479C-9C92-AAE5D05C77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250837AC-FD3B-4F36-8AA3-82D2F6E171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edg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klk.pp.ru/uploads/posts/uz-v1.jpg" TargetMode="Externa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klk.pp.ru/uploads/posts/uz-v1.jpg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hyperlink" Target="http://klk.pp.ru/uploads/posts/uz-v1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trana-naoborot.com/" TargetMode="External"/><Relationship Id="rId5" Type="http://schemas.openxmlformats.org/officeDocument/2006/relationships/hyperlink" Target="http://www.kolamap.ru/" TargetMode="External"/><Relationship Id="rId4" Type="http://schemas.openxmlformats.org/officeDocument/2006/relationships/hyperlink" Target="http://letopisi.ru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klk.pp.ru/uploads/posts/uz-v1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klk.pp.ru/uploads/posts/uz-v1.jp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klk.pp.ru/uploads/posts/uz-v1.jp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klk.pp.ru/uploads/posts/uz-v1.jp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klk.pp.ru/uploads/posts/uz-v1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klk.pp.ru/uploads/posts/uz-v1.jp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klk.pp.ru/uploads/posts/uz-v1.jp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klk.pp.ru/uploads/posts/uz-v1.jp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Прямоугольник 4"/>
          <p:cNvSpPr>
            <a:spLocks noChangeArrowheads="1"/>
          </p:cNvSpPr>
          <p:nvPr/>
        </p:nvSpPr>
        <p:spPr bwMode="auto">
          <a:xfrm>
            <a:off x="714348" y="357166"/>
            <a:ext cx="8429652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  <a:latin typeface="Georgia" pitchFamily="18" charset="0"/>
              </a:rPr>
              <a:t>Народная кукла – как средство приобщения детей к культуре и традициям русского народа</a:t>
            </a:r>
            <a:endParaRPr lang="ru-RU" sz="4400" b="1" dirty="0">
              <a:solidFill>
                <a:srgbClr val="FF0000"/>
              </a:solidFill>
              <a:latin typeface="Georgia" pitchFamily="18" charset="0"/>
            </a:endParaRPr>
          </a:p>
        </p:txBody>
      </p:sp>
      <p:sp>
        <p:nvSpPr>
          <p:cNvPr id="2052" name="Rectangle 1"/>
          <p:cNvSpPr>
            <a:spLocks noChangeArrowheads="1"/>
          </p:cNvSpPr>
          <p:nvPr/>
        </p:nvSpPr>
        <p:spPr bwMode="auto">
          <a:xfrm>
            <a:off x="1071538" y="3786190"/>
            <a:ext cx="3000396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0" hangingPunct="0"/>
            <a:r>
              <a:rPr lang="ru-RU" sz="2000" b="1" i="1" dirty="0" smtClean="0">
                <a:latin typeface="Georgia" pitchFamily="18" charset="0"/>
                <a:ea typeface="Calibri" pitchFamily="34" charset="0"/>
                <a:cs typeface="Calibri" pitchFamily="34" charset="0"/>
              </a:rPr>
              <a:t>Мастер – класс для педагогов г.Орска</a:t>
            </a:r>
            <a:endParaRPr lang="ru-RU" sz="2000" b="1" i="1" dirty="0">
              <a:latin typeface="Georgia" pitchFamily="18" charset="0"/>
            </a:endParaRPr>
          </a:p>
          <a:p>
            <a:pPr algn="ctr" eaLnBrk="0" hangingPunct="0"/>
            <a:endParaRPr lang="ru-RU" dirty="0"/>
          </a:p>
        </p:txBody>
      </p:sp>
      <p:pic>
        <p:nvPicPr>
          <p:cNvPr id="2053" name="Picture 3" descr="frame22P_var"/>
          <p:cNvPicPr>
            <a:picLocks noChangeAspect="1" noChangeArrowheads="1"/>
          </p:cNvPicPr>
          <p:nvPr/>
        </p:nvPicPr>
        <p:blipFill>
          <a:blip r:embed="rId2"/>
          <a:srcRect t="4851" r="92038"/>
          <a:stretch>
            <a:fillRect/>
          </a:stretch>
        </p:blipFill>
        <p:spPr bwMode="auto">
          <a:xfrm>
            <a:off x="0" y="0"/>
            <a:ext cx="9001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1" descr="uz-v1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001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1571604" y="4786322"/>
            <a:ext cx="3786214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0" hangingPunct="0"/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ea typeface="Calibri" pitchFamily="34" charset="0"/>
                <a:cs typeface="Calibri" pitchFamily="34" charset="0"/>
              </a:rPr>
              <a:t>Воспитатель </a:t>
            </a:r>
          </a:p>
          <a:p>
            <a:pPr algn="ctr" eaLnBrk="0" hangingPunct="0"/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ea typeface="Calibri" pitchFamily="34" charset="0"/>
                <a:cs typeface="Calibri" pitchFamily="34" charset="0"/>
              </a:rPr>
              <a:t>высшей кв.кат. </a:t>
            </a:r>
          </a:p>
          <a:p>
            <a:pPr algn="ctr" eaLnBrk="0" hangingPunct="0"/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ea typeface="Calibri" pitchFamily="34" charset="0"/>
                <a:cs typeface="Calibri" pitchFamily="34" charset="0"/>
              </a:rPr>
              <a:t>МОАУ «СОШ №52 г.Орска» </a:t>
            </a:r>
          </a:p>
          <a:p>
            <a:pPr algn="ctr" eaLnBrk="0" hangingPunct="0"/>
            <a:r>
              <a:rPr lang="ru-RU" b="1" i="1" dirty="0" err="1" smtClean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ea typeface="Calibri" pitchFamily="34" charset="0"/>
                <a:cs typeface="Calibri" pitchFamily="34" charset="0"/>
              </a:rPr>
              <a:t>Русакова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ea typeface="Calibri" pitchFamily="34" charset="0"/>
                <a:cs typeface="Calibri" pitchFamily="34" charset="0"/>
              </a:rPr>
              <a:t> </a:t>
            </a:r>
          </a:p>
          <a:p>
            <a:pPr algn="ctr" eaLnBrk="0" hangingPunct="0"/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ea typeface="Calibri" pitchFamily="34" charset="0"/>
                <a:cs typeface="Calibri" pitchFamily="34" charset="0"/>
              </a:rPr>
              <a:t>Татьяна Викторовна </a:t>
            </a:r>
            <a:endParaRPr lang="ru-RU" b="1" i="1" dirty="0">
              <a:solidFill>
                <a:schemeClr val="accent2">
                  <a:lumMod val="75000"/>
                </a:schemeClr>
              </a:solidFill>
              <a:latin typeface="Georgia" pitchFamily="18" charset="0"/>
            </a:endParaRPr>
          </a:p>
          <a:p>
            <a:pPr algn="ctr" eaLnBrk="0" hangingPunct="0"/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8" name="Рисунок 7" descr="C:\Users\Воронцова\AppData\Local\Microsoft\Windows\Temporary Internet Files\Content.Word\IMG-20230118-WA0029.jpg"/>
          <p:cNvPicPr/>
          <p:nvPr/>
        </p:nvPicPr>
        <p:blipFill>
          <a:blip r:embed="rId5"/>
          <a:srcRect r="9167" b="15578"/>
          <a:stretch>
            <a:fillRect/>
          </a:stretch>
        </p:blipFill>
        <p:spPr bwMode="auto">
          <a:xfrm>
            <a:off x="6143636" y="3214686"/>
            <a:ext cx="2714644" cy="328614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uz-v1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001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 rot="10800000" flipV="1">
            <a:off x="914400" y="0"/>
            <a:ext cx="8229600" cy="857256"/>
          </a:xfrm>
        </p:spPr>
        <p:txBody>
          <a:bodyPr/>
          <a:lstStyle/>
          <a:p>
            <a:r>
              <a:rPr lang="ru-RU" sz="3200" b="1" dirty="0" smtClean="0">
                <a:solidFill>
                  <a:srgbClr val="FF0000"/>
                </a:solidFill>
                <a:latin typeface="Georgia" pitchFamily="18" charset="0"/>
                <a:cs typeface="Times New Roman" pitchFamily="18" charset="0"/>
              </a:rPr>
              <a:t>Результаты работы:</a:t>
            </a:r>
            <a:endParaRPr lang="ru-RU" sz="3200" b="1" dirty="0">
              <a:solidFill>
                <a:srgbClr val="FF0000"/>
              </a:solidFill>
              <a:latin typeface="Georgia" pitchFamily="18" charset="0"/>
              <a:cs typeface="Times New Roman" pitchFamily="18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1071538" y="857232"/>
            <a:ext cx="7715304" cy="5143536"/>
          </a:xfrm>
        </p:spPr>
        <p:txBody>
          <a:bodyPr/>
          <a:lstStyle/>
          <a:p>
            <a:pPr algn="ctr"/>
            <a:r>
              <a:rPr lang="ru-RU" sz="2200" dirty="0" smtClean="0">
                <a:latin typeface="Georgia" pitchFamily="18" charset="0"/>
              </a:rPr>
              <a:t>У </a:t>
            </a:r>
            <a:r>
              <a:rPr lang="ru-RU" sz="2200" dirty="0" smtClean="0">
                <a:latin typeface="Georgia" pitchFamily="18" charset="0"/>
              </a:rPr>
              <a:t>детей появились знания о народных традициях и праздниках, о предметах старины и их назначении, о труде взрослых в старину,  о процессе изготовления вещей из разных материалов разными </a:t>
            </a:r>
            <a:r>
              <a:rPr lang="ru-RU" sz="2200" dirty="0" smtClean="0">
                <a:latin typeface="Georgia" pitchFamily="18" charset="0"/>
              </a:rPr>
              <a:t>инструментами;</a:t>
            </a:r>
          </a:p>
          <a:p>
            <a:pPr algn="ctr"/>
            <a:r>
              <a:rPr lang="ru-RU" sz="2200" dirty="0" smtClean="0">
                <a:latin typeface="Georgia" pitchFamily="18" charset="0"/>
              </a:rPr>
              <a:t>Изготовление кукол доставляет детям радость и увлекает. Тряпичная кукла не требует особых материальных затрат и дает огромные возможности для фантазии и творчества. Такую народную куклу не купишь в магазине. Нигде так не оживает старый лоскуток как в кукле,  сделанной своими руками.</a:t>
            </a:r>
          </a:p>
          <a:p>
            <a:pPr algn="ctr"/>
            <a:r>
              <a:rPr lang="ru-RU" sz="2200" dirty="0" smtClean="0">
                <a:latin typeface="Georgia" pitchFamily="18" charset="0"/>
              </a:rPr>
              <a:t>В </a:t>
            </a:r>
            <a:r>
              <a:rPr lang="ru-RU" sz="2200" dirty="0" smtClean="0">
                <a:latin typeface="Georgia" pitchFamily="18" charset="0"/>
              </a:rPr>
              <a:t>процессе </a:t>
            </a:r>
            <a:r>
              <a:rPr lang="ru-RU" sz="2200" dirty="0" smtClean="0">
                <a:latin typeface="Georgia" pitchFamily="18" charset="0"/>
              </a:rPr>
              <a:t>занятий </a:t>
            </a:r>
            <a:r>
              <a:rPr lang="ru-RU" sz="2200" dirty="0" smtClean="0">
                <a:latin typeface="Georgia" pitchFamily="18" charset="0"/>
              </a:rPr>
              <a:t>формируются усидчивость, целеустремленность, способность доводить начатое дело до конца, развивается мелкая моторика – все эти качества и навыки окажут неоценимую помощь ребенку для успешной учебы в школе.</a:t>
            </a:r>
          </a:p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endParaRPr lang="ru-RU" sz="1800" dirty="0">
              <a:latin typeface="Georgia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uz-v1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001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 rot="10800000" flipV="1">
            <a:off x="914400" y="142852"/>
            <a:ext cx="8229600" cy="714380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Georgia" pitchFamily="18" charset="0"/>
              </a:rPr>
              <a:t>Литература</a:t>
            </a:r>
            <a:endParaRPr lang="ru-RU" b="1" i="1" dirty="0">
              <a:solidFill>
                <a:srgbClr val="FF0000"/>
              </a:solidFill>
              <a:latin typeface="Georgia" pitchFamily="18" charset="0"/>
              <a:cs typeface="Times New Roman" pitchFamily="18" charset="0"/>
            </a:endParaRPr>
          </a:p>
        </p:txBody>
      </p:sp>
      <p:sp>
        <p:nvSpPr>
          <p:cNvPr id="39937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928662" y="857232"/>
            <a:ext cx="7858154" cy="497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1400" dirty="0" smtClean="0">
                <a:latin typeface="Georgia" pitchFamily="18" charset="0"/>
              </a:rPr>
              <a:t> «Воспитание духовности через приобщение детей к русской народной культуре» // Справочник старшего воспитателя. 2011. №4. С. 29 – 35.</a:t>
            </a:r>
          </a:p>
          <a:p>
            <a:pPr algn="ctr"/>
            <a:r>
              <a:rPr lang="ru-RU" sz="1400" dirty="0" err="1" smtClean="0">
                <a:latin typeface="Georgia" pitchFamily="18" charset="0"/>
              </a:rPr>
              <a:t>Ельцова</a:t>
            </a:r>
            <a:r>
              <a:rPr lang="ru-RU" sz="1400" dirty="0" smtClean="0">
                <a:latin typeface="Georgia" pitchFamily="18" charset="0"/>
              </a:rPr>
              <a:t> </a:t>
            </a:r>
            <a:r>
              <a:rPr lang="ru-RU" sz="1400" dirty="0" smtClean="0">
                <a:latin typeface="Georgia" pitchFamily="18" charset="0"/>
              </a:rPr>
              <a:t>О. М., Круглова Н. А. «Приобщение дошкольников к истокам русской праздничной культуре»// Справочник старшего воспитателя. 2011. №5. С. 24 – 33.</a:t>
            </a:r>
          </a:p>
          <a:p>
            <a:pPr algn="ctr"/>
            <a:r>
              <a:rPr lang="ru-RU" sz="1400" dirty="0" smtClean="0">
                <a:latin typeface="Georgia" pitchFamily="18" charset="0"/>
              </a:rPr>
              <a:t>Князева </a:t>
            </a:r>
            <a:r>
              <a:rPr lang="ru-RU" sz="1400" dirty="0" smtClean="0">
                <a:latin typeface="Georgia" pitchFamily="18" charset="0"/>
              </a:rPr>
              <a:t>О.А., </a:t>
            </a:r>
            <a:r>
              <a:rPr lang="ru-RU" sz="1400" dirty="0" err="1" smtClean="0">
                <a:latin typeface="Georgia" pitchFamily="18" charset="0"/>
              </a:rPr>
              <a:t>Маханева</a:t>
            </a:r>
            <a:r>
              <a:rPr lang="ru-RU" sz="1400" dirty="0" smtClean="0">
                <a:latin typeface="Georgia" pitchFamily="18" charset="0"/>
              </a:rPr>
              <a:t> М.Д. «Приобщение детей к истокам русской народной культуры». –</a:t>
            </a:r>
            <a:r>
              <a:rPr lang="ru-RU" sz="1400" dirty="0" err="1" smtClean="0">
                <a:latin typeface="Georgia" pitchFamily="18" charset="0"/>
              </a:rPr>
              <a:t>Акцидент</a:t>
            </a:r>
            <a:r>
              <a:rPr lang="ru-RU" sz="1400" dirty="0" smtClean="0">
                <a:latin typeface="Georgia" pitchFamily="18" charset="0"/>
              </a:rPr>
              <a:t>, 1997</a:t>
            </a:r>
          </a:p>
          <a:p>
            <a:pPr algn="ctr"/>
            <a:r>
              <a:rPr lang="ru-RU" sz="1400" dirty="0" smtClean="0">
                <a:latin typeface="Georgia" pitchFamily="18" charset="0"/>
              </a:rPr>
              <a:t> Котова И.Н. и Котова А.С. «Русские обряды и традиции. Народная кукла». Санкт-Петербург. Папитет-2008</a:t>
            </a:r>
          </a:p>
          <a:p>
            <a:pPr algn="ctr"/>
            <a:r>
              <a:rPr lang="ru-RU" sz="1400" dirty="0" smtClean="0">
                <a:latin typeface="Georgia" pitchFamily="18" charset="0"/>
              </a:rPr>
              <a:t>Лялина </a:t>
            </a:r>
            <a:r>
              <a:rPr lang="ru-RU" sz="1400" dirty="0" smtClean="0">
                <a:latin typeface="Georgia" pitchFamily="18" charset="0"/>
              </a:rPr>
              <a:t>Л.А. «Народные игры в детском саду». – М.: ТЦ Сфера, 2009.</a:t>
            </a:r>
          </a:p>
          <a:p>
            <a:pPr algn="ctr"/>
            <a:r>
              <a:rPr lang="ru-RU" sz="1400" dirty="0" smtClean="0">
                <a:latin typeface="Georgia" pitchFamily="18" charset="0"/>
              </a:rPr>
              <a:t>«Народная </a:t>
            </a:r>
            <a:r>
              <a:rPr lang="ru-RU" sz="1400" dirty="0" smtClean="0">
                <a:latin typeface="Georgia" pitchFamily="18" charset="0"/>
              </a:rPr>
              <a:t>культура и традиции: занятия с детьми 3-7 лет»/ авт.-сост.В. Косарева. – Волгоград: Учитель, 2012.</a:t>
            </a:r>
          </a:p>
          <a:p>
            <a:pPr algn="ctr"/>
            <a:r>
              <a:rPr lang="ru-RU" sz="1400" dirty="0" smtClean="0">
                <a:latin typeface="Georgia" pitchFamily="18" charset="0"/>
              </a:rPr>
              <a:t> «Народная кукла как средство приобщения к родной культуре.» Аскарова А.// Дошкольное воспитание. 2011. №7. С. 117 – 125.</a:t>
            </a:r>
          </a:p>
          <a:p>
            <a:pPr algn="ctr"/>
            <a:r>
              <a:rPr lang="ru-RU" sz="1400" dirty="0" err="1" smtClean="0">
                <a:latin typeface="Georgia" pitchFamily="18" charset="0"/>
              </a:rPr>
              <a:t>Шайдурова</a:t>
            </a:r>
            <a:r>
              <a:rPr lang="ru-RU" sz="1400" dirty="0" smtClean="0">
                <a:latin typeface="Georgia" pitchFamily="18" charset="0"/>
              </a:rPr>
              <a:t> </a:t>
            </a:r>
            <a:r>
              <a:rPr lang="ru-RU" sz="1400" dirty="0" smtClean="0">
                <a:latin typeface="Georgia" pitchFamily="18" charset="0"/>
              </a:rPr>
              <a:t>Н. В. Традиционная тряпичная кукла// </a:t>
            </a:r>
            <a:r>
              <a:rPr lang="ru-RU" sz="1400" dirty="0" err="1" smtClean="0">
                <a:latin typeface="Georgia" pitchFamily="18" charset="0"/>
              </a:rPr>
              <a:t>Учебно-методичекое</a:t>
            </a:r>
            <a:r>
              <a:rPr lang="ru-RU" sz="1400" dirty="0" smtClean="0">
                <a:latin typeface="Georgia" pitchFamily="18" charset="0"/>
              </a:rPr>
              <a:t> </a:t>
            </a:r>
            <a:r>
              <a:rPr lang="ru-RU" sz="1400" dirty="0" err="1" smtClean="0">
                <a:latin typeface="Georgia" pitchFamily="18" charset="0"/>
              </a:rPr>
              <a:t>пособие.Детство-пресс</a:t>
            </a:r>
            <a:r>
              <a:rPr lang="ru-RU" sz="1400" dirty="0" smtClean="0">
                <a:latin typeface="Georgia" pitchFamily="18" charset="0"/>
              </a:rPr>
              <a:t>», 2012.</a:t>
            </a:r>
          </a:p>
          <a:p>
            <a:pPr algn="ctr">
              <a:buNone/>
            </a:pPr>
            <a:r>
              <a:rPr lang="ru-RU" sz="1400" dirty="0" smtClean="0">
                <a:latin typeface="Georgia" pitchFamily="18" charset="0"/>
              </a:rPr>
              <a:t>ИНТЕРНЕТ </a:t>
            </a:r>
            <a:r>
              <a:rPr lang="ru-RU" sz="1400" dirty="0" smtClean="0">
                <a:latin typeface="Georgia" pitchFamily="18" charset="0"/>
              </a:rPr>
              <a:t>– САЙТЫ:</a:t>
            </a:r>
          </a:p>
          <a:p>
            <a:pPr algn="ctr"/>
            <a:r>
              <a:rPr lang="ru-RU" sz="1400" dirty="0" smtClean="0">
                <a:latin typeface="Georgia" pitchFamily="18" charset="0"/>
              </a:rPr>
              <a:t>    </a:t>
            </a:r>
            <a:r>
              <a:rPr lang="ru-RU" sz="1400" dirty="0" smtClean="0">
                <a:latin typeface="Georgia" pitchFamily="18" charset="0"/>
                <a:hlinkClick r:id="rId4"/>
              </a:rPr>
              <a:t>http://letopisi.ru</a:t>
            </a:r>
            <a:endParaRPr lang="ru-RU" sz="1400" dirty="0" smtClean="0">
              <a:latin typeface="Georgia" pitchFamily="18" charset="0"/>
            </a:endParaRPr>
          </a:p>
          <a:p>
            <a:pPr algn="ctr"/>
            <a:r>
              <a:rPr lang="ru-RU" sz="1400" dirty="0" smtClean="0">
                <a:latin typeface="Georgia" pitchFamily="18" charset="0"/>
              </a:rPr>
              <a:t>    </a:t>
            </a:r>
            <a:r>
              <a:rPr lang="ru-RU" sz="1400" dirty="0" smtClean="0">
                <a:latin typeface="Georgia" pitchFamily="18" charset="0"/>
                <a:hlinkClick r:id="rId5"/>
              </a:rPr>
              <a:t>http://www.kolamap.ru</a:t>
            </a:r>
            <a:endParaRPr lang="ru-RU" sz="1400" dirty="0" smtClean="0">
              <a:latin typeface="Georgia" pitchFamily="18" charset="0"/>
            </a:endParaRPr>
          </a:p>
          <a:p>
            <a:pPr algn="ctr"/>
            <a:r>
              <a:rPr lang="ru-RU" sz="1400" dirty="0" smtClean="0">
                <a:latin typeface="Georgia" pitchFamily="18" charset="0"/>
              </a:rPr>
              <a:t>    </a:t>
            </a:r>
            <a:r>
              <a:rPr lang="ru-RU" sz="1400" dirty="0" smtClean="0">
                <a:latin typeface="Georgia" pitchFamily="18" charset="0"/>
                <a:hlinkClick r:id="rId6"/>
              </a:rPr>
              <a:t>http://www.strana-naoborot.com/</a:t>
            </a:r>
            <a:endParaRPr lang="ru-RU" sz="1400" dirty="0" smtClean="0">
              <a:latin typeface="Georgia" pitchFamily="18" charset="0"/>
            </a:endParaRPr>
          </a:p>
          <a:p>
            <a:pPr algn="ctr"/>
            <a:r>
              <a:rPr lang="ru-RU" sz="1400" dirty="0" smtClean="0">
                <a:latin typeface="Georgia" pitchFamily="18" charset="0"/>
              </a:rPr>
              <a:t> </a:t>
            </a:r>
            <a:endParaRPr lang="ru-RU" sz="1400" dirty="0">
              <a:latin typeface="Georgia" pitchFamily="18" charset="0"/>
            </a:endParaRPr>
          </a:p>
        </p:txBody>
      </p:sp>
      <p:pic>
        <p:nvPicPr>
          <p:cNvPr id="10" name="Рисунок 9" descr="C:\Users\Воронцова\Downloads\IMG-20230117-WA0012.jpg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643702" y="4429132"/>
            <a:ext cx="1714512" cy="221457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" name="Рисунок 10" descr="C:\Users\Воронцова\Downloads\IMG-20230117-WA0013.jpg"/>
          <p:cNvPicPr/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357290" y="4357694"/>
            <a:ext cx="1785950" cy="228601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285728"/>
            <a:ext cx="7429552" cy="5840435"/>
          </a:xfrm>
        </p:spPr>
        <p:txBody>
          <a:bodyPr/>
          <a:lstStyle/>
          <a:p>
            <a:pPr algn="r">
              <a:buNone/>
            </a:pPr>
            <a:r>
              <a:rPr lang="ru-RU" sz="2000" b="1" dirty="0" smtClean="0">
                <a:latin typeface="Georgia" pitchFamily="18" charset="0"/>
              </a:rPr>
              <a:t>Чем дальше в будущее </a:t>
            </a:r>
            <a:r>
              <a:rPr lang="ru-RU" sz="2000" b="1" dirty="0" smtClean="0">
                <a:latin typeface="Georgia" pitchFamily="18" charset="0"/>
              </a:rPr>
              <a:t>входим, </a:t>
            </a:r>
          </a:p>
          <a:p>
            <a:pPr algn="r">
              <a:buNone/>
            </a:pPr>
            <a:r>
              <a:rPr lang="ru-RU" sz="2000" b="1" dirty="0" smtClean="0">
                <a:latin typeface="Georgia" pitchFamily="18" charset="0"/>
              </a:rPr>
              <a:t>Тем </a:t>
            </a:r>
            <a:r>
              <a:rPr lang="ru-RU" sz="2000" b="1" dirty="0" smtClean="0">
                <a:latin typeface="Georgia" pitchFamily="18" charset="0"/>
              </a:rPr>
              <a:t>больше </a:t>
            </a:r>
            <a:r>
              <a:rPr lang="ru-RU" sz="2000" b="1" dirty="0" smtClean="0">
                <a:latin typeface="Georgia" pitchFamily="18" charset="0"/>
              </a:rPr>
              <a:t>прошлым дорожим</a:t>
            </a:r>
            <a:r>
              <a:rPr lang="ru-RU" sz="2000" b="1" dirty="0" smtClean="0">
                <a:latin typeface="Georgia" pitchFamily="18" charset="0"/>
              </a:rPr>
              <a:t>. </a:t>
            </a:r>
            <a:endParaRPr lang="ru-RU" sz="2000" b="1" dirty="0" smtClean="0">
              <a:latin typeface="Georgia" pitchFamily="18" charset="0"/>
            </a:endParaRPr>
          </a:p>
          <a:p>
            <a:pPr algn="r">
              <a:buNone/>
            </a:pPr>
            <a:r>
              <a:rPr lang="ru-RU" sz="2000" b="1" dirty="0" smtClean="0">
                <a:latin typeface="Georgia" pitchFamily="18" charset="0"/>
              </a:rPr>
              <a:t>И </a:t>
            </a:r>
            <a:r>
              <a:rPr lang="ru-RU" sz="2000" b="1" dirty="0" smtClean="0">
                <a:latin typeface="Georgia" pitchFamily="18" charset="0"/>
              </a:rPr>
              <a:t>в старом красоту находим,</a:t>
            </a:r>
          </a:p>
          <a:p>
            <a:pPr algn="r">
              <a:buNone/>
            </a:pPr>
            <a:r>
              <a:rPr lang="ru-RU" sz="2000" b="1" dirty="0" smtClean="0">
                <a:latin typeface="Georgia" pitchFamily="18" charset="0"/>
              </a:rPr>
              <a:t>Хоть новому принадлежим.</a:t>
            </a:r>
          </a:p>
          <a:p>
            <a:pPr algn="r">
              <a:buNone/>
            </a:pPr>
            <a:r>
              <a:rPr lang="ru-RU" sz="2000" b="1" dirty="0" smtClean="0">
                <a:latin typeface="Georgia" pitchFamily="18" charset="0"/>
              </a:rPr>
              <a:t>                 </a:t>
            </a:r>
            <a:endParaRPr lang="ru-RU" sz="2000" b="1" dirty="0" smtClean="0">
              <a:latin typeface="Georgia" pitchFamily="18" charset="0"/>
            </a:endParaRPr>
          </a:p>
          <a:p>
            <a:pPr algn="r">
              <a:buNone/>
            </a:pPr>
            <a:r>
              <a:rPr lang="ru-RU" sz="2000" b="1" dirty="0" smtClean="0">
                <a:latin typeface="Georgia" pitchFamily="18" charset="0"/>
              </a:rPr>
              <a:t>Вадим </a:t>
            </a:r>
            <a:r>
              <a:rPr lang="ru-RU" sz="2000" b="1" dirty="0" err="1" smtClean="0">
                <a:latin typeface="Georgia" pitchFamily="18" charset="0"/>
              </a:rPr>
              <a:t>Шафнер</a:t>
            </a:r>
            <a:endParaRPr lang="ru-RU" sz="2000" b="1" dirty="0" smtClean="0">
              <a:latin typeface="Georgia" pitchFamily="18" charset="0"/>
            </a:endParaRPr>
          </a:p>
          <a:p>
            <a:pPr algn="r">
              <a:buNone/>
            </a:pPr>
            <a:endParaRPr lang="ru-RU" sz="2500" b="1" dirty="0" smtClean="0">
              <a:latin typeface="Georgia" pitchFamily="18" charset="0"/>
            </a:endParaRPr>
          </a:p>
          <a:p>
            <a:pPr algn="r">
              <a:buNone/>
            </a:pPr>
            <a:r>
              <a:rPr lang="ru-RU" sz="2000" b="1" dirty="0" smtClean="0">
                <a:latin typeface="Georgia" pitchFamily="18" charset="0"/>
              </a:rPr>
              <a:t>В России много традиций разных,</a:t>
            </a:r>
          </a:p>
          <a:p>
            <a:pPr algn="r">
              <a:buNone/>
            </a:pPr>
            <a:r>
              <a:rPr lang="ru-RU" sz="2000" b="1" dirty="0" smtClean="0">
                <a:latin typeface="Georgia" pitchFamily="18" charset="0"/>
              </a:rPr>
              <a:t>Но о такой не грех узнать:</a:t>
            </a:r>
          </a:p>
          <a:p>
            <a:pPr algn="r">
              <a:buNone/>
            </a:pPr>
            <a:r>
              <a:rPr lang="ru-RU" sz="2000" b="1" dirty="0" smtClean="0">
                <a:latin typeface="Georgia" pitchFamily="18" charset="0"/>
              </a:rPr>
              <a:t>Чтоб каждый месяц, каждый праздник</a:t>
            </a:r>
          </a:p>
          <a:p>
            <a:pPr algn="r">
              <a:buNone/>
            </a:pPr>
            <a:r>
              <a:rPr lang="ru-RU" sz="2000" b="1" dirty="0" smtClean="0">
                <a:latin typeface="Georgia" pitchFamily="18" charset="0"/>
              </a:rPr>
              <a:t>С особой куклою встречать</a:t>
            </a:r>
            <a:r>
              <a:rPr lang="ru-RU" sz="2000" dirty="0" smtClean="0"/>
              <a:t>.</a:t>
            </a:r>
          </a:p>
          <a:p>
            <a:pPr algn="r">
              <a:buNone/>
            </a:pPr>
            <a:endParaRPr lang="ru-RU" sz="2000" dirty="0" smtClean="0"/>
          </a:p>
          <a:p>
            <a:pPr algn="r">
              <a:buNone/>
            </a:pPr>
            <a:r>
              <a:rPr lang="ru-RU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/>
                <a:latin typeface="Georgia" pitchFamily="18" charset="0"/>
              </a:rPr>
              <a:t>Куклы просто загляденье,</a:t>
            </a:r>
            <a:br>
              <a:rPr lang="ru-RU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/>
                <a:latin typeface="Georgia" pitchFamily="18" charset="0"/>
              </a:rPr>
            </a:br>
            <a:r>
              <a:rPr lang="ru-RU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/>
                <a:latin typeface="Georgia" pitchFamily="18" charset="0"/>
              </a:rPr>
              <a:t>Детям всем на удивленье!</a:t>
            </a:r>
            <a:br>
              <a:rPr lang="ru-RU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/>
                <a:latin typeface="Georgia" pitchFamily="18" charset="0"/>
              </a:rPr>
            </a:br>
            <a:r>
              <a:rPr lang="ru-RU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/>
                <a:latin typeface="Georgia" pitchFamily="18" charset="0"/>
              </a:rPr>
              <a:t>Коль хотите научиться</a:t>
            </a:r>
            <a:br>
              <a:rPr lang="ru-RU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/>
                <a:latin typeface="Georgia" pitchFamily="18" charset="0"/>
              </a:rPr>
            </a:br>
            <a:r>
              <a:rPr lang="ru-RU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/>
                <a:latin typeface="Georgia" pitchFamily="18" charset="0"/>
              </a:rPr>
              <a:t>Эти куклы мастерить,</a:t>
            </a:r>
            <a:br>
              <a:rPr lang="ru-RU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/>
                <a:latin typeface="Georgia" pitchFamily="18" charset="0"/>
              </a:rPr>
            </a:br>
            <a:r>
              <a:rPr lang="ru-RU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/>
                <a:latin typeface="Georgia" pitchFamily="18" charset="0"/>
              </a:rPr>
              <a:t>Вам придется не лениться</a:t>
            </a:r>
            <a:br>
              <a:rPr lang="ru-RU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/>
                <a:latin typeface="Georgia" pitchFamily="18" charset="0"/>
              </a:rPr>
            </a:br>
            <a:r>
              <a:rPr lang="ru-RU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/>
                <a:latin typeface="Georgia" pitchFamily="18" charset="0"/>
              </a:rPr>
              <a:t>И старанье приложить!</a:t>
            </a:r>
            <a:endParaRPr lang="ru-RU" sz="1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/>
            </a:endParaRPr>
          </a:p>
        </p:txBody>
      </p:sp>
      <p:pic>
        <p:nvPicPr>
          <p:cNvPr id="4" name="Picture 1" descr="uz-v1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001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C:\Users\Воронцова\AppData\Local\Microsoft\Windows\Temporary Internet Files\Content.Word\IMG_20221201_071903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42976" y="214290"/>
            <a:ext cx="2214578" cy="292895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85728"/>
            <a:ext cx="7829576" cy="642942"/>
          </a:xfrm>
        </p:spPr>
        <p:txBody>
          <a:bodyPr/>
          <a:lstStyle/>
          <a:p>
            <a:r>
              <a:rPr lang="ru-RU" sz="3200" b="1" i="1" dirty="0" smtClean="0">
                <a:solidFill>
                  <a:srgbClr val="FF0000"/>
                </a:solidFill>
                <a:latin typeface="Georgia" pitchFamily="18" charset="0"/>
              </a:rPr>
              <a:t>Актуальность</a:t>
            </a:r>
            <a:endParaRPr lang="ru-RU" dirty="0"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1000108"/>
            <a:ext cx="7929618" cy="5126055"/>
          </a:xfrm>
        </p:spPr>
        <p:txBody>
          <a:bodyPr/>
          <a:lstStyle/>
          <a:p>
            <a:pPr algn="just"/>
            <a:r>
              <a:rPr lang="ru-RU" sz="2000" dirty="0" smtClean="0">
                <a:latin typeface="Georgia" pitchFamily="18" charset="0"/>
              </a:rPr>
              <a:t>В современном мире,  во время развития информационных технологий, люди все реже вспоминают культуру своего народа, практически не посещают музеи, не проявляют должного внимания к истории своего края, не умеют различить народные промыслы. </a:t>
            </a:r>
            <a:endParaRPr lang="ru-RU" sz="2000" dirty="0" smtClean="0">
              <a:latin typeface="Georgia" pitchFamily="18" charset="0"/>
            </a:endParaRPr>
          </a:p>
          <a:p>
            <a:pPr algn="just"/>
            <a:r>
              <a:rPr lang="ru-RU" sz="2000" dirty="0" smtClean="0">
                <a:latin typeface="Georgia" pitchFamily="18" charset="0"/>
              </a:rPr>
              <a:t>В культурах разных народов всегда особое место занимала </a:t>
            </a:r>
            <a:r>
              <a:rPr lang="ru-RU" sz="2000" dirty="0" smtClean="0">
                <a:latin typeface="Georgia" pitchFamily="18" charset="0"/>
              </a:rPr>
              <a:t>игрушка. Вместе </a:t>
            </a:r>
            <a:r>
              <a:rPr lang="ru-RU" sz="2000" dirty="0" smtClean="0">
                <a:latin typeface="Georgia" pitchFamily="18" charset="0"/>
              </a:rPr>
              <a:t>с народной сказкой и народной песней народная игрушка способствует формированию у детей дошкольного возраста национального самосознания, положительного отношения к традициям своего народа, созданию у них образа Родины, включенного в целостный образ всего мира.</a:t>
            </a:r>
          </a:p>
          <a:p>
            <a:pPr algn="just"/>
            <a:r>
              <a:rPr lang="ru-RU" sz="2000" dirty="0" smtClean="0">
                <a:latin typeface="Georgia" pitchFamily="18" charset="0"/>
              </a:rPr>
              <a:t>Куклы любого народа имеют свои педагогические, художественные и технологические традиции — простые и ясные,  определенные своеобразием национальной культуры, быта народа, его педагогикой.</a:t>
            </a:r>
          </a:p>
          <a:p>
            <a:pPr algn="just"/>
            <a:endParaRPr lang="ru-RU" sz="2400" dirty="0"/>
          </a:p>
        </p:txBody>
      </p:sp>
      <p:pic>
        <p:nvPicPr>
          <p:cNvPr id="4" name="Picture 1" descr="uz-v1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001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357166"/>
            <a:ext cx="8001056" cy="857256"/>
          </a:xfrm>
        </p:spPr>
        <p:txBody>
          <a:bodyPr/>
          <a:lstStyle/>
          <a:p>
            <a:r>
              <a:rPr lang="ru-RU" sz="2800" b="1" dirty="0" smtClean="0">
                <a:solidFill>
                  <a:srgbClr val="FF0000"/>
                </a:solidFill>
                <a:latin typeface="Georgia" pitchFamily="18" charset="0"/>
              </a:rPr>
              <a:t>Цель</a:t>
            </a:r>
            <a:r>
              <a:rPr lang="ru-RU" sz="2800" dirty="0" smtClean="0">
                <a:solidFill>
                  <a:srgbClr val="FF0000"/>
                </a:solidFill>
                <a:latin typeface="Georgia" pitchFamily="18" charset="0"/>
              </a:rPr>
              <a:t>:</a:t>
            </a:r>
            <a:r>
              <a:rPr lang="ru-RU" sz="2800" dirty="0" smtClean="0">
                <a:solidFill>
                  <a:srgbClr val="FF0000"/>
                </a:solidFill>
                <a:latin typeface="Georgia" pitchFamily="18" charset="0"/>
              </a:rPr>
              <a:t> </a:t>
            </a:r>
            <a:r>
              <a:rPr lang="ru-RU" sz="2800" i="1" dirty="0" smtClean="0">
                <a:solidFill>
                  <a:srgbClr val="FF0000"/>
                </a:solidFill>
                <a:latin typeface="Georgia" pitchFamily="18" charset="0"/>
              </a:rPr>
              <a:t>приобщение  детей дошкольного возраста к народной культуре через знакомство с тряпичной народной куклой.</a:t>
            </a:r>
            <a:endParaRPr lang="ru-RU" sz="2800" dirty="0">
              <a:solidFill>
                <a:srgbClr val="FF0000"/>
              </a:solidFill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1357298"/>
            <a:ext cx="8072494" cy="5072098"/>
          </a:xfrm>
        </p:spPr>
        <p:txBody>
          <a:bodyPr/>
          <a:lstStyle/>
          <a:p>
            <a:pPr algn="ctr"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Georgia" pitchFamily="18" charset="0"/>
              </a:rPr>
              <a:t>Задачи</a:t>
            </a:r>
            <a:r>
              <a:rPr lang="ru-RU" sz="2000" b="1" dirty="0" smtClean="0">
                <a:solidFill>
                  <a:srgbClr val="FF0000"/>
                </a:solidFill>
                <a:latin typeface="Georgia" pitchFamily="18" charset="0"/>
              </a:rPr>
              <a:t>:</a:t>
            </a:r>
            <a:endParaRPr lang="ru-RU" sz="2000" dirty="0" smtClean="0">
              <a:solidFill>
                <a:srgbClr val="FF0000"/>
              </a:solidFill>
              <a:latin typeface="Georgia" pitchFamily="18" charset="0"/>
            </a:endParaRPr>
          </a:p>
          <a:p>
            <a:pPr>
              <a:buNone/>
            </a:pPr>
            <a:r>
              <a:rPr lang="ru-RU" sz="1400" i="1" u="sng" dirty="0" smtClean="0">
                <a:latin typeface="Georgia" pitchFamily="18" charset="0"/>
              </a:rPr>
              <a:t>обучающие</a:t>
            </a:r>
            <a:endParaRPr lang="ru-RU" sz="1400" dirty="0" smtClean="0">
              <a:latin typeface="Georgia" pitchFamily="18" charset="0"/>
            </a:endParaRPr>
          </a:p>
          <a:p>
            <a:pPr algn="just">
              <a:buNone/>
            </a:pPr>
            <a:r>
              <a:rPr lang="ru-RU" sz="1400" dirty="0" smtClean="0">
                <a:latin typeface="Georgia" pitchFamily="18" charset="0"/>
              </a:rPr>
              <a:t>•      знакомить детей старшего дошкольного возраста с традициями и обычаями русского народа посредством ознакомления с историей создания народных тряпичных кукол, их смыслового значения  для людей;</a:t>
            </a:r>
          </a:p>
          <a:p>
            <a:pPr algn="just">
              <a:buNone/>
            </a:pPr>
            <a:r>
              <a:rPr lang="ru-RU" sz="1400" dirty="0" smtClean="0">
                <a:latin typeface="Georgia" pitchFamily="18" charset="0"/>
              </a:rPr>
              <a:t>•      формировать у детей общие представления о традиционных и обрядовых праздниках, систему знаний  о традиционном крестьянском быте, народном костюме;</a:t>
            </a:r>
          </a:p>
          <a:p>
            <a:pPr algn="just">
              <a:buNone/>
            </a:pPr>
            <a:r>
              <a:rPr lang="ru-RU" sz="1400" dirty="0" smtClean="0">
                <a:latin typeface="Georgia" pitchFamily="18" charset="0"/>
              </a:rPr>
              <a:t>•       обобщать и систематизировать  представления детей о народной тряпичной кукле, о способах ее изготовления и использования в современном мире;</a:t>
            </a:r>
          </a:p>
          <a:p>
            <a:pPr algn="just">
              <a:buNone/>
            </a:pPr>
            <a:r>
              <a:rPr lang="ru-RU" sz="1400" i="1" u="sng" dirty="0" smtClean="0">
                <a:latin typeface="Georgia" pitchFamily="18" charset="0"/>
              </a:rPr>
              <a:t>развивающие</a:t>
            </a:r>
            <a:endParaRPr lang="ru-RU" sz="1400" dirty="0" smtClean="0">
              <a:latin typeface="Georgia" pitchFamily="18" charset="0"/>
            </a:endParaRPr>
          </a:p>
          <a:p>
            <a:pPr algn="just">
              <a:buNone/>
            </a:pPr>
            <a:r>
              <a:rPr lang="ru-RU" sz="1400" dirty="0" smtClean="0">
                <a:latin typeface="Georgia" pitchFamily="18" charset="0"/>
              </a:rPr>
              <a:t>•      развивать познавательный  интерес к рукотворной тряпичной кукле;</a:t>
            </a:r>
          </a:p>
          <a:p>
            <a:pPr algn="just">
              <a:buNone/>
            </a:pPr>
            <a:r>
              <a:rPr lang="ru-RU" sz="1400" dirty="0" smtClean="0">
                <a:latin typeface="Georgia" pitchFamily="18" charset="0"/>
              </a:rPr>
              <a:t>•   </a:t>
            </a:r>
            <a:r>
              <a:rPr lang="ru-RU" sz="1400" dirty="0" smtClean="0">
                <a:latin typeface="Georgia" pitchFamily="18" charset="0"/>
              </a:rPr>
              <a:t>развивать </a:t>
            </a:r>
            <a:r>
              <a:rPr lang="ru-RU" sz="1400" dirty="0" smtClean="0">
                <a:latin typeface="Georgia" pitchFamily="18" charset="0"/>
              </a:rPr>
              <a:t>мелкую моторику рук на основе обучения действиям с тканью,  из </a:t>
            </a:r>
            <a:r>
              <a:rPr lang="ru-RU" sz="1400" dirty="0" smtClean="0">
                <a:latin typeface="Georgia" pitchFamily="18" charset="0"/>
              </a:rPr>
              <a:t>которой сделаны </a:t>
            </a:r>
            <a:r>
              <a:rPr lang="ru-RU" sz="1400" dirty="0" smtClean="0">
                <a:latin typeface="Georgia" pitchFamily="18" charset="0"/>
              </a:rPr>
              <a:t>куклы, а также использования наполнителей (горох, гречка, душистые травы </a:t>
            </a:r>
            <a:r>
              <a:rPr lang="ru-RU" sz="1400" dirty="0" smtClean="0">
                <a:latin typeface="Georgia" pitchFamily="18" charset="0"/>
              </a:rPr>
              <a:t>);</a:t>
            </a:r>
            <a:endParaRPr lang="ru-RU" sz="1400" dirty="0" smtClean="0">
              <a:latin typeface="Georgia" pitchFamily="18" charset="0"/>
            </a:endParaRPr>
          </a:p>
          <a:p>
            <a:pPr algn="just">
              <a:buNone/>
            </a:pPr>
            <a:r>
              <a:rPr lang="ru-RU" sz="1400" dirty="0" smtClean="0">
                <a:latin typeface="Georgia" pitchFamily="18" charset="0"/>
              </a:rPr>
              <a:t>•      развивать эстетический вкус и творчество детей;  </a:t>
            </a:r>
          </a:p>
          <a:p>
            <a:pPr algn="just">
              <a:buNone/>
            </a:pPr>
            <a:r>
              <a:rPr lang="ru-RU" sz="1400" i="1" u="sng" dirty="0" smtClean="0">
                <a:latin typeface="Georgia" pitchFamily="18" charset="0"/>
              </a:rPr>
              <a:t>воспитательные</a:t>
            </a:r>
            <a:endParaRPr lang="ru-RU" sz="1400" dirty="0" smtClean="0">
              <a:latin typeface="Georgia" pitchFamily="18" charset="0"/>
            </a:endParaRPr>
          </a:p>
          <a:p>
            <a:pPr algn="just">
              <a:buNone/>
            </a:pPr>
            <a:r>
              <a:rPr lang="ru-RU" sz="1400" dirty="0" smtClean="0">
                <a:latin typeface="Georgia" pitchFamily="18" charset="0"/>
              </a:rPr>
              <a:t>•      воспитывать интерес к изготовлению тряпичной народной куклы;</a:t>
            </a:r>
          </a:p>
          <a:p>
            <a:pPr algn="just">
              <a:buNone/>
            </a:pPr>
            <a:r>
              <a:rPr lang="ru-RU" sz="1400" dirty="0" smtClean="0">
                <a:latin typeface="Georgia" pitchFamily="18" charset="0"/>
              </a:rPr>
              <a:t>•  </a:t>
            </a:r>
            <a:r>
              <a:rPr lang="ru-RU" sz="1400" dirty="0" smtClean="0">
                <a:latin typeface="Georgia" pitchFamily="18" charset="0"/>
              </a:rPr>
              <a:t>воспитывать </a:t>
            </a:r>
            <a:r>
              <a:rPr lang="ru-RU" sz="1400" dirty="0" smtClean="0">
                <a:latin typeface="Georgia" pitchFamily="18" charset="0"/>
              </a:rPr>
              <a:t>уважительное отношение к истории и культуре своего народа, чувство патриотизма;</a:t>
            </a:r>
          </a:p>
          <a:p>
            <a:pPr algn="just">
              <a:buNone/>
            </a:pPr>
            <a:r>
              <a:rPr lang="ru-RU" sz="1400" dirty="0" smtClean="0">
                <a:latin typeface="Georgia" pitchFamily="18" charset="0"/>
              </a:rPr>
              <a:t>•      воспитывать  трудолюбие, аккуратность в работе при изготовлении тряпичной куклы;</a:t>
            </a:r>
          </a:p>
          <a:p>
            <a:pPr>
              <a:buNone/>
            </a:pPr>
            <a:r>
              <a:rPr lang="ru-RU" sz="1400" dirty="0" smtClean="0">
                <a:latin typeface="Georgia" pitchFamily="18" charset="0"/>
              </a:rPr>
              <a:t>•      привлекать родителей воспитанников к участию в работе над данной проблемой.  </a:t>
            </a:r>
          </a:p>
          <a:p>
            <a:endParaRPr lang="ru-RU" dirty="0"/>
          </a:p>
        </p:txBody>
      </p:sp>
      <p:pic>
        <p:nvPicPr>
          <p:cNvPr id="4" name="Picture 1" descr="uz-v1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001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uz-v1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001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 rot="10800000" flipV="1">
            <a:off x="914400" y="142852"/>
            <a:ext cx="8229600" cy="1654172"/>
          </a:xfrm>
        </p:spPr>
        <p:txBody>
          <a:bodyPr/>
          <a:lstStyle/>
          <a:p>
            <a:r>
              <a:rPr lang="ru-RU" sz="4000" b="1" dirty="0" smtClean="0">
                <a:solidFill>
                  <a:srgbClr val="FF0000"/>
                </a:solidFill>
                <a:latin typeface="Georgia" pitchFamily="18" charset="0"/>
              </a:rPr>
              <a:t>Исследования </a:t>
            </a:r>
            <a:r>
              <a:rPr lang="ru-RU" sz="4000" b="1" dirty="0" smtClean="0">
                <a:solidFill>
                  <a:srgbClr val="FF0000"/>
                </a:solidFill>
                <a:latin typeface="Georgia" pitchFamily="18" charset="0"/>
              </a:rPr>
              <a:t>ученых </a:t>
            </a:r>
            <a:r>
              <a:rPr lang="ru-RU" sz="4000" b="1" dirty="0" smtClean="0">
                <a:solidFill>
                  <a:srgbClr val="FF0000"/>
                </a:solidFill>
                <a:latin typeface="Georgia" pitchFamily="18" charset="0"/>
              </a:rPr>
              <a:t/>
            </a:r>
            <a:br>
              <a:rPr lang="ru-RU" sz="4000" b="1" dirty="0" smtClean="0">
                <a:solidFill>
                  <a:srgbClr val="FF0000"/>
                </a:solidFill>
                <a:latin typeface="Georgia" pitchFamily="18" charset="0"/>
              </a:rPr>
            </a:br>
            <a:r>
              <a:rPr lang="ru-RU" sz="4000" b="1" dirty="0" smtClean="0">
                <a:solidFill>
                  <a:srgbClr val="FF0000"/>
                </a:solidFill>
                <a:latin typeface="Georgia" pitchFamily="18" charset="0"/>
              </a:rPr>
              <a:t>Е</a:t>
            </a:r>
            <a:r>
              <a:rPr lang="ru-RU" sz="4000" b="1" dirty="0" smtClean="0">
                <a:solidFill>
                  <a:srgbClr val="FF0000"/>
                </a:solidFill>
                <a:latin typeface="Georgia" pitchFamily="18" charset="0"/>
              </a:rPr>
              <a:t>. И Суховой, Н. Ю. </a:t>
            </a:r>
            <a:r>
              <a:rPr lang="ru-RU" sz="4000" b="1" dirty="0" err="1" smtClean="0">
                <a:solidFill>
                  <a:srgbClr val="FF0000"/>
                </a:solidFill>
                <a:latin typeface="Georgia" pitchFamily="18" charset="0"/>
              </a:rPr>
              <a:t>Зубенко</a:t>
            </a:r>
            <a:endParaRPr lang="ru-RU" sz="4000" b="1" dirty="0">
              <a:solidFill>
                <a:srgbClr val="FF0000"/>
              </a:solidFill>
              <a:latin typeface="Georgia" pitchFamily="18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1057244" y="1714488"/>
            <a:ext cx="7872474" cy="4525963"/>
          </a:xfrm>
        </p:spPr>
        <p:txBody>
          <a:bodyPr/>
          <a:lstStyle/>
          <a:p>
            <a:pPr algn="just"/>
            <a:r>
              <a:rPr lang="ru-RU" sz="2000" dirty="0" smtClean="0">
                <a:latin typeface="Georgia" pitchFamily="18" charset="0"/>
              </a:rPr>
              <a:t>Ученые рассматривают традиции, как нормы и правила жизни людей, передающиеся от поколения к поколению и складывающиеся под влиянием нравственных принципов, и считают народные игры, русские народные сказки, песни, русскую народную куклу средствами духовно-нравственного воспитания детей. Приобщение к традициям и обычаям народа является составной частью работы по патриотическому воспитанию дошкольников.</a:t>
            </a:r>
          </a:p>
          <a:p>
            <a:pPr algn="just"/>
            <a:r>
              <a:rPr lang="ru-RU" sz="2000" dirty="0" smtClean="0">
                <a:latin typeface="Georgia" pitchFamily="18" charset="0"/>
              </a:rPr>
              <a:t>Народные игрушки способны гармонизировать сферу человеческих отношений, ориентируя лишь на положительные общечеловеческие ценности.</a:t>
            </a:r>
          </a:p>
          <a:p>
            <a:pPr algn="just"/>
            <a:r>
              <a:rPr lang="ru-RU" sz="2000" dirty="0" smtClean="0">
                <a:latin typeface="Georgia" pitchFamily="18" charset="0"/>
              </a:rPr>
              <a:t>Тряпичная игрушка играет неоценимую воспитательную роль: у будущих хозяюшек воспитываются  усидчивость, аккуратность, терпение; дети учатся любить свой труд и уважать труд других.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uz-v1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001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 rot="10800000" flipV="1">
            <a:off x="914400" y="142852"/>
            <a:ext cx="8229600" cy="857256"/>
          </a:xfrm>
        </p:spPr>
        <p:txBody>
          <a:bodyPr/>
          <a:lstStyle/>
          <a:p>
            <a:r>
              <a:rPr lang="ru-RU" sz="3200" b="1" dirty="0" smtClean="0">
                <a:solidFill>
                  <a:srgbClr val="FF0000"/>
                </a:solidFill>
                <a:latin typeface="Georgia" pitchFamily="18" charset="0"/>
              </a:rPr>
              <a:t>Создание кукол – это ручной труд!</a:t>
            </a:r>
            <a:endParaRPr lang="ru-RU" sz="3200" b="1" dirty="0">
              <a:solidFill>
                <a:srgbClr val="FF0000"/>
              </a:solidFill>
              <a:latin typeface="Georgia" pitchFamily="18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2428860" y="1000108"/>
            <a:ext cx="6715140" cy="1785950"/>
          </a:xfrm>
        </p:spPr>
        <p:txBody>
          <a:bodyPr/>
          <a:lstStyle/>
          <a:p>
            <a:pPr algn="ctr">
              <a:buNone/>
            </a:pPr>
            <a:r>
              <a:rPr lang="ru-RU" sz="2400" b="1" dirty="0" smtClean="0">
                <a:latin typeface="Georgia" pitchFamily="18" charset="0"/>
              </a:rPr>
              <a:t>Он способствует:</a:t>
            </a:r>
          </a:p>
          <a:p>
            <a:pPr algn="ctr"/>
            <a:r>
              <a:rPr lang="ru-RU" sz="2400" dirty="0" smtClean="0">
                <a:latin typeface="Georgia" pitchFamily="18" charset="0"/>
              </a:rPr>
              <a:t>совершенствованию </a:t>
            </a:r>
            <a:r>
              <a:rPr lang="ru-RU" sz="2400" dirty="0" smtClean="0">
                <a:latin typeface="Georgia" pitchFamily="18" charset="0"/>
              </a:rPr>
              <a:t>координаций движений, </a:t>
            </a:r>
            <a:endParaRPr lang="ru-RU" sz="2400" dirty="0" smtClean="0">
              <a:latin typeface="Georgia" pitchFamily="18" charset="0"/>
            </a:endParaRPr>
          </a:p>
          <a:p>
            <a:pPr algn="ctr"/>
            <a:r>
              <a:rPr lang="ru-RU" sz="2400" dirty="0" smtClean="0">
                <a:latin typeface="Georgia" pitchFamily="18" charset="0"/>
              </a:rPr>
              <a:t>точности </a:t>
            </a:r>
            <a:r>
              <a:rPr lang="ru-RU" sz="2400" dirty="0" smtClean="0">
                <a:latin typeface="Georgia" pitchFamily="18" charset="0"/>
              </a:rPr>
              <a:t>в выполнении, </a:t>
            </a:r>
            <a:endParaRPr lang="ru-RU" sz="2400" dirty="0" smtClean="0">
              <a:latin typeface="Georgia" pitchFamily="18" charset="0"/>
            </a:endParaRPr>
          </a:p>
          <a:p>
            <a:pPr algn="ctr"/>
            <a:r>
              <a:rPr lang="ru-RU" sz="2400" dirty="0" smtClean="0">
                <a:latin typeface="Georgia" pitchFamily="18" charset="0"/>
              </a:rPr>
              <a:t>развитию </a:t>
            </a:r>
            <a:r>
              <a:rPr lang="ru-RU" sz="2400" dirty="0" smtClean="0">
                <a:latin typeface="Georgia" pitchFamily="18" charset="0"/>
              </a:rPr>
              <a:t>мышления, внимания, речи. </a:t>
            </a:r>
            <a:endParaRPr lang="ru-RU" sz="2400" dirty="0" smtClean="0">
              <a:latin typeface="Georgia" pitchFamily="18" charset="0"/>
            </a:endParaRPr>
          </a:p>
          <a:p>
            <a:pPr algn="ctr"/>
            <a:r>
              <a:rPr lang="ru-RU" sz="2400" dirty="0" smtClean="0">
                <a:latin typeface="Georgia" pitchFamily="18" charset="0"/>
              </a:rPr>
              <a:t>развитию </a:t>
            </a:r>
            <a:r>
              <a:rPr lang="ru-RU" sz="2400" dirty="0" smtClean="0">
                <a:latin typeface="Georgia" pitchFamily="18" charset="0"/>
              </a:rPr>
              <a:t>личности ребенка, воспитания его характера. </a:t>
            </a:r>
            <a:endParaRPr lang="ru-RU" sz="2400" dirty="0" smtClean="0">
              <a:latin typeface="Georgia" pitchFamily="18" charset="0"/>
            </a:endParaRPr>
          </a:p>
          <a:p>
            <a:pPr algn="ctr"/>
            <a:r>
              <a:rPr lang="ru-RU" sz="2400" dirty="0" smtClean="0">
                <a:latin typeface="Georgia" pitchFamily="18" charset="0"/>
              </a:rPr>
              <a:t>развитию целеустремленности, настойчивости, умению </a:t>
            </a:r>
            <a:r>
              <a:rPr lang="ru-RU" sz="2400" dirty="0" smtClean="0">
                <a:latin typeface="Georgia" pitchFamily="18" charset="0"/>
              </a:rPr>
              <a:t>доводить начатое дело до конца.</a:t>
            </a:r>
          </a:p>
          <a:p>
            <a:pPr algn="ctr"/>
            <a:r>
              <a:rPr lang="ru-RU" sz="2400" dirty="0" smtClean="0">
                <a:latin typeface="Georgia" pitchFamily="18" charset="0"/>
              </a:rPr>
              <a:t>умению планировать </a:t>
            </a:r>
            <a:r>
              <a:rPr lang="ru-RU" sz="2400" dirty="0" smtClean="0">
                <a:latin typeface="Georgia" pitchFamily="18" charset="0"/>
              </a:rPr>
              <a:t>и контролировать свою деятельность, а также анализировать и адекватно оценивать ее результаты. </a:t>
            </a:r>
            <a:endParaRPr lang="ru-RU" sz="2400" dirty="0">
              <a:latin typeface="Georgia" pitchFamily="18" charset="0"/>
            </a:endParaRPr>
          </a:p>
        </p:txBody>
      </p:sp>
      <p:pic>
        <p:nvPicPr>
          <p:cNvPr id="9" name="Рисунок 8" descr="C:\Users\Воронцова\AppData\Local\Microsoft\Windows\Temporary Internet Files\Content.Word\IMG_20221201_072451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1538" y="1071546"/>
            <a:ext cx="1749789" cy="233054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uz-v1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001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 rot="10800000" flipV="1">
            <a:off x="914400" y="142852"/>
            <a:ext cx="8229600" cy="857256"/>
          </a:xfrm>
        </p:spPr>
        <p:txBody>
          <a:bodyPr/>
          <a:lstStyle/>
          <a:p>
            <a:r>
              <a:rPr lang="ru-RU" sz="3200" b="1" dirty="0" smtClean="0">
                <a:solidFill>
                  <a:srgbClr val="FF0000"/>
                </a:solidFill>
                <a:latin typeface="Georgia" pitchFamily="18" charset="0"/>
                <a:cs typeface="Times New Roman" pitchFamily="18" charset="0"/>
              </a:rPr>
              <a:t>Технология опыта</a:t>
            </a:r>
            <a:endParaRPr lang="ru-RU" sz="3200" b="1" dirty="0">
              <a:solidFill>
                <a:srgbClr val="FF0000"/>
              </a:solidFill>
              <a:latin typeface="Georgia" pitchFamily="18" charset="0"/>
              <a:cs typeface="Times New Roman" pitchFamily="18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914400" y="1000108"/>
            <a:ext cx="8086756" cy="4643470"/>
          </a:xfrm>
        </p:spPr>
        <p:txBody>
          <a:bodyPr/>
          <a:lstStyle/>
          <a:p>
            <a:pPr algn="ctr"/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Georgia" pitchFamily="18" charset="0"/>
              </a:rPr>
              <a:t>Составление плана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Georgia" pitchFamily="18" charset="0"/>
              </a:rPr>
              <a:t>работы по приобщению  детей дошкольного возраста к  традиционной культуре через изготовление тряпичных  народных кукол, который построен на обучении детей изготовлению кукол  по принципу от простого к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Georgia" pitchFamily="18" charset="0"/>
              </a:rPr>
              <a:t>сложному. </a:t>
            </a:r>
            <a:r>
              <a:rPr lang="ru-RU" sz="2400" u="sng" dirty="0" smtClean="0">
                <a:solidFill>
                  <a:schemeClr val="accent2">
                    <a:lumMod val="75000"/>
                  </a:schemeClr>
                </a:solidFill>
                <a:latin typeface="Georgia" pitchFamily="18" charset="0"/>
              </a:rPr>
              <a:t>Включение в работу:</a:t>
            </a:r>
            <a:r>
              <a:rPr lang="ru-RU" sz="2400" u="sng" dirty="0" smtClean="0">
                <a:solidFill>
                  <a:schemeClr val="accent2">
                    <a:lumMod val="75000"/>
                  </a:schemeClr>
                </a:solidFill>
                <a:latin typeface="Georgia" pitchFamily="18" charset="0"/>
              </a:rPr>
              <a:t> </a:t>
            </a:r>
            <a:r>
              <a:rPr lang="ru-RU" sz="2400" u="sng" dirty="0" smtClean="0">
                <a:latin typeface="Georgia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400" dirty="0" smtClean="0">
                <a:latin typeface="Georgia" pitchFamily="18" charset="0"/>
                <a:cs typeface="Times New Roman" pitchFamily="18" charset="0"/>
              </a:rPr>
              <a:t>беседы о родном крае, об </a:t>
            </a:r>
            <a:r>
              <a:rPr lang="ru-RU" sz="2400" dirty="0" smtClean="0">
                <a:latin typeface="Georgia" pitchFamily="18" charset="0"/>
              </a:rPr>
              <a:t>истории </a:t>
            </a:r>
            <a:r>
              <a:rPr lang="ru-RU" sz="2400" dirty="0" smtClean="0">
                <a:latin typeface="Georgia" pitchFamily="18" charset="0"/>
              </a:rPr>
              <a:t>возникновения </a:t>
            </a:r>
            <a:r>
              <a:rPr lang="ru-RU" sz="2400" dirty="0" smtClean="0">
                <a:latin typeface="Georgia" pitchFamily="18" charset="0"/>
              </a:rPr>
              <a:t>кукол, </a:t>
            </a:r>
          </a:p>
          <a:p>
            <a:pPr algn="ctr"/>
            <a:r>
              <a:rPr lang="ru-RU" sz="2400" dirty="0" smtClean="0">
                <a:latin typeface="Georgia" pitchFamily="18" charset="0"/>
              </a:rPr>
              <a:t> рассматривание картинок, где изображены разновидности </a:t>
            </a:r>
            <a:r>
              <a:rPr lang="ru-RU" sz="2400" dirty="0" smtClean="0">
                <a:latin typeface="Georgia" pitchFamily="18" charset="0"/>
              </a:rPr>
              <a:t>тряпичных народных </a:t>
            </a:r>
            <a:r>
              <a:rPr lang="ru-RU" sz="2400" dirty="0" smtClean="0">
                <a:latin typeface="Georgia" pitchFamily="18" charset="0"/>
              </a:rPr>
              <a:t>кукол</a:t>
            </a:r>
          </a:p>
          <a:p>
            <a:pPr algn="ctr"/>
            <a:r>
              <a:rPr lang="ru-RU" sz="2400" dirty="0" smtClean="0">
                <a:latin typeface="Georgia" pitchFamily="18" charset="0"/>
              </a:rPr>
              <a:t>изучение народных костюмов</a:t>
            </a:r>
          </a:p>
          <a:p>
            <a:pPr algn="ctr"/>
            <a:r>
              <a:rPr lang="ru-RU" sz="2400" dirty="0" smtClean="0">
                <a:latin typeface="Georgia" pitchFamily="18" charset="0"/>
              </a:rPr>
              <a:t>знакомство с народными праздниками и обрядами</a:t>
            </a:r>
          </a:p>
          <a:p>
            <a:pPr algn="ctr"/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Georgia" pitchFamily="18" charset="0"/>
              </a:rPr>
              <a:t>Составление алгоритма проведения занятия</a:t>
            </a:r>
          </a:p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endParaRPr lang="ru-RU" sz="1800" dirty="0">
              <a:latin typeface="Georgia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uz-v1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001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 rot="10800000" flipV="1">
            <a:off x="914400" y="142852"/>
            <a:ext cx="8229600" cy="857256"/>
          </a:xfrm>
        </p:spPr>
        <p:txBody>
          <a:bodyPr/>
          <a:lstStyle/>
          <a:p>
            <a:r>
              <a:rPr lang="ru-RU" sz="3200" b="1" dirty="0" smtClean="0">
                <a:solidFill>
                  <a:srgbClr val="FF0000"/>
                </a:solidFill>
                <a:latin typeface="Georgia" pitchFamily="18" charset="0"/>
                <a:cs typeface="Times New Roman" pitchFamily="18" charset="0"/>
              </a:rPr>
              <a:t>Формы и методы работы</a:t>
            </a:r>
            <a:endParaRPr lang="ru-RU" sz="3200" b="1" dirty="0">
              <a:solidFill>
                <a:srgbClr val="FF0000"/>
              </a:solidFill>
              <a:latin typeface="Georgia" pitchFamily="18" charset="0"/>
              <a:cs typeface="Times New Roman" pitchFamily="18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914400" y="1000108"/>
            <a:ext cx="8086756" cy="4643470"/>
          </a:xfrm>
        </p:spPr>
        <p:txBody>
          <a:bodyPr/>
          <a:lstStyle/>
          <a:p>
            <a:pPr algn="just">
              <a:buNone/>
            </a:pPr>
            <a:r>
              <a:rPr lang="ru-RU" sz="2400" dirty="0" smtClean="0">
                <a:latin typeface="Georgia" pitchFamily="18" charset="0"/>
              </a:rPr>
              <a:t>ФОРМЫ: </a:t>
            </a:r>
          </a:p>
          <a:p>
            <a:pPr algn="just">
              <a:buNone/>
            </a:pPr>
            <a:r>
              <a:rPr lang="ru-RU" sz="2400" dirty="0" smtClean="0">
                <a:latin typeface="Georgia" pitchFamily="18" charset="0"/>
              </a:rPr>
              <a:t> </a:t>
            </a:r>
            <a:r>
              <a:rPr lang="ru-RU" sz="2400" dirty="0" smtClean="0">
                <a:latin typeface="Georgia" pitchFamily="18" charset="0"/>
              </a:rPr>
              <a:t>    занятия</a:t>
            </a:r>
            <a:r>
              <a:rPr lang="ru-RU" sz="2400" dirty="0" smtClean="0">
                <a:latin typeface="Georgia" pitchFamily="18" charset="0"/>
              </a:rPr>
              <a:t>, экскурсии-путешествия в историю отдельных кукол и традиционных </a:t>
            </a:r>
            <a:r>
              <a:rPr lang="ru-RU" sz="2400" dirty="0" smtClean="0">
                <a:latin typeface="Georgia" pitchFamily="18" charset="0"/>
              </a:rPr>
              <a:t>праздников, </a:t>
            </a:r>
            <a:r>
              <a:rPr lang="ru-RU" sz="2400" dirty="0" smtClean="0">
                <a:latin typeface="Georgia" pitchFamily="18" charset="0"/>
              </a:rPr>
              <a:t> </a:t>
            </a:r>
            <a:r>
              <a:rPr lang="ru-RU" sz="2400" dirty="0" smtClean="0">
                <a:latin typeface="Georgia" pitchFamily="18" charset="0"/>
              </a:rPr>
              <a:t>изготовление </a:t>
            </a:r>
            <a:r>
              <a:rPr lang="ru-RU" sz="2400" dirty="0" smtClean="0">
                <a:latin typeface="Georgia" pitchFamily="18" charset="0"/>
              </a:rPr>
              <a:t>народных тряпичных кукол и </a:t>
            </a:r>
            <a:r>
              <a:rPr lang="ru-RU" sz="2400" dirty="0" smtClean="0">
                <a:latin typeface="Georgia" pitchFamily="18" charset="0"/>
              </a:rPr>
              <a:t>создание</a:t>
            </a:r>
            <a:r>
              <a:rPr lang="ru-RU" sz="2400" dirty="0" smtClean="0">
                <a:latin typeface="Georgia" pitchFamily="18" charset="0"/>
              </a:rPr>
              <a:t> </a:t>
            </a:r>
            <a:r>
              <a:rPr lang="ru-RU" sz="2400" dirty="0" smtClean="0">
                <a:latin typeface="Georgia" pitchFamily="18" charset="0"/>
              </a:rPr>
              <a:t>мини-выставок и мини-музея.</a:t>
            </a:r>
            <a:endParaRPr lang="ru-RU" sz="2400" dirty="0" smtClean="0">
              <a:latin typeface="Georgia" pitchFamily="18" charset="0"/>
            </a:endParaRPr>
          </a:p>
          <a:p>
            <a:pPr algn="just">
              <a:buNone/>
            </a:pPr>
            <a:r>
              <a:rPr lang="ru-RU" sz="2400" dirty="0" smtClean="0">
                <a:latin typeface="Georgia" pitchFamily="18" charset="0"/>
              </a:rPr>
              <a:t>МЕТОДЫ:</a:t>
            </a:r>
            <a:endParaRPr lang="ru-RU" sz="2400" dirty="0" smtClean="0">
              <a:latin typeface="Georgia" pitchFamily="18" charset="0"/>
            </a:endParaRPr>
          </a:p>
          <a:p>
            <a:pPr algn="just"/>
            <a:r>
              <a:rPr lang="ru-RU" sz="2400" dirty="0" smtClean="0">
                <a:latin typeface="Georgia" pitchFamily="18" charset="0"/>
              </a:rPr>
              <a:t>1)    словесные (рассказы, беседы, слушание, обсуждения);</a:t>
            </a:r>
          </a:p>
          <a:p>
            <a:pPr algn="just"/>
            <a:r>
              <a:rPr lang="ru-RU" sz="2400" dirty="0" smtClean="0">
                <a:latin typeface="Georgia" pitchFamily="18" charset="0"/>
              </a:rPr>
              <a:t>2)    практические (роспись доски, изготовление тряпичной куклы, рисование  кукол, одежды для них);</a:t>
            </a:r>
          </a:p>
          <a:p>
            <a:pPr algn="just"/>
            <a:r>
              <a:rPr lang="ru-RU" sz="2400" dirty="0" smtClean="0">
                <a:latin typeface="Georgia" pitchFamily="18" charset="0"/>
              </a:rPr>
              <a:t>3)    наглядные (рассматривание иллюстраций, картин, и пр</a:t>
            </a:r>
            <a:r>
              <a:rPr lang="ru-RU" sz="2400" dirty="0" smtClean="0">
                <a:latin typeface="Georgia" pitchFamily="18" charset="0"/>
              </a:rPr>
              <a:t>.).</a:t>
            </a:r>
            <a:r>
              <a:rPr lang="ru-RU" sz="2400" dirty="0" smtClean="0"/>
              <a:t> </a:t>
            </a:r>
          </a:p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endParaRPr lang="ru-RU" sz="1800" dirty="0">
              <a:latin typeface="Georgia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uz-v1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001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 rot="10800000" flipV="1">
            <a:off x="914400" y="428604"/>
            <a:ext cx="8229600" cy="857256"/>
          </a:xfrm>
        </p:spPr>
        <p:txBody>
          <a:bodyPr/>
          <a:lstStyle/>
          <a:p>
            <a:r>
              <a:rPr lang="ru-RU" sz="3200" b="1" dirty="0" smtClean="0">
                <a:solidFill>
                  <a:srgbClr val="FF0000"/>
                </a:solidFill>
                <a:latin typeface="Georgia" pitchFamily="18" charset="0"/>
                <a:cs typeface="Times New Roman" pitchFamily="18" charset="0"/>
              </a:rPr>
              <a:t>Формы работы с родителями</a:t>
            </a:r>
            <a:endParaRPr lang="ru-RU" sz="3200" b="1" dirty="0">
              <a:solidFill>
                <a:srgbClr val="FF0000"/>
              </a:solidFill>
              <a:latin typeface="Georgia" pitchFamily="18" charset="0"/>
              <a:cs typeface="Times New Roman" pitchFamily="18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1071538" y="1357298"/>
            <a:ext cx="7500990" cy="4643470"/>
          </a:xfrm>
        </p:spPr>
        <p:txBody>
          <a:bodyPr/>
          <a:lstStyle/>
          <a:p>
            <a:pPr algn="just"/>
            <a:r>
              <a:rPr lang="ru-RU" sz="2400" dirty="0" smtClean="0">
                <a:latin typeface="Georgia" pitchFamily="18" charset="0"/>
              </a:rPr>
              <a:t>консультации («</a:t>
            </a:r>
            <a:r>
              <a:rPr lang="ru-RU" sz="2400" dirty="0" smtClean="0">
                <a:latin typeface="Georgia" pitchFamily="18" charset="0"/>
              </a:rPr>
              <a:t>Народная тряпичная кукла в воспитании детей», «Народная кукла как средство приобщения ребенка к народной культуре», «Народные промыслы», «Мудрые игрушки наших предков», «Тряпичная кукла в развитии творчества детей»);</a:t>
            </a:r>
          </a:p>
          <a:p>
            <a:pPr algn="just"/>
            <a:r>
              <a:rPr lang="ru-RU" sz="2400" dirty="0" smtClean="0">
                <a:latin typeface="Georgia" pitchFamily="18" charset="0"/>
              </a:rPr>
              <a:t>привлечение </a:t>
            </a:r>
            <a:r>
              <a:rPr lang="ru-RU" sz="2400" dirty="0" smtClean="0">
                <a:latin typeface="Georgia" pitchFamily="18" charset="0"/>
              </a:rPr>
              <a:t>родителей к подбору материалов для изготовления кукол;</a:t>
            </a:r>
          </a:p>
          <a:p>
            <a:pPr algn="just"/>
            <a:r>
              <a:rPr lang="ru-RU" sz="2400" dirty="0" smtClean="0">
                <a:latin typeface="Georgia" pitchFamily="18" charset="0"/>
              </a:rPr>
              <a:t>сотворчество родителей </a:t>
            </a:r>
            <a:r>
              <a:rPr lang="ru-RU" sz="2400" dirty="0" smtClean="0">
                <a:latin typeface="Georgia" pitchFamily="18" charset="0"/>
              </a:rPr>
              <a:t>с детьми: «Нарядим кукол к празднику</a:t>
            </a:r>
            <a:r>
              <a:rPr lang="ru-RU" sz="2400" dirty="0" smtClean="0">
                <a:latin typeface="Georgia" pitchFamily="18" charset="0"/>
              </a:rPr>
              <a:t>»;</a:t>
            </a:r>
            <a:endParaRPr lang="ru-RU" sz="2400" dirty="0" smtClean="0">
              <a:latin typeface="Georgia" pitchFamily="18" charset="0"/>
            </a:endParaRPr>
          </a:p>
          <a:p>
            <a:pPr algn="just"/>
            <a:r>
              <a:rPr lang="ru-RU" sz="2400" dirty="0" smtClean="0">
                <a:latin typeface="Georgia" pitchFamily="18" charset="0"/>
              </a:rPr>
              <a:t>мастер–класс </a:t>
            </a:r>
            <a:r>
              <a:rPr lang="ru-RU" sz="2400" dirty="0" smtClean="0">
                <a:latin typeface="Georgia" pitchFamily="18" charset="0"/>
              </a:rPr>
              <a:t>по изготовлению тряпичных кукол «</a:t>
            </a:r>
            <a:r>
              <a:rPr lang="ru-RU" sz="2400" dirty="0" err="1" smtClean="0">
                <a:latin typeface="Georgia" pitchFamily="18" charset="0"/>
              </a:rPr>
              <a:t>Кувадка</a:t>
            </a:r>
            <a:r>
              <a:rPr lang="ru-RU" sz="2400" dirty="0" smtClean="0">
                <a:latin typeface="Georgia" pitchFamily="18" charset="0"/>
              </a:rPr>
              <a:t>», «</a:t>
            </a:r>
            <a:r>
              <a:rPr lang="ru-RU" sz="2400" dirty="0" err="1" smtClean="0">
                <a:latin typeface="Georgia" pitchFamily="18" charset="0"/>
              </a:rPr>
              <a:t>Пеленашка</a:t>
            </a:r>
            <a:r>
              <a:rPr lang="ru-RU" sz="2400" dirty="0" smtClean="0">
                <a:latin typeface="Georgia" pitchFamily="18" charset="0"/>
              </a:rPr>
              <a:t>», «</a:t>
            </a:r>
            <a:r>
              <a:rPr lang="ru-RU" sz="2400" dirty="0" err="1" smtClean="0">
                <a:latin typeface="Georgia" pitchFamily="18" charset="0"/>
              </a:rPr>
              <a:t>Утешница</a:t>
            </a:r>
            <a:r>
              <a:rPr lang="ru-RU" sz="2400" dirty="0" smtClean="0">
                <a:latin typeface="Georgia" pitchFamily="18" charset="0"/>
              </a:rPr>
              <a:t>».</a:t>
            </a:r>
            <a:endParaRPr lang="ru-RU" sz="2400" dirty="0" smtClean="0">
              <a:latin typeface="Georgia" pitchFamily="18" charset="0"/>
            </a:endParaRPr>
          </a:p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endParaRPr lang="ru-RU" sz="1800" dirty="0">
              <a:latin typeface="Georgia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2492</TotalTime>
  <Words>266</Words>
  <Application>Microsoft Office PowerPoint</Application>
  <PresentationFormat>Экран (4:3)</PresentationFormat>
  <Paragraphs>92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Оформление по умолчанию</vt:lpstr>
      <vt:lpstr>Слайд 1</vt:lpstr>
      <vt:lpstr>Слайд 2</vt:lpstr>
      <vt:lpstr>Актуальность</vt:lpstr>
      <vt:lpstr>Цель: приобщение  детей дошкольного возраста к народной культуре через знакомство с тряпичной народной куклой.</vt:lpstr>
      <vt:lpstr>Исследования ученых  Е. И Суховой, Н. Ю. Зубенко</vt:lpstr>
      <vt:lpstr>Создание кукол – это ручной труд!</vt:lpstr>
      <vt:lpstr>Технология опыта</vt:lpstr>
      <vt:lpstr>Формы и методы работы</vt:lpstr>
      <vt:lpstr>Формы работы с родителями</vt:lpstr>
      <vt:lpstr>Результаты работы:</vt:lpstr>
      <vt:lpstr>Литература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DESIGN</dc:creator>
  <cp:lastModifiedBy>Воронцова</cp:lastModifiedBy>
  <cp:revision>260</cp:revision>
  <dcterms:created xsi:type="dcterms:W3CDTF">2010-04-09T05:48:04Z</dcterms:created>
  <dcterms:modified xsi:type="dcterms:W3CDTF">2023-01-19T11:43:06Z</dcterms:modified>
</cp:coreProperties>
</file>