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7" r:id="rId2"/>
    <p:sldId id="258" r:id="rId3"/>
    <p:sldId id="281" r:id="rId4"/>
    <p:sldId id="268" r:id="rId5"/>
    <p:sldId id="260" r:id="rId6"/>
    <p:sldId id="270" r:id="rId7"/>
    <p:sldId id="278" r:id="rId8"/>
    <p:sldId id="279" r:id="rId9"/>
    <p:sldId id="280" r:id="rId10"/>
    <p:sldId id="277" r:id="rId11"/>
    <p:sldId id="274" r:id="rId12"/>
    <p:sldId id="275" r:id="rId13"/>
    <p:sldId id="276" r:id="rId14"/>
    <p:sldId id="269" r:id="rId15"/>
    <p:sldId id="265" r:id="rId16"/>
    <p:sldId id="273" r:id="rId17"/>
    <p:sldId id="266" r:id="rId18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56" userDrawn="1">
          <p15:clr>
            <a:srgbClr val="A4A3A4"/>
          </p15:clr>
        </p15:guide>
        <p15:guide id="4" pos="72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286E"/>
    <a:srgbClr val="333399"/>
    <a:srgbClr val="030553"/>
    <a:srgbClr val="8335E5"/>
    <a:srgbClr val="7BEBD8"/>
    <a:srgbClr val="6B8DE1"/>
    <a:srgbClr val="6C92E1"/>
    <a:srgbClr val="6313DC"/>
    <a:srgbClr val="1E3ADA"/>
    <a:srgbClr val="7D4B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580" autoAdjust="0"/>
  </p:normalViewPr>
  <p:slideViewPr>
    <p:cSldViewPr snapToGrid="0" showGuides="1">
      <p:cViewPr varScale="1">
        <p:scale>
          <a:sx n="83" d="100"/>
          <a:sy n="83" d="100"/>
        </p:scale>
        <p:origin x="686" y="82"/>
      </p:cViewPr>
      <p:guideLst>
        <p:guide orient="horz" pos="2064"/>
        <p:guide pos="3840"/>
        <p:guide pos="456"/>
        <p:guide pos="72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3A5E5A06-49CA-4CC1-87DE-FA77A677BB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B57FBC-7FA3-4A4B-999A-96FD7DC0D48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4D28F2D-D4F3-4E2B-A0F3-7AAFDE0BC58B}" type="datetime1">
              <a:rPr lang="ru-RU" smtClean="0"/>
              <a:pPr rtl="0"/>
              <a:t>16.11.2020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EE13074-6DA0-4561-A86B-2939D8B458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F2B7A8E5-C1F9-40CC-A2A5-13CF7BD3F75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9DEC52A-C4AE-45FE-B7FF-C255388ED1F4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77634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49951C-CA37-4221-943D-71E64EEEA549}" type="datetime1">
              <a:rPr lang="ru-RU" smtClean="0"/>
              <a:pPr/>
              <a:t>16.11.2020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DF8F48A-6110-47DA-8521-A1D1FFD22FEF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51491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ru-RU" smtClean="0"/>
              <a:pPr rtl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1377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ru-RU" smtClean="0"/>
              <a:pPr rtl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2023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ru-RU" smtClean="0"/>
              <a:pPr rtl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1437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ru-RU" smtClean="0"/>
              <a:pPr rtl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8671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ru-RU" smtClean="0"/>
              <a:pPr rtl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7885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ru-RU" smtClean="0"/>
              <a:pPr rtl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7885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ru-RU" smtClean="0"/>
              <a:pPr rtl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0047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1DB0BBB5-FEB0-47AD-A01D-A9D3462038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58207C41-C17D-4E84-B9CC-CA142B94C1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45F25D-6082-47DE-9B2C-675944DD1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BCB67F5-0266-4F57-BCC8-CAA9673E5902}" type="datetime1">
              <a:rPr lang="ru-RU" noProof="0" smtClean="0"/>
              <a:pPr rtl="0"/>
              <a:t>16.11.2020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24B0FF-3B25-4E5C-A0A7-4E1636362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09377007-1A01-499B-ACAD-C9F9C20B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69962516"/>
      </p:ext>
    </p:extLst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081C24-32F4-4208-B651-CDCBFCD03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 2">
            <a:extLst>
              <a:ext uri="{FF2B5EF4-FFF2-40B4-BE49-F238E27FC236}">
                <a16:creationId xmlns:a16="http://schemas.microsoft.com/office/drawing/2014/main" id="{48B74779-B577-461F-A409-71F6A5A11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B044BD-4FA0-432C-95D7-517D2DE8C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B5ADB00-8AAA-4C20-B03B-A012746A2014}" type="datetime1">
              <a:rPr lang="ru-RU" noProof="0" smtClean="0"/>
              <a:pPr rtl="0"/>
              <a:t>16.11.2020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17F283-FE61-4C9A-9E39-74D429C58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69F9B807-6FE9-4E47-846B-BCB39B7AE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03985577"/>
      </p:ext>
    </p:extLst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>
            <a:extLst>
              <a:ext uri="{FF2B5EF4-FFF2-40B4-BE49-F238E27FC236}">
                <a16:creationId xmlns:a16="http://schemas.microsoft.com/office/drawing/2014/main" id="{D42594DD-FFD4-4AA9-BCDA-0BA87C1463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 2">
            <a:extLst>
              <a:ext uri="{FF2B5EF4-FFF2-40B4-BE49-F238E27FC236}">
                <a16:creationId xmlns:a16="http://schemas.microsoft.com/office/drawing/2014/main" id="{B79C2B6E-24EB-42CE-8B4D-3178D08C7E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C92C56-63F3-4246-AAEE-2FBC89E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C0EA85A-0755-4D64-85AE-4D684CB44117}" type="datetime1">
              <a:rPr lang="ru-RU" noProof="0" smtClean="0"/>
              <a:pPr rtl="0"/>
              <a:t>16.11.2020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C10319-C816-40EC-B1D0-FD9748E41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3854E9AB-6952-407A-9F06-2EB917172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0371637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D0DADCE2-978E-4923-B0E9-4C966B679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 2">
            <a:extLst>
              <a:ext uri="{FF2B5EF4-FFF2-40B4-BE49-F238E27FC236}">
                <a16:creationId xmlns:a16="http://schemas.microsoft.com/office/drawing/2014/main" id="{6CEB0BD6-F012-4C6D-BDAD-9E90ED25A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E2F9E5-192C-4E88-9147-D263893B1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200F68-8153-43BD-9048-5E0203738055}" type="datetime1">
              <a:rPr lang="ru-RU" noProof="0" smtClean="0"/>
              <a:pPr rtl="0"/>
              <a:t>16.11.2020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4A7138-3EAF-4C9D-903E-55D9BC040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F8DB0B82-496D-45C3-A682-7AF9AFFB9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15126280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C193DAD0-5F6F-47DA-A010-1C4A30C88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AC8EFA6E-A768-42A8-B2C3-F100D82609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F46640-E89E-47CE-984D-0C0ECF7CF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EE6A3E5-DF0B-4BB4-83EC-7350AED6B333}" type="datetime1">
              <a:rPr lang="ru-RU" noProof="0" smtClean="0"/>
              <a:pPr rtl="0"/>
              <a:t>16.11.2020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177A8F-F167-4C43-AEE7-450670801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EA1DA754-ED79-4909-833D-55BF9A5D8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60087748"/>
      </p:ext>
    </p:extLst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BE9AA026-BFE6-4D2A-9ABF-C593B5666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 2">
            <a:extLst>
              <a:ext uri="{FF2B5EF4-FFF2-40B4-BE49-F238E27FC236}">
                <a16:creationId xmlns:a16="http://schemas.microsoft.com/office/drawing/2014/main" id="{214747E8-A36B-4B4A-B2A4-B5283152A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 3">
            <a:extLst>
              <a:ext uri="{FF2B5EF4-FFF2-40B4-BE49-F238E27FC236}">
                <a16:creationId xmlns:a16="http://schemas.microsoft.com/office/drawing/2014/main" id="{D6C6B59D-87BD-4F32-B9BC-31F9B1A5D7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C49B47-0C41-4DCC-9902-126916D9C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8B5BE7-11FF-4B74-A258-0B0852B1C612}" type="datetime1">
              <a:rPr lang="ru-RU" noProof="0" smtClean="0"/>
              <a:pPr rtl="0"/>
              <a:t>16.11.2020</a:t>
            </a:fld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CD28B7-2F2D-4E80-A107-C1F266C63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 6">
            <a:extLst>
              <a:ext uri="{FF2B5EF4-FFF2-40B4-BE49-F238E27FC236}">
                <a16:creationId xmlns:a16="http://schemas.microsoft.com/office/drawing/2014/main" id="{835D650A-4D0F-46AE-A132-267FCD921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19876503"/>
      </p:ext>
    </p:extLst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BD64C6F9-F6F6-4EA1-98AA-81B84F7CC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31B8B83E-B37C-46C9-8284-D6EBA0033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 3">
            <a:extLst>
              <a:ext uri="{FF2B5EF4-FFF2-40B4-BE49-F238E27FC236}">
                <a16:creationId xmlns:a16="http://schemas.microsoft.com/office/drawing/2014/main" id="{19A150B8-0288-44AC-9CE7-E7BD9FB32E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 4">
            <a:extLst>
              <a:ext uri="{FF2B5EF4-FFF2-40B4-BE49-F238E27FC236}">
                <a16:creationId xmlns:a16="http://schemas.microsoft.com/office/drawing/2014/main" id="{DCF5DCAE-6027-49B9-A818-F45FADE27B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 5">
            <a:extLst>
              <a:ext uri="{FF2B5EF4-FFF2-40B4-BE49-F238E27FC236}">
                <a16:creationId xmlns:a16="http://schemas.microsoft.com/office/drawing/2014/main" id="{684FAE16-DBCB-4A42-BFFC-053F2D529A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6E8C038-E6A1-499D-9E24-FA5980421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153AEB0-DEE4-469A-ACA7-FCE298962CB8}" type="datetime1">
              <a:rPr lang="ru-RU" noProof="0" smtClean="0"/>
              <a:pPr rtl="0"/>
              <a:t>16.11.2020</a:t>
            </a:fld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9F911B6-A759-487E-8CB6-CF9EF737F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9" name="Номер слайда 8">
            <a:extLst>
              <a:ext uri="{FF2B5EF4-FFF2-40B4-BE49-F238E27FC236}">
                <a16:creationId xmlns:a16="http://schemas.microsoft.com/office/drawing/2014/main" id="{EA906EC0-369D-4138-8D70-148CFDEE5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24554308"/>
      </p:ext>
    </p:extLst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88E02F8A-97AC-456C-B9E3-45A7D520C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340F483-F2B9-47A3-9B5C-8C264B701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7D850CA-FEA9-4ECA-92F5-9F1778664B8F}" type="datetime1">
              <a:rPr lang="ru-RU" noProof="0" smtClean="0"/>
              <a:pPr rtl="0"/>
              <a:t>16.11.2020</a:t>
            </a:fld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5849874-9D9B-4597-B20D-33D6F58BC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5B35894C-9062-435A-9758-82ED9C6D7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817724"/>
      </p:ext>
    </p:extLst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6A3F6AD-4D61-4238-AB7D-613625BFF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DD77D1A-AB3F-4195-91BD-ED29ADAC1B44}" type="datetime1">
              <a:rPr lang="ru-RU" noProof="0" smtClean="0"/>
              <a:pPr rtl="0"/>
              <a:t>16.11.2020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8AACDC9-944D-47C6-B286-82C86AD94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4" name="Номер слайда 3">
            <a:extLst>
              <a:ext uri="{FF2B5EF4-FFF2-40B4-BE49-F238E27FC236}">
                <a16:creationId xmlns:a16="http://schemas.microsoft.com/office/drawing/2014/main" id="{E4EAAC43-3846-4080-B764-AB2DB308C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21370118"/>
      </p:ext>
    </p:extLst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C86F4779-0336-4AFA-B9A7-259EE8BEC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 2">
            <a:extLst>
              <a:ext uri="{FF2B5EF4-FFF2-40B4-BE49-F238E27FC236}">
                <a16:creationId xmlns:a16="http://schemas.microsoft.com/office/drawing/2014/main" id="{DB82F449-DDC3-4694-81E5-91A4B8F43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 3">
            <a:extLst>
              <a:ext uri="{FF2B5EF4-FFF2-40B4-BE49-F238E27FC236}">
                <a16:creationId xmlns:a16="http://schemas.microsoft.com/office/drawing/2014/main" id="{CF00A2C4-3B2E-46AC-9605-73F5B2CC1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6909769-F5A5-4635-BD0C-D6049DEB9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76F1AFD-3CC9-4493-BC63-1C141B05CE5B}" type="datetime1">
              <a:rPr lang="ru-RU" noProof="0" smtClean="0"/>
              <a:pPr rtl="0"/>
              <a:t>16.11.2020</a:t>
            </a:fld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252DC3-D3D7-446F-A866-D7820B7BF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 6">
            <a:extLst>
              <a:ext uri="{FF2B5EF4-FFF2-40B4-BE49-F238E27FC236}">
                <a16:creationId xmlns:a16="http://schemas.microsoft.com/office/drawing/2014/main" id="{471CDB00-5218-4567-902B-845073BE8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76128513"/>
      </p:ext>
    </p:extLst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C8F661E4-9FF7-494B-A1C9-C9A1DD705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 2">
            <a:extLst>
              <a:ext uri="{FF2B5EF4-FFF2-40B4-BE49-F238E27FC236}">
                <a16:creationId xmlns:a16="http://schemas.microsoft.com/office/drawing/2014/main" id="{5D245657-DA21-4769-84F8-88DC644508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 3">
            <a:extLst>
              <a:ext uri="{FF2B5EF4-FFF2-40B4-BE49-F238E27FC236}">
                <a16:creationId xmlns:a16="http://schemas.microsoft.com/office/drawing/2014/main" id="{A167B310-6692-4981-9CB8-FE79A091F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DA2C9E-A9AD-4BB9-A691-90BB84F58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F578092-39FE-416A-9517-019E99EC9D0E}" type="datetime1">
              <a:rPr lang="ru-RU" noProof="0" smtClean="0"/>
              <a:pPr rtl="0"/>
              <a:t>16.11.2020</a:t>
            </a:fld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B3D45D-C826-4846-BBFC-A0D98B7E7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 6">
            <a:extLst>
              <a:ext uri="{FF2B5EF4-FFF2-40B4-BE49-F238E27FC236}">
                <a16:creationId xmlns:a16="http://schemas.microsoft.com/office/drawing/2014/main" id="{93516961-40DC-443E-9DB8-3A987DF49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31333861"/>
      </p:ext>
    </p:extLst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341CFC-63B9-4A19-A8AB-62B9E452A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115A838B-134E-40B6-A7E3-1119BB8BF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8943BB-9EAD-4CBC-9CA2-75F70C6B58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368E1444-B5BA-4767-8208-964378902D11}" type="datetime1">
              <a:rPr lang="ru-RU" noProof="0" smtClean="0"/>
              <a:pPr rtl="0"/>
              <a:t>16.11.2020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04E537-5CBA-4B86-9D30-577B9F741E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66E79E72-0F12-4646-BCDF-4C9EAA89C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ED6580AB-5C3C-4B4F-8E2A-8B7A0A8CE695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5437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heel spokes="1"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6BBBCB2E-F413-4381-8378-02FDC20EA4F6}"/>
              </a:ext>
            </a:extLst>
          </p:cNvPr>
          <p:cNvSpPr/>
          <p:nvPr/>
        </p:nvSpPr>
        <p:spPr>
          <a:xfrm>
            <a:off x="982573" y="426177"/>
            <a:ext cx="3536195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ru-RU" sz="1600" i="1" dirty="0" smtClean="0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 </a:t>
            </a:r>
            <a:endParaRPr lang="ru-RU" sz="1600" i="1" dirty="0">
              <a:solidFill>
                <a:srgbClr val="002060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3" name="Заголовок 2" hidden="1">
            <a:extLst>
              <a:ext uri="{FF2B5EF4-FFF2-40B4-BE49-F238E27FC236}">
                <a16:creationId xmlns:a16="http://schemas.microsoft.com/office/drawing/2014/main" id="{016C325E-5B69-4D07-BBFB-7DB217A69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dirty="0"/>
              <a:t>Слайд 1 с информацией о кадрах</a:t>
            </a:r>
            <a:endParaRPr lang="ru" dirty="0"/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4465320" y="961509"/>
            <a:ext cx="7299960" cy="25545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Проблема развития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детской одаренности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пути ее решения в практике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деятельности инновационной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творческой площадки педагогов ДОУ</a:t>
            </a:r>
            <a:endParaRPr lang="ru-RU" sz="3200" b="1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41960" y="252504"/>
            <a:ext cx="1130808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 Всероссийский съезд работников дошкольного образования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482" y="1310640"/>
            <a:ext cx="3426876" cy="30476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print"/>
          <a:srcRect l="8742" t="12807" r="6323" b="12360"/>
          <a:stretch>
            <a:fillRect/>
          </a:stretch>
        </p:blipFill>
        <p:spPr bwMode="auto">
          <a:xfrm>
            <a:off x="2388182" y="3756757"/>
            <a:ext cx="3952281" cy="27741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6918960" y="4743400"/>
            <a:ext cx="4770120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Горшенина О.В., ст. воспитатель МДОАУ № 1 г. Орска,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Козлова Л.В., педагог – психолог МЖОАУ № 96 г. Орска</a:t>
            </a:r>
            <a:endParaRPr lang="ru-RU" sz="3000" b="1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35632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21366563">
            <a:off x="247650" y="976955"/>
            <a:ext cx="3254157" cy="2361377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04624" y="1425166"/>
            <a:ext cx="2525982" cy="3182583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39252" y="803816"/>
            <a:ext cx="3423293" cy="256747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58372">
            <a:off x="9694003" y="3492136"/>
            <a:ext cx="2256349" cy="3221681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410911">
            <a:off x="3383064" y="4330675"/>
            <a:ext cx="2608666" cy="2161307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82230" y="4387298"/>
            <a:ext cx="3320554" cy="2224705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0868" y="4025925"/>
            <a:ext cx="2870871" cy="2146275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30517" y="1270018"/>
            <a:ext cx="2113317" cy="293595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04535" y="2087551"/>
            <a:ext cx="2907674" cy="1857815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438400" y="206377"/>
            <a:ext cx="9505950" cy="5386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16286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9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Участие детей в </a:t>
            </a:r>
            <a:r>
              <a:rPr lang="ru-RU" sz="29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научно – практических конференциях</a:t>
            </a:r>
            <a:endParaRPr lang="ru-RU" sz="2900" b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4543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228600" y="225788"/>
            <a:ext cx="11715750" cy="764812"/>
          </a:xfrm>
          <a:solidFill>
            <a:schemeClr val="accent1">
              <a:lumMod val="20000"/>
              <a:lumOff val="80000"/>
            </a:schemeClr>
          </a:solidFill>
          <a:ln w="57150">
            <a:solidFill>
              <a:srgbClr val="16286E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Выявление художественно - творческих и интеллектуальных способностей 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детей дошкольного возраста</a:t>
            </a:r>
          </a:p>
        </p:txBody>
      </p:sp>
      <p:sp>
        <p:nvSpPr>
          <p:cNvPr id="13" name="Объект 12"/>
          <p:cNvSpPr>
            <a:spLocks noGrp="1"/>
          </p:cNvSpPr>
          <p:nvPr>
            <p:ph sz="half" idx="1"/>
          </p:nvPr>
        </p:nvSpPr>
        <p:spPr>
          <a:xfrm>
            <a:off x="228600" y="1238250"/>
            <a:ext cx="3874935" cy="5339530"/>
          </a:xfrm>
          <a:solidFill>
            <a:schemeClr val="accent1">
              <a:lumMod val="20000"/>
              <a:lumOff val="80000"/>
            </a:schemeClr>
          </a:solidFill>
          <a:ln w="57150">
            <a:solidFill>
              <a:srgbClr val="16286E"/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Творческие и интеллектуальные конкурсы, олимпиады</a:t>
            </a: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95250" indent="0"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«Радуга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детства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95250" indent="0" algn="just"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Живая классика»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(творческий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по приобщению дошкольников к художественной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литературе);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95250" indent="0" algn="just"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Ритмическая мозаика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95250" indent="0" algn="just"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«Голос -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дошколята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95250" indent="0" algn="just"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Олимпиада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развитию речи и обучению грамоте «Путешествие в страну Знаний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95250" indent="0" algn="just"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Олимпиада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Экознайка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95250" indent="0" algn="just"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Творческий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детских работ «Город мастеров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95250" indent="0" algn="just"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Открытый городской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фестиваль вокального творчества «Зажги свою звезду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sz="half" idx="2"/>
          </p:nvPr>
        </p:nvSpPr>
        <p:spPr>
          <a:xfrm>
            <a:off x="4335424" y="1135517"/>
            <a:ext cx="3677478" cy="2388733"/>
          </a:xfrm>
          <a:solidFill>
            <a:schemeClr val="accent1">
              <a:lumMod val="20000"/>
              <a:lumOff val="80000"/>
            </a:schemeClr>
          </a:solidFill>
          <a:ln w="57150">
            <a:solidFill>
              <a:srgbClr val="16286E"/>
            </a:solidFill>
          </a:ln>
        </p:spPr>
        <p:txBody>
          <a:bodyPr vert="horz" lIns="0" tIns="0" rIns="0" bIns="0" rtlCol="0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Региональный уровень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Творческие и интеллектуальные конкурсы, олимпиады</a:t>
            </a:r>
            <a:endParaRPr lang="ru-RU" sz="1900" i="1" dirty="0" smtClean="0">
              <a:solidFill>
                <a:srgbClr val="002060"/>
              </a:solidFill>
              <a:latin typeface="+mj-lt"/>
              <a:cs typeface="Segoe UI" panose="020B0502040204020203" pitchFamily="34" charset="0"/>
            </a:endParaRPr>
          </a:p>
          <a:p>
            <a:pPr marL="95250" indent="0" algn="just">
              <a:lnSpc>
                <a:spcPct val="100000"/>
              </a:lnSpc>
              <a:spcBef>
                <a:spcPts val="0"/>
              </a:spcBef>
            </a:pP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Творческий 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«Дорога к 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звездам»;</a:t>
            </a:r>
          </a:p>
          <a:p>
            <a:pPr marL="95250" indent="0" algn="just">
              <a:lnSpc>
                <a:spcPct val="100000"/>
              </a:lnSpc>
              <a:spcBef>
                <a:spcPts val="0"/>
              </a:spcBef>
            </a:pP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Региональный 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научно-исследовательских и творческих работ  «Родина у нас одна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9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Объект 13"/>
          <p:cNvSpPr txBox="1">
            <a:spLocks/>
          </p:cNvSpPr>
          <p:nvPr/>
        </p:nvSpPr>
        <p:spPr>
          <a:xfrm>
            <a:off x="8314460" y="1135517"/>
            <a:ext cx="3648940" cy="54557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16286E"/>
            </a:solidFill>
          </a:ln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9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Всероссийский уровень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9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Творческие и интеллектуальные конкурсы, олимпиады</a:t>
            </a:r>
            <a:endParaRPr lang="ru-RU" sz="1700" b="1" dirty="0">
              <a:solidFill>
                <a:srgbClr val="002060"/>
              </a:solidFill>
              <a:latin typeface="+mj-lt"/>
              <a:cs typeface="Segoe UI" panose="020B0502040204020203" pitchFamily="34" charset="0"/>
            </a:endParaRPr>
          </a:p>
          <a:p>
            <a:pPr marL="95250" indent="0" algn="just">
              <a:lnSpc>
                <a:spcPct val="100000"/>
              </a:lnSpc>
              <a:spcBef>
                <a:spcPts val="0"/>
              </a:spcBef>
            </a:pP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Международный конкурс-игра 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ОБЖ «Международный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marL="95250" indent="0" algn="just">
              <a:lnSpc>
                <a:spcPct val="100000"/>
              </a:lnSpc>
              <a:spcBef>
                <a:spcPts val="0"/>
              </a:spcBef>
            </a:pP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Всероссийский марафон по финансовой грамотности;</a:t>
            </a:r>
          </a:p>
          <a:p>
            <a:pPr marL="95250" indent="0">
              <a:lnSpc>
                <a:spcPct val="100000"/>
              </a:lnSpc>
              <a:spcBef>
                <a:spcPts val="0"/>
              </a:spcBef>
            </a:pP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Всероссийская 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олимпиада «Подари 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знание»;</a:t>
            </a:r>
          </a:p>
          <a:p>
            <a:pPr marL="95250" indent="0">
              <a:lnSpc>
                <a:spcPct val="100000"/>
              </a:lnSpc>
              <a:spcBef>
                <a:spcPts val="0"/>
              </a:spcBef>
            </a:pP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Всероссийской конкурс творческих 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 «Летнее время чудесное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marL="95250" indent="0">
              <a:lnSpc>
                <a:spcPct val="100000"/>
              </a:lnSpc>
              <a:spcBef>
                <a:spcPts val="0"/>
              </a:spcBef>
            </a:pP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Всероссийская 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викторина «Время знаний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marL="95250" indent="0">
              <a:lnSpc>
                <a:spcPct val="100000"/>
              </a:lnSpc>
              <a:spcBef>
                <a:spcPts val="0"/>
              </a:spcBef>
            </a:pP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Всероссийский 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«Талантливая Россия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marL="95250" indent="0">
              <a:lnSpc>
                <a:spcPct val="100000"/>
              </a:lnSpc>
              <a:spcBef>
                <a:spcPts val="0"/>
              </a:spcBef>
            </a:pP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Всероссийский 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детского рисунка «Зеркальный отпечаток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9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900" dirty="0">
              <a:solidFill>
                <a:srgbClr val="002060"/>
              </a:solidFill>
              <a:latin typeface="+mj-lt"/>
              <a:cs typeface="Segoe UI" panose="020B0502040204020203" pitchFamily="34" charset="0"/>
            </a:endParaRPr>
          </a:p>
        </p:txBody>
      </p:sp>
      <p:pic>
        <p:nvPicPr>
          <p:cNvPr id="7" name="Picture 9" descr="E:\20191206_1110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5850" y="3708907"/>
            <a:ext cx="2571749" cy="286887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16286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5633794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641381">
            <a:off x="9360739" y="3986487"/>
            <a:ext cx="2216727" cy="2951654"/>
          </a:xfrm>
          <a:prstGeom prst="rect">
            <a:avLst/>
          </a:prstGeom>
          <a:ln w="190500" cap="sq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81291" y="1144575"/>
            <a:ext cx="2216727" cy="3119404"/>
          </a:xfrm>
          <a:prstGeom prst="rect">
            <a:avLst/>
          </a:prstGeom>
          <a:ln w="1905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5061" name="Picture 5" descr="C:\Users\836D~1\AppData\Local\Temp\Rar$DIa0.899\DSC037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0995" y="1314450"/>
            <a:ext cx="4180655" cy="2912111"/>
          </a:xfrm>
          <a:prstGeom prst="rect">
            <a:avLst/>
          </a:prstGeom>
          <a:noFill/>
        </p:spPr>
      </p:pic>
      <p:pic>
        <p:nvPicPr>
          <p:cNvPr id="15" name="Содержимое 14" descr="C:\Documents and Settings\Admin\Рабочий стол\1грамота 2.jpg"/>
          <p:cNvPicPr>
            <a:picLocks noGrp="1"/>
          </p:cNvPicPr>
          <p:nvPr>
            <p:ph sz="half" idx="2"/>
          </p:nvPr>
        </p:nvPicPr>
        <p:blipFill>
          <a:blip r:embed="rId5" cstate="print"/>
          <a:srcRect l="1961" r="2945"/>
          <a:stretch>
            <a:fillRect/>
          </a:stretch>
        </p:blipFill>
        <p:spPr bwMode="auto">
          <a:xfrm>
            <a:off x="5404050" y="3702624"/>
            <a:ext cx="2164293" cy="3006437"/>
          </a:xfrm>
          <a:prstGeom prst="rect">
            <a:avLst/>
          </a:prstGeom>
          <a:ln w="190500" cap="sq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5063" name="Picture 7" descr="C:\Users\836D~1\AppData\Local\Temp\Rar$DIa0.827\изображение_viber_2020-06-04_09-32-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964" y="416178"/>
            <a:ext cx="1981201" cy="28002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12848" y="1587720"/>
            <a:ext cx="2094769" cy="2881745"/>
          </a:xfrm>
          <a:prstGeom prst="rect">
            <a:avLst/>
          </a:prstGeom>
          <a:ln w="1905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75012" y="1144575"/>
            <a:ext cx="1875677" cy="2665425"/>
          </a:xfrm>
          <a:prstGeom prst="rect">
            <a:avLst/>
          </a:prstGeom>
          <a:ln w="190500" cap="sq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AutoShape 2" descr="https://apf.mail.ru/cgi-bin/readmsg?id=16039028280384345859;0;2&amp;exif=1&amp;full=1&amp;x-email=vitaminka0573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apf.mail.ru/cgi-bin/readmsg?id=16039028280384345859;0;2&amp;exif=1&amp;full=1&amp;x-email=vitaminka0573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841326" y="3755246"/>
            <a:ext cx="2140270" cy="29011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2631109" y="72249"/>
            <a:ext cx="9275141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16286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9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Результаты выявления творческих способностей детей дошкольного возраста </a:t>
            </a:r>
          </a:p>
        </p:txBody>
      </p:sp>
      <p:pic>
        <p:nvPicPr>
          <p:cNvPr id="45064" name="Picture 8" descr="C:\Users\836D~1\AppData\Local\Temp\Rar$DIa0.773\ритмическая мозаика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6956" y="3539835"/>
            <a:ext cx="4512106" cy="30202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14163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75155" y="3260985"/>
            <a:ext cx="2139731" cy="2993328"/>
          </a:xfrm>
          <a:prstGeom prst="rect">
            <a:avLst/>
          </a:prstGeom>
          <a:ln w="190500" cap="sq">
            <a:solidFill>
              <a:srgbClr val="8335E5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" name="Рисунок 20" descr="C:\Users\Username\AppData\Local\Microsoft\Windows\INetCache\IE\G80HBDR3\Screenshot_20200910_232056_ru.ok.android[1].jpg"/>
          <p:cNvPicPr/>
          <p:nvPr/>
        </p:nvPicPr>
        <p:blipFill>
          <a:blip r:embed="rId3" cstate="print"/>
          <a:srcRect l="12642" t="8032" r="12189"/>
          <a:stretch>
            <a:fillRect/>
          </a:stretch>
        </p:blipFill>
        <p:spPr bwMode="auto">
          <a:xfrm>
            <a:off x="2416990" y="4542182"/>
            <a:ext cx="3082901" cy="213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290801" y="205189"/>
            <a:ext cx="2255397" cy="3095213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592" y="3794376"/>
            <a:ext cx="3815391" cy="2778275"/>
          </a:xfrm>
          <a:prstGeom prst="rect">
            <a:avLst/>
          </a:prstGeom>
          <a:ln w="190500" cap="sq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" name="Рисунок 18" descr="E:\IMG-8dbf95fd69499290515ed62007d054f2-V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75348" y="2918085"/>
            <a:ext cx="3308536" cy="3082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Объект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147" y="379487"/>
            <a:ext cx="2537312" cy="3597292"/>
          </a:xfrm>
          <a:prstGeom prst="rect">
            <a:avLst/>
          </a:prstGeom>
          <a:ln w="190500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80" y="379487"/>
            <a:ext cx="3238777" cy="21591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42366">
            <a:off x="6947785" y="406133"/>
            <a:ext cx="2127728" cy="3117369"/>
          </a:xfrm>
          <a:prstGeom prst="rect">
            <a:avLst/>
          </a:prstGeom>
          <a:ln w="1905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" name="Рисунок 19" descr="E:\20191130_142246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828527">
            <a:off x="3162300" y="2800350"/>
            <a:ext cx="1879214" cy="19604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301852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5">
            <a:extLst>
              <a:ext uri="{FF2B5EF4-FFF2-40B4-BE49-F238E27FC236}">
                <a16:creationId xmlns:a16="http://schemas.microsoft.com/office/drawing/2014/main" id="{3638C06D-F644-4B33-8858-D880F038FA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304800" y="628650"/>
            <a:ext cx="6248401" cy="5817869"/>
            <a:chOff x="723900" y="968477"/>
            <a:chExt cx="5259848" cy="4921047"/>
          </a:xfrm>
        </p:grpSpPr>
        <p:sp>
          <p:nvSpPr>
            <p:cNvPr id="16" name="Полилиния 15">
              <a:extLst>
                <a:ext uri="{FF2B5EF4-FFF2-40B4-BE49-F238E27FC236}">
                  <a16:creationId xmlns:a16="http://schemas.microsoft.com/office/drawing/2014/main" id="{F9F720D8-8BAF-4A0C-B2DC-8A1F1E0B2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900" y="2968796"/>
              <a:ext cx="2319325" cy="2920728"/>
            </a:xfrm>
            <a:custGeom>
              <a:avLst/>
              <a:gdLst>
                <a:gd name="T0" fmla="*/ 378 w 709"/>
                <a:gd name="T1" fmla="*/ 376 h 893"/>
                <a:gd name="T2" fmla="*/ 198 w 709"/>
                <a:gd name="T3" fmla="*/ 0 h 893"/>
                <a:gd name="T4" fmla="*/ 0 w 709"/>
                <a:gd name="T5" fmla="*/ 397 h 893"/>
                <a:gd name="T6" fmla="*/ 497 w 709"/>
                <a:gd name="T7" fmla="*/ 893 h 893"/>
                <a:gd name="T8" fmla="*/ 709 w 709"/>
                <a:gd name="T9" fmla="*/ 845 h 893"/>
                <a:gd name="T10" fmla="*/ 526 w 709"/>
                <a:gd name="T11" fmla="*/ 485 h 893"/>
                <a:gd name="T12" fmla="*/ 378 w 709"/>
                <a:gd name="T13" fmla="*/ 376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9" h="893">
                  <a:moveTo>
                    <a:pt x="378" y="376"/>
                  </a:moveTo>
                  <a:cubicBezTo>
                    <a:pt x="276" y="273"/>
                    <a:pt x="213" y="142"/>
                    <a:pt x="198" y="0"/>
                  </a:cubicBezTo>
                  <a:cubicBezTo>
                    <a:pt x="78" y="90"/>
                    <a:pt x="0" y="234"/>
                    <a:pt x="0" y="397"/>
                  </a:cubicBezTo>
                  <a:cubicBezTo>
                    <a:pt x="0" y="671"/>
                    <a:pt x="222" y="893"/>
                    <a:pt x="497" y="893"/>
                  </a:cubicBezTo>
                  <a:cubicBezTo>
                    <a:pt x="573" y="893"/>
                    <a:pt x="644" y="876"/>
                    <a:pt x="709" y="845"/>
                  </a:cubicBezTo>
                  <a:cubicBezTo>
                    <a:pt x="609" y="748"/>
                    <a:pt x="545" y="622"/>
                    <a:pt x="526" y="485"/>
                  </a:cubicBezTo>
                  <a:cubicBezTo>
                    <a:pt x="472" y="456"/>
                    <a:pt x="422" y="420"/>
                    <a:pt x="378" y="376"/>
                  </a:cubicBezTo>
                  <a:close/>
                </a:path>
              </a:pathLst>
            </a:custGeom>
            <a:solidFill>
              <a:srgbClr val="00B050"/>
            </a:solidFill>
            <a:ln w="57150" cap="flat">
              <a:solidFill>
                <a:schemeClr val="accent6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7" name="Полилиния 16">
              <a:extLst>
                <a:ext uri="{FF2B5EF4-FFF2-40B4-BE49-F238E27FC236}">
                  <a16:creationId xmlns:a16="http://schemas.microsoft.com/office/drawing/2014/main" id="{BB8E7BA8-3BC1-4755-AE40-0C84D9216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6107" y="968477"/>
              <a:ext cx="3107685" cy="1546653"/>
            </a:xfrm>
            <a:custGeom>
              <a:avLst/>
              <a:gdLst>
                <a:gd name="T0" fmla="*/ 475 w 950"/>
                <a:gd name="T1" fmla="*/ 473 h 473"/>
                <a:gd name="T2" fmla="*/ 800 w 950"/>
                <a:gd name="T3" fmla="*/ 382 h 473"/>
                <a:gd name="T4" fmla="*/ 950 w 950"/>
                <a:gd name="T5" fmla="*/ 401 h 473"/>
                <a:gd name="T6" fmla="*/ 826 w 950"/>
                <a:gd name="T7" fmla="*/ 194 h 473"/>
                <a:gd name="T8" fmla="*/ 124 w 950"/>
                <a:gd name="T9" fmla="*/ 194 h 473"/>
                <a:gd name="T10" fmla="*/ 0 w 950"/>
                <a:gd name="T11" fmla="*/ 401 h 473"/>
                <a:gd name="T12" fmla="*/ 151 w 950"/>
                <a:gd name="T13" fmla="*/ 382 h 473"/>
                <a:gd name="T14" fmla="*/ 475 w 950"/>
                <a:gd name="T15" fmla="*/ 473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50" h="473">
                  <a:moveTo>
                    <a:pt x="475" y="473"/>
                  </a:moveTo>
                  <a:cubicBezTo>
                    <a:pt x="572" y="414"/>
                    <a:pt x="685" y="382"/>
                    <a:pt x="800" y="382"/>
                  </a:cubicBezTo>
                  <a:cubicBezTo>
                    <a:pt x="851" y="382"/>
                    <a:pt x="901" y="389"/>
                    <a:pt x="950" y="401"/>
                  </a:cubicBezTo>
                  <a:cubicBezTo>
                    <a:pt x="927" y="325"/>
                    <a:pt x="886" y="253"/>
                    <a:pt x="826" y="194"/>
                  </a:cubicBezTo>
                  <a:cubicBezTo>
                    <a:pt x="632" y="0"/>
                    <a:pt x="318" y="0"/>
                    <a:pt x="124" y="194"/>
                  </a:cubicBezTo>
                  <a:cubicBezTo>
                    <a:pt x="64" y="253"/>
                    <a:pt x="23" y="325"/>
                    <a:pt x="0" y="401"/>
                  </a:cubicBezTo>
                  <a:cubicBezTo>
                    <a:pt x="49" y="389"/>
                    <a:pt x="99" y="382"/>
                    <a:pt x="151" y="382"/>
                  </a:cubicBezTo>
                  <a:cubicBezTo>
                    <a:pt x="266" y="382"/>
                    <a:pt x="378" y="414"/>
                    <a:pt x="475" y="473"/>
                  </a:cubicBezTo>
                  <a:close/>
                </a:path>
              </a:pathLst>
            </a:custGeom>
            <a:solidFill>
              <a:srgbClr val="16286E"/>
            </a:solidFill>
            <a:ln w="57150" cap="flat">
              <a:solidFill>
                <a:srgbClr val="0070C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solidFill>
                  <a:srgbClr val="333399"/>
                </a:solidFill>
              </a:endParaRPr>
            </a:p>
          </p:txBody>
        </p:sp>
        <p:sp>
          <p:nvSpPr>
            <p:cNvPr id="18" name="Полилиния 17">
              <a:extLst>
                <a:ext uri="{FF2B5EF4-FFF2-40B4-BE49-F238E27FC236}">
                  <a16:creationId xmlns:a16="http://schemas.microsoft.com/office/drawing/2014/main" id="{C3B6EAAE-1C2D-46EB-A473-3B6078DC25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6675" y="2931703"/>
              <a:ext cx="2207073" cy="2920728"/>
            </a:xfrm>
            <a:custGeom>
              <a:avLst/>
              <a:gdLst>
                <a:gd name="T0" fmla="*/ 511 w 709"/>
                <a:gd name="T1" fmla="*/ 0 h 893"/>
                <a:gd name="T2" fmla="*/ 331 w 709"/>
                <a:gd name="T3" fmla="*/ 376 h 893"/>
                <a:gd name="T4" fmla="*/ 183 w 709"/>
                <a:gd name="T5" fmla="*/ 485 h 893"/>
                <a:gd name="T6" fmla="*/ 0 w 709"/>
                <a:gd name="T7" fmla="*/ 845 h 893"/>
                <a:gd name="T8" fmla="*/ 213 w 709"/>
                <a:gd name="T9" fmla="*/ 893 h 893"/>
                <a:gd name="T10" fmla="*/ 709 w 709"/>
                <a:gd name="T11" fmla="*/ 397 h 893"/>
                <a:gd name="T12" fmla="*/ 511 w 709"/>
                <a:gd name="T13" fmla="*/ 0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9" h="893">
                  <a:moveTo>
                    <a:pt x="511" y="0"/>
                  </a:moveTo>
                  <a:cubicBezTo>
                    <a:pt x="496" y="142"/>
                    <a:pt x="433" y="273"/>
                    <a:pt x="331" y="376"/>
                  </a:cubicBezTo>
                  <a:cubicBezTo>
                    <a:pt x="287" y="420"/>
                    <a:pt x="237" y="456"/>
                    <a:pt x="183" y="485"/>
                  </a:cubicBezTo>
                  <a:cubicBezTo>
                    <a:pt x="164" y="622"/>
                    <a:pt x="100" y="748"/>
                    <a:pt x="0" y="845"/>
                  </a:cubicBezTo>
                  <a:cubicBezTo>
                    <a:pt x="65" y="876"/>
                    <a:pt x="137" y="893"/>
                    <a:pt x="213" y="893"/>
                  </a:cubicBezTo>
                  <a:cubicBezTo>
                    <a:pt x="487" y="893"/>
                    <a:pt x="709" y="671"/>
                    <a:pt x="709" y="397"/>
                  </a:cubicBezTo>
                  <a:cubicBezTo>
                    <a:pt x="709" y="234"/>
                    <a:pt x="631" y="90"/>
                    <a:pt x="511" y="0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92000">
                  <a:srgbClr val="6672E4"/>
                </a:gs>
                <a:gs pos="28000">
                  <a:srgbClr val="882BE5"/>
                </a:gs>
              </a:gsLst>
              <a:lin ang="1800000" scaled="0"/>
            </a:gradFill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n w="28575">
                  <a:solidFill>
                    <a:schemeClr val="accent1"/>
                  </a:solidFill>
                </a:ln>
              </a:endParaRPr>
            </a:p>
          </p:txBody>
        </p:sp>
        <p:sp>
          <p:nvSpPr>
            <p:cNvPr id="24" name="Надпись 23">
              <a:extLst>
                <a:ext uri="{FF2B5EF4-FFF2-40B4-BE49-F238E27FC236}">
                  <a16:creationId xmlns:a16="http://schemas.microsoft.com/office/drawing/2014/main" id="{76037B9F-F7D4-490B-B8D1-723E759320EF}"/>
                </a:ext>
              </a:extLst>
            </p:cNvPr>
            <p:cNvSpPr txBox="1"/>
            <p:nvPr/>
          </p:nvSpPr>
          <p:spPr>
            <a:xfrm>
              <a:off x="3162299" y="3906330"/>
              <a:ext cx="495302" cy="6924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ru-RU" sz="1200" dirty="0" smtClean="0">
                  <a:solidFill>
                    <a:schemeClr val="bg1"/>
                  </a:solidFill>
                </a:rPr>
                <a:t>ОТДЕЛ КАДРОВ</a:t>
              </a:r>
              <a:br>
                <a:rPr lang="ru-RU" sz="1200" dirty="0" smtClean="0">
                  <a:solidFill>
                    <a:schemeClr val="bg1"/>
                  </a:solidFill>
                </a:rPr>
              </a:br>
              <a:r>
                <a:rPr lang="ru-RU" sz="900" dirty="0" smtClean="0">
                  <a:solidFill>
                    <a:schemeClr val="bg1"/>
                  </a:solidFill>
                </a:rPr>
                <a:t>ПЛАН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grpSp>
          <p:nvGrpSpPr>
            <p:cNvPr id="3" name="Группа 89">
              <a:extLst>
                <a:ext uri="{FF2B5EF4-FFF2-40B4-BE49-F238E27FC236}">
                  <a16:creationId xmlns:a16="http://schemas.microsoft.com/office/drawing/2014/main" id="{732C0092-A5BE-4296-9B7E-73CA9D6A0C92}"/>
                </a:ext>
              </a:extLst>
            </p:cNvPr>
            <p:cNvGrpSpPr/>
            <p:nvPr/>
          </p:nvGrpSpPr>
          <p:grpSpPr>
            <a:xfrm>
              <a:off x="3260907" y="3450123"/>
              <a:ext cx="330200" cy="346075"/>
              <a:chOff x="2686050" y="2895601"/>
              <a:chExt cx="330200" cy="346075"/>
            </a:xfrm>
          </p:grpSpPr>
          <p:sp>
            <p:nvSpPr>
              <p:cNvPr id="91" name="Овал 309">
                <a:extLst>
                  <a:ext uri="{FF2B5EF4-FFF2-40B4-BE49-F238E27FC236}">
                    <a16:creationId xmlns:a16="http://schemas.microsoft.com/office/drawing/2014/main" id="{322943C5-DF07-4D19-80BE-A092E8DCDB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9875" y="2895601"/>
                <a:ext cx="82550" cy="82550"/>
              </a:xfrm>
              <a:prstGeom prst="ellipse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92" name="Полилиния 310">
                <a:extLst>
                  <a:ext uri="{FF2B5EF4-FFF2-40B4-BE49-F238E27FC236}">
                    <a16:creationId xmlns:a16="http://schemas.microsoft.com/office/drawing/2014/main" id="{AD6217C9-47FE-4784-97F3-BB1CEF6B06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2888" y="2978151"/>
                <a:ext cx="134938" cy="66675"/>
              </a:xfrm>
              <a:custGeom>
                <a:avLst/>
                <a:gdLst>
                  <a:gd name="T0" fmla="*/ 36 w 36"/>
                  <a:gd name="T1" fmla="*/ 18 h 18"/>
                  <a:gd name="T2" fmla="*/ 0 w 36"/>
                  <a:gd name="T3" fmla="*/ 18 h 18"/>
                  <a:gd name="T4" fmla="*/ 18 w 36"/>
                  <a:gd name="T5" fmla="*/ 0 h 18"/>
                  <a:gd name="T6" fmla="*/ 36 w 36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8">
                    <a:moveTo>
                      <a:pt x="36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8" y="0"/>
                      <a:pt x="18" y="0"/>
                    </a:cubicBezTo>
                    <a:cubicBezTo>
                      <a:pt x="28" y="0"/>
                      <a:pt x="36" y="8"/>
                      <a:pt x="36" y="18"/>
                    </a:cubicBezTo>
                    <a:close/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93" name="Овал 311">
                <a:extLst>
                  <a:ext uri="{FF2B5EF4-FFF2-40B4-BE49-F238E27FC236}">
                    <a16:creationId xmlns:a16="http://schemas.microsoft.com/office/drawing/2014/main" id="{145614E0-2CF6-4018-A29C-347103CC19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8275" y="3128963"/>
                <a:ext cx="60325" cy="58738"/>
              </a:xfrm>
              <a:prstGeom prst="ellipse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94" name="Полилиния 312">
                <a:extLst>
                  <a:ext uri="{FF2B5EF4-FFF2-40B4-BE49-F238E27FC236}">
                    <a16:creationId xmlns:a16="http://schemas.microsoft.com/office/drawing/2014/main" id="{C15930DF-7C04-43B8-94F3-9A62A91A33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6050" y="3187701"/>
                <a:ext cx="104775" cy="53975"/>
              </a:xfrm>
              <a:custGeom>
                <a:avLst/>
                <a:gdLst>
                  <a:gd name="T0" fmla="*/ 28 w 28"/>
                  <a:gd name="T1" fmla="*/ 14 h 14"/>
                  <a:gd name="T2" fmla="*/ 0 w 28"/>
                  <a:gd name="T3" fmla="*/ 14 h 14"/>
                  <a:gd name="T4" fmla="*/ 14 w 28"/>
                  <a:gd name="T5" fmla="*/ 0 h 14"/>
                  <a:gd name="T6" fmla="*/ 28 w 28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14">
                    <a:moveTo>
                      <a:pt x="28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22" y="0"/>
                      <a:pt x="28" y="6"/>
                      <a:pt x="28" y="14"/>
                    </a:cubicBezTo>
                    <a:close/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95" name="Овал 313">
                <a:extLst>
                  <a:ext uri="{FF2B5EF4-FFF2-40B4-BE49-F238E27FC236}">
                    <a16:creationId xmlns:a16="http://schemas.microsoft.com/office/drawing/2014/main" id="{C37FB908-4B07-487A-8AE5-2C93E1AF86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3700" y="3128963"/>
                <a:ext cx="60325" cy="58738"/>
              </a:xfrm>
              <a:prstGeom prst="ellipse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96" name="Полилиния 314">
                <a:extLst>
                  <a:ext uri="{FF2B5EF4-FFF2-40B4-BE49-F238E27FC236}">
                    <a16:creationId xmlns:a16="http://schemas.microsoft.com/office/drawing/2014/main" id="{B3C647A5-00EF-45D7-A795-5CC541EFF1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1475" y="3187701"/>
                <a:ext cx="104775" cy="53975"/>
              </a:xfrm>
              <a:custGeom>
                <a:avLst/>
                <a:gdLst>
                  <a:gd name="T0" fmla="*/ 28 w 28"/>
                  <a:gd name="T1" fmla="*/ 14 h 14"/>
                  <a:gd name="T2" fmla="*/ 0 w 28"/>
                  <a:gd name="T3" fmla="*/ 14 h 14"/>
                  <a:gd name="T4" fmla="*/ 14 w 28"/>
                  <a:gd name="T5" fmla="*/ 0 h 14"/>
                  <a:gd name="T6" fmla="*/ 28 w 28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14">
                    <a:moveTo>
                      <a:pt x="28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22" y="0"/>
                      <a:pt x="28" y="6"/>
                      <a:pt x="28" y="14"/>
                    </a:cubicBezTo>
                    <a:close/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97" name="Овал 315">
                <a:extLst>
                  <a:ext uri="{FF2B5EF4-FFF2-40B4-BE49-F238E27FC236}">
                    <a16:creationId xmlns:a16="http://schemas.microsoft.com/office/drawing/2014/main" id="{8E007759-5FF7-4D0A-A475-0EAD05E962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3700" y="3128963"/>
                <a:ext cx="60325" cy="58738"/>
              </a:xfrm>
              <a:prstGeom prst="ellipse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98" name="Полилиния 316">
                <a:extLst>
                  <a:ext uri="{FF2B5EF4-FFF2-40B4-BE49-F238E27FC236}">
                    <a16:creationId xmlns:a16="http://schemas.microsoft.com/office/drawing/2014/main" id="{42BF9E91-C3D1-479E-A251-AD54A926B6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1475" y="3187701"/>
                <a:ext cx="104775" cy="53975"/>
              </a:xfrm>
              <a:custGeom>
                <a:avLst/>
                <a:gdLst>
                  <a:gd name="T0" fmla="*/ 28 w 28"/>
                  <a:gd name="T1" fmla="*/ 14 h 14"/>
                  <a:gd name="T2" fmla="*/ 0 w 28"/>
                  <a:gd name="T3" fmla="*/ 14 h 14"/>
                  <a:gd name="T4" fmla="*/ 14 w 28"/>
                  <a:gd name="T5" fmla="*/ 0 h 14"/>
                  <a:gd name="T6" fmla="*/ 28 w 28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14">
                    <a:moveTo>
                      <a:pt x="28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22" y="0"/>
                      <a:pt x="28" y="6"/>
                      <a:pt x="28" y="14"/>
                    </a:cubicBezTo>
                    <a:close/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101" name="Полилиния 319">
                <a:extLst>
                  <a:ext uri="{FF2B5EF4-FFF2-40B4-BE49-F238E27FC236}">
                    <a16:creationId xmlns:a16="http://schemas.microsoft.com/office/drawing/2014/main" id="{0C1B8AEB-E335-4D8B-8846-5975E8B3D4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8438" y="3074988"/>
                <a:ext cx="225425" cy="15875"/>
              </a:xfrm>
              <a:custGeom>
                <a:avLst/>
                <a:gdLst>
                  <a:gd name="T0" fmla="*/ 0 w 142"/>
                  <a:gd name="T1" fmla="*/ 10 h 10"/>
                  <a:gd name="T2" fmla="*/ 0 w 142"/>
                  <a:gd name="T3" fmla="*/ 0 h 10"/>
                  <a:gd name="T4" fmla="*/ 142 w 142"/>
                  <a:gd name="T5" fmla="*/ 0 h 10"/>
                  <a:gd name="T6" fmla="*/ 142 w 142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2" h="10">
                    <a:moveTo>
                      <a:pt x="0" y="10"/>
                    </a:moveTo>
                    <a:lnTo>
                      <a:pt x="0" y="0"/>
                    </a:lnTo>
                    <a:lnTo>
                      <a:pt x="142" y="0"/>
                    </a:lnTo>
                    <a:lnTo>
                      <a:pt x="142" y="10"/>
                    </a:ln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102" name="Линия 320">
                <a:extLst>
                  <a:ext uri="{FF2B5EF4-FFF2-40B4-BE49-F238E27FC236}">
                    <a16:creationId xmlns:a16="http://schemas.microsoft.com/office/drawing/2014/main" id="{625F2B4F-F75B-4093-862F-865FC16ABC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51150" y="3044826"/>
                <a:ext cx="0" cy="46038"/>
              </a:xfrm>
              <a:prstGeom prst="line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</p:grpSp>
        <p:grpSp>
          <p:nvGrpSpPr>
            <p:cNvPr id="5" name="Группа 72">
              <a:extLst>
                <a:ext uri="{FF2B5EF4-FFF2-40B4-BE49-F238E27FC236}">
                  <a16:creationId xmlns:a16="http://schemas.microsoft.com/office/drawing/2014/main" id="{B1E38458-8F3E-4314-9FA8-DC2B0EBB7E33}"/>
                </a:ext>
              </a:extLst>
            </p:cNvPr>
            <p:cNvGrpSpPr/>
            <p:nvPr/>
          </p:nvGrpSpPr>
          <p:grpSpPr>
            <a:xfrm>
              <a:off x="3211694" y="4967215"/>
              <a:ext cx="346075" cy="312737"/>
              <a:chOff x="3398838" y="2928939"/>
              <a:chExt cx="346075" cy="312737"/>
            </a:xfrm>
          </p:grpSpPr>
          <p:sp>
            <p:nvSpPr>
              <p:cNvPr id="75" name="Полилиния 49">
                <a:extLst>
                  <a:ext uri="{FF2B5EF4-FFF2-40B4-BE49-F238E27FC236}">
                    <a16:creationId xmlns:a16="http://schemas.microsoft.com/office/drawing/2014/main" id="{52F6AE15-148B-4DD3-9B33-E89085198C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8838" y="2986089"/>
                <a:ext cx="82550" cy="58738"/>
              </a:xfrm>
              <a:custGeom>
                <a:avLst/>
                <a:gdLst>
                  <a:gd name="T0" fmla="*/ 14 w 22"/>
                  <a:gd name="T1" fmla="*/ 0 h 16"/>
                  <a:gd name="T2" fmla="*/ 14 w 22"/>
                  <a:gd name="T3" fmla="*/ 6 h 16"/>
                  <a:gd name="T4" fmla="*/ 4 w 22"/>
                  <a:gd name="T5" fmla="*/ 9 h 16"/>
                  <a:gd name="T6" fmla="*/ 0 w 22"/>
                  <a:gd name="T7" fmla="*/ 14 h 16"/>
                  <a:gd name="T8" fmla="*/ 0 w 22"/>
                  <a:gd name="T9" fmla="*/ 16 h 16"/>
                  <a:gd name="T10" fmla="*/ 22 w 22"/>
                  <a:gd name="T11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6">
                    <a:moveTo>
                      <a:pt x="14" y="0"/>
                    </a:moveTo>
                    <a:cubicBezTo>
                      <a:pt x="14" y="6"/>
                      <a:pt x="14" y="6"/>
                      <a:pt x="14" y="6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0"/>
                      <a:pt x="0" y="12"/>
                      <a:pt x="0" y="14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2" y="16"/>
                      <a:pt x="22" y="16"/>
                      <a:pt x="22" y="16"/>
                    </a:cubicBezTo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76" name="Полилиния 50">
                <a:extLst>
                  <a:ext uri="{FF2B5EF4-FFF2-40B4-BE49-F238E27FC236}">
                    <a16:creationId xmlns:a16="http://schemas.microsoft.com/office/drawing/2014/main" id="{B7DF1EA3-5709-492C-BABE-F390B608BA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7101" y="2986089"/>
                <a:ext cx="82550" cy="58738"/>
              </a:xfrm>
              <a:custGeom>
                <a:avLst/>
                <a:gdLst>
                  <a:gd name="T0" fmla="*/ 8 w 22"/>
                  <a:gd name="T1" fmla="*/ 0 h 16"/>
                  <a:gd name="T2" fmla="*/ 8 w 22"/>
                  <a:gd name="T3" fmla="*/ 6 h 16"/>
                  <a:gd name="T4" fmla="*/ 18 w 22"/>
                  <a:gd name="T5" fmla="*/ 9 h 16"/>
                  <a:gd name="T6" fmla="*/ 22 w 22"/>
                  <a:gd name="T7" fmla="*/ 14 h 16"/>
                  <a:gd name="T8" fmla="*/ 22 w 22"/>
                  <a:gd name="T9" fmla="*/ 16 h 16"/>
                  <a:gd name="T10" fmla="*/ 0 w 22"/>
                  <a:gd name="T11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6">
                    <a:moveTo>
                      <a:pt x="8" y="0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20" y="10"/>
                      <a:pt x="22" y="12"/>
                      <a:pt x="22" y="14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0" y="16"/>
                      <a:pt x="0" y="16"/>
                      <a:pt x="0" y="16"/>
                    </a:cubicBezTo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78" name="Полилиния 52">
                <a:extLst>
                  <a:ext uri="{FF2B5EF4-FFF2-40B4-BE49-F238E27FC236}">
                    <a16:creationId xmlns:a16="http://schemas.microsoft.com/office/drawing/2014/main" id="{DA8DEA77-BD29-4118-B9AB-E053B3495E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9001" y="2928939"/>
                <a:ext cx="90488" cy="14288"/>
              </a:xfrm>
              <a:custGeom>
                <a:avLst/>
                <a:gdLst>
                  <a:gd name="T0" fmla="*/ 24 w 24"/>
                  <a:gd name="T1" fmla="*/ 2 h 4"/>
                  <a:gd name="T2" fmla="*/ 14 w 24"/>
                  <a:gd name="T3" fmla="*/ 0 h 4"/>
                  <a:gd name="T4" fmla="*/ 0 w 24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4">
                    <a:moveTo>
                      <a:pt x="24" y="2"/>
                    </a:moveTo>
                    <a:cubicBezTo>
                      <a:pt x="22" y="4"/>
                      <a:pt x="16" y="4"/>
                      <a:pt x="14" y="0"/>
                    </a:cubicBezTo>
                    <a:cubicBezTo>
                      <a:pt x="10" y="4"/>
                      <a:pt x="3" y="4"/>
                      <a:pt x="0" y="1"/>
                    </a:cubicBezTo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79" name="Полилиния 53">
                <a:extLst>
                  <a:ext uri="{FF2B5EF4-FFF2-40B4-BE49-F238E27FC236}">
                    <a16:creationId xmlns:a16="http://schemas.microsoft.com/office/drawing/2014/main" id="{7758711F-A5C0-4C30-A3B1-91B546014B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4101" y="2986089"/>
                <a:ext cx="82550" cy="58738"/>
              </a:xfrm>
              <a:custGeom>
                <a:avLst/>
                <a:gdLst>
                  <a:gd name="T0" fmla="*/ 14 w 22"/>
                  <a:gd name="T1" fmla="*/ 0 h 16"/>
                  <a:gd name="T2" fmla="*/ 14 w 22"/>
                  <a:gd name="T3" fmla="*/ 6 h 16"/>
                  <a:gd name="T4" fmla="*/ 4 w 22"/>
                  <a:gd name="T5" fmla="*/ 9 h 16"/>
                  <a:gd name="T6" fmla="*/ 0 w 22"/>
                  <a:gd name="T7" fmla="*/ 14 h 16"/>
                  <a:gd name="T8" fmla="*/ 0 w 22"/>
                  <a:gd name="T9" fmla="*/ 16 h 16"/>
                  <a:gd name="T10" fmla="*/ 22 w 22"/>
                  <a:gd name="T11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6">
                    <a:moveTo>
                      <a:pt x="14" y="0"/>
                    </a:moveTo>
                    <a:cubicBezTo>
                      <a:pt x="14" y="6"/>
                      <a:pt x="14" y="6"/>
                      <a:pt x="14" y="6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0"/>
                      <a:pt x="0" y="12"/>
                      <a:pt x="0" y="14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2" y="16"/>
                      <a:pt x="22" y="16"/>
                      <a:pt x="22" y="16"/>
                    </a:cubicBezTo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80" name="Полилиния 54">
                <a:extLst>
                  <a:ext uri="{FF2B5EF4-FFF2-40B4-BE49-F238E27FC236}">
                    <a16:creationId xmlns:a16="http://schemas.microsoft.com/office/drawing/2014/main" id="{A575C4B8-CC49-4D59-BC4B-A13D8D97AF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2363" y="2986089"/>
                <a:ext cx="82550" cy="58738"/>
              </a:xfrm>
              <a:custGeom>
                <a:avLst/>
                <a:gdLst>
                  <a:gd name="T0" fmla="*/ 8 w 22"/>
                  <a:gd name="T1" fmla="*/ 0 h 16"/>
                  <a:gd name="T2" fmla="*/ 8 w 22"/>
                  <a:gd name="T3" fmla="*/ 6 h 16"/>
                  <a:gd name="T4" fmla="*/ 18 w 22"/>
                  <a:gd name="T5" fmla="*/ 9 h 16"/>
                  <a:gd name="T6" fmla="*/ 22 w 22"/>
                  <a:gd name="T7" fmla="*/ 14 h 16"/>
                  <a:gd name="T8" fmla="*/ 22 w 22"/>
                  <a:gd name="T9" fmla="*/ 16 h 16"/>
                  <a:gd name="T10" fmla="*/ 0 w 22"/>
                  <a:gd name="T11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6">
                    <a:moveTo>
                      <a:pt x="8" y="0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20" y="10"/>
                      <a:pt x="22" y="12"/>
                      <a:pt x="22" y="14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0" y="16"/>
                      <a:pt x="0" y="16"/>
                      <a:pt x="0" y="16"/>
                    </a:cubicBezTo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82" name="Полилиния 56">
                <a:extLst>
                  <a:ext uri="{FF2B5EF4-FFF2-40B4-BE49-F238E27FC236}">
                    <a16:creationId xmlns:a16="http://schemas.microsoft.com/office/drawing/2014/main" id="{74276568-12D5-4791-8AAE-E71301B357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4263" y="2928939"/>
                <a:ext cx="90488" cy="14288"/>
              </a:xfrm>
              <a:custGeom>
                <a:avLst/>
                <a:gdLst>
                  <a:gd name="T0" fmla="*/ 24 w 24"/>
                  <a:gd name="T1" fmla="*/ 2 h 4"/>
                  <a:gd name="T2" fmla="*/ 14 w 24"/>
                  <a:gd name="T3" fmla="*/ 0 h 4"/>
                  <a:gd name="T4" fmla="*/ 0 w 24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4">
                    <a:moveTo>
                      <a:pt x="24" y="2"/>
                    </a:moveTo>
                    <a:cubicBezTo>
                      <a:pt x="22" y="4"/>
                      <a:pt x="16" y="4"/>
                      <a:pt x="14" y="0"/>
                    </a:cubicBezTo>
                    <a:cubicBezTo>
                      <a:pt x="10" y="4"/>
                      <a:pt x="3" y="4"/>
                      <a:pt x="0" y="1"/>
                    </a:cubicBezTo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83" name="Полилиния 57">
                <a:extLst>
                  <a:ext uri="{FF2B5EF4-FFF2-40B4-BE49-F238E27FC236}">
                    <a16:creationId xmlns:a16="http://schemas.microsoft.com/office/drawing/2014/main" id="{36893D6E-C781-44C6-B4DB-BF8FDD3B4D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263" y="3181351"/>
                <a:ext cx="82550" cy="60325"/>
              </a:xfrm>
              <a:custGeom>
                <a:avLst/>
                <a:gdLst>
                  <a:gd name="T0" fmla="*/ 14 w 22"/>
                  <a:gd name="T1" fmla="*/ 0 h 16"/>
                  <a:gd name="T2" fmla="*/ 14 w 22"/>
                  <a:gd name="T3" fmla="*/ 6 h 16"/>
                  <a:gd name="T4" fmla="*/ 4 w 22"/>
                  <a:gd name="T5" fmla="*/ 9 h 16"/>
                  <a:gd name="T6" fmla="*/ 0 w 22"/>
                  <a:gd name="T7" fmla="*/ 14 h 16"/>
                  <a:gd name="T8" fmla="*/ 0 w 22"/>
                  <a:gd name="T9" fmla="*/ 16 h 16"/>
                  <a:gd name="T10" fmla="*/ 22 w 22"/>
                  <a:gd name="T11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6">
                    <a:moveTo>
                      <a:pt x="14" y="0"/>
                    </a:moveTo>
                    <a:cubicBezTo>
                      <a:pt x="14" y="6"/>
                      <a:pt x="14" y="6"/>
                      <a:pt x="14" y="6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0"/>
                      <a:pt x="0" y="12"/>
                      <a:pt x="0" y="14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2" y="16"/>
                      <a:pt x="22" y="16"/>
                      <a:pt x="22" y="16"/>
                    </a:cubicBezTo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84" name="Полилиния 58">
                <a:extLst>
                  <a:ext uri="{FF2B5EF4-FFF2-40B4-BE49-F238E27FC236}">
                    <a16:creationId xmlns:a16="http://schemas.microsoft.com/office/drawing/2014/main" id="{E40B690B-BA0B-4EEC-A0CF-7DA3B2E43E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3938" y="3181351"/>
                <a:ext cx="82550" cy="60325"/>
              </a:xfrm>
              <a:custGeom>
                <a:avLst/>
                <a:gdLst>
                  <a:gd name="T0" fmla="*/ 8 w 22"/>
                  <a:gd name="T1" fmla="*/ 0 h 16"/>
                  <a:gd name="T2" fmla="*/ 8 w 22"/>
                  <a:gd name="T3" fmla="*/ 6 h 16"/>
                  <a:gd name="T4" fmla="*/ 18 w 22"/>
                  <a:gd name="T5" fmla="*/ 9 h 16"/>
                  <a:gd name="T6" fmla="*/ 22 w 22"/>
                  <a:gd name="T7" fmla="*/ 14 h 16"/>
                  <a:gd name="T8" fmla="*/ 22 w 22"/>
                  <a:gd name="T9" fmla="*/ 16 h 16"/>
                  <a:gd name="T10" fmla="*/ 0 w 22"/>
                  <a:gd name="T11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6">
                    <a:moveTo>
                      <a:pt x="8" y="0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20" y="10"/>
                      <a:pt x="22" y="12"/>
                      <a:pt x="22" y="14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0" y="16"/>
                      <a:pt x="0" y="16"/>
                      <a:pt x="0" y="16"/>
                    </a:cubicBezTo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86" name="Полилиния 60">
                <a:extLst>
                  <a:ext uri="{FF2B5EF4-FFF2-40B4-BE49-F238E27FC236}">
                    <a16:creationId xmlns:a16="http://schemas.microsoft.com/office/drawing/2014/main" id="{DE348461-111F-4014-A8A3-F56B071273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7426" y="3124201"/>
                <a:ext cx="88900" cy="15875"/>
              </a:xfrm>
              <a:custGeom>
                <a:avLst/>
                <a:gdLst>
                  <a:gd name="T0" fmla="*/ 24 w 24"/>
                  <a:gd name="T1" fmla="*/ 2 h 4"/>
                  <a:gd name="T2" fmla="*/ 14 w 24"/>
                  <a:gd name="T3" fmla="*/ 0 h 4"/>
                  <a:gd name="T4" fmla="*/ 0 w 24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4">
                    <a:moveTo>
                      <a:pt x="24" y="2"/>
                    </a:moveTo>
                    <a:cubicBezTo>
                      <a:pt x="22" y="4"/>
                      <a:pt x="16" y="4"/>
                      <a:pt x="14" y="0"/>
                    </a:cubicBezTo>
                    <a:cubicBezTo>
                      <a:pt x="10" y="4"/>
                      <a:pt x="3" y="4"/>
                      <a:pt x="0" y="1"/>
                    </a:cubicBezTo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87" name="Линия 61">
                <a:extLst>
                  <a:ext uri="{FF2B5EF4-FFF2-40B4-BE49-F238E27FC236}">
                    <a16:creationId xmlns:a16="http://schemas.microsoft.com/office/drawing/2014/main" id="{22CD114E-A6F0-4722-A4EE-4C318C1DC5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1226" y="3074989"/>
                <a:ext cx="38100" cy="38100"/>
              </a:xfrm>
              <a:prstGeom prst="line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88" name="Линия 62">
                <a:extLst>
                  <a:ext uri="{FF2B5EF4-FFF2-40B4-BE49-F238E27FC236}">
                    <a16:creationId xmlns:a16="http://schemas.microsoft.com/office/drawing/2014/main" id="{F7E3A019-70E0-420D-BBF5-DAE0B933DE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54426" y="3074989"/>
                <a:ext cx="38100" cy="38100"/>
              </a:xfrm>
              <a:prstGeom prst="line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</p:grpSp>
        <p:grpSp>
          <p:nvGrpSpPr>
            <p:cNvPr id="6" name="Группа 61">
              <a:extLst>
                <a:ext uri="{FF2B5EF4-FFF2-40B4-BE49-F238E27FC236}">
                  <a16:creationId xmlns:a16="http://schemas.microsoft.com/office/drawing/2014/main" id="{18E10038-0AE7-4F94-99B0-CEA210C9535B}"/>
                </a:ext>
              </a:extLst>
            </p:cNvPr>
            <p:cNvGrpSpPr/>
            <p:nvPr/>
          </p:nvGrpSpPr>
          <p:grpSpPr>
            <a:xfrm>
              <a:off x="4359934" y="2904941"/>
              <a:ext cx="330200" cy="285750"/>
              <a:chOff x="4127500" y="2909888"/>
              <a:chExt cx="330200" cy="285750"/>
            </a:xfrm>
          </p:grpSpPr>
          <p:sp>
            <p:nvSpPr>
              <p:cNvPr id="65" name="Полилиния 269">
                <a:extLst>
                  <a:ext uri="{FF2B5EF4-FFF2-40B4-BE49-F238E27FC236}">
                    <a16:creationId xmlns:a16="http://schemas.microsoft.com/office/drawing/2014/main" id="{0CBCD43D-AE92-41F5-9C2B-B4B3FE6FF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500" y="3135313"/>
                <a:ext cx="109538" cy="60325"/>
              </a:xfrm>
              <a:custGeom>
                <a:avLst/>
                <a:gdLst>
                  <a:gd name="T0" fmla="*/ 22 w 29"/>
                  <a:gd name="T1" fmla="*/ 16 h 16"/>
                  <a:gd name="T2" fmla="*/ 0 w 29"/>
                  <a:gd name="T3" fmla="*/ 16 h 16"/>
                  <a:gd name="T4" fmla="*/ 16 w 29"/>
                  <a:gd name="T5" fmla="*/ 0 h 16"/>
                  <a:gd name="T6" fmla="*/ 29 w 29"/>
                  <a:gd name="T7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16">
                    <a:moveTo>
                      <a:pt x="22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21" y="0"/>
                      <a:pt x="26" y="3"/>
                      <a:pt x="29" y="7"/>
                    </a:cubicBez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66" name="Овал 270">
                <a:extLst>
                  <a:ext uri="{FF2B5EF4-FFF2-40B4-BE49-F238E27FC236}">
                    <a16:creationId xmlns:a16="http://schemas.microsoft.com/office/drawing/2014/main" id="{282262E1-7304-47F8-ADFC-CA07C9ADF5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0863" y="3060701"/>
                <a:ext cx="74613" cy="74613"/>
              </a:xfrm>
              <a:prstGeom prst="ellipse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67" name="Полилиния 271">
                <a:extLst>
                  <a:ext uri="{FF2B5EF4-FFF2-40B4-BE49-F238E27FC236}">
                    <a16:creationId xmlns:a16="http://schemas.microsoft.com/office/drawing/2014/main" id="{61422BB8-6120-4583-B04B-D675BF2196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9750" y="3135313"/>
                <a:ext cx="107950" cy="60325"/>
              </a:xfrm>
              <a:custGeom>
                <a:avLst/>
                <a:gdLst>
                  <a:gd name="T0" fmla="*/ 0 w 29"/>
                  <a:gd name="T1" fmla="*/ 7 h 16"/>
                  <a:gd name="T2" fmla="*/ 13 w 29"/>
                  <a:gd name="T3" fmla="*/ 0 h 16"/>
                  <a:gd name="T4" fmla="*/ 29 w 29"/>
                  <a:gd name="T5" fmla="*/ 16 h 16"/>
                  <a:gd name="T6" fmla="*/ 7 w 29"/>
                  <a:gd name="T7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16">
                    <a:moveTo>
                      <a:pt x="0" y="7"/>
                    </a:moveTo>
                    <a:cubicBezTo>
                      <a:pt x="3" y="3"/>
                      <a:pt x="8" y="0"/>
                      <a:pt x="13" y="0"/>
                    </a:cubicBezTo>
                    <a:cubicBezTo>
                      <a:pt x="22" y="0"/>
                      <a:pt x="29" y="7"/>
                      <a:pt x="29" y="16"/>
                    </a:cubicBezTo>
                    <a:cubicBezTo>
                      <a:pt x="7" y="16"/>
                      <a:pt x="7" y="16"/>
                      <a:pt x="7" y="16"/>
                    </a:cubicBez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69" name="Полилиния 273">
                <a:extLst>
                  <a:ext uri="{FF2B5EF4-FFF2-40B4-BE49-F238E27FC236}">
                    <a16:creationId xmlns:a16="http://schemas.microsoft.com/office/drawing/2014/main" id="{453B206B-E6FA-440E-8267-6B4EF68042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4813" y="2986088"/>
                <a:ext cx="157163" cy="36513"/>
              </a:xfrm>
              <a:custGeom>
                <a:avLst/>
                <a:gdLst>
                  <a:gd name="T0" fmla="*/ 0 w 42"/>
                  <a:gd name="T1" fmla="*/ 10 h 10"/>
                  <a:gd name="T2" fmla="*/ 21 w 42"/>
                  <a:gd name="T3" fmla="*/ 0 h 10"/>
                  <a:gd name="T4" fmla="*/ 42 w 4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10">
                    <a:moveTo>
                      <a:pt x="0" y="10"/>
                    </a:moveTo>
                    <a:cubicBezTo>
                      <a:pt x="5" y="4"/>
                      <a:pt x="13" y="0"/>
                      <a:pt x="21" y="0"/>
                    </a:cubicBezTo>
                    <a:cubicBezTo>
                      <a:pt x="29" y="0"/>
                      <a:pt x="37" y="4"/>
                      <a:pt x="42" y="10"/>
                    </a:cubicBez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70" name="Полилиния 274">
                <a:extLst>
                  <a:ext uri="{FF2B5EF4-FFF2-40B4-BE49-F238E27FC236}">
                    <a16:creationId xmlns:a16="http://schemas.microsoft.com/office/drawing/2014/main" id="{41B368DF-58C1-48A8-8E16-E3B4645A1B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7825" y="2947988"/>
                <a:ext cx="211138" cy="49213"/>
              </a:xfrm>
              <a:custGeom>
                <a:avLst/>
                <a:gdLst>
                  <a:gd name="T0" fmla="*/ 0 w 56"/>
                  <a:gd name="T1" fmla="*/ 13 h 13"/>
                  <a:gd name="T2" fmla="*/ 28 w 56"/>
                  <a:gd name="T3" fmla="*/ 0 h 13"/>
                  <a:gd name="T4" fmla="*/ 56 w 56"/>
                  <a:gd name="T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6" h="13">
                    <a:moveTo>
                      <a:pt x="0" y="13"/>
                    </a:moveTo>
                    <a:cubicBezTo>
                      <a:pt x="7" y="5"/>
                      <a:pt x="17" y="0"/>
                      <a:pt x="28" y="0"/>
                    </a:cubicBezTo>
                    <a:cubicBezTo>
                      <a:pt x="39" y="0"/>
                      <a:pt x="49" y="5"/>
                      <a:pt x="56" y="13"/>
                    </a:cubicBez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71" name="Полилиния 275">
                <a:extLst>
                  <a:ext uri="{FF2B5EF4-FFF2-40B4-BE49-F238E27FC236}">
                    <a16:creationId xmlns:a16="http://schemas.microsoft.com/office/drawing/2014/main" id="{75651205-4A53-463F-A685-DE5C8BC6BD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7663" y="2909888"/>
                <a:ext cx="269875" cy="63500"/>
              </a:xfrm>
              <a:custGeom>
                <a:avLst/>
                <a:gdLst>
                  <a:gd name="T0" fmla="*/ 0 w 72"/>
                  <a:gd name="T1" fmla="*/ 17 h 17"/>
                  <a:gd name="T2" fmla="*/ 36 w 72"/>
                  <a:gd name="T3" fmla="*/ 0 h 17"/>
                  <a:gd name="T4" fmla="*/ 72 w 72"/>
                  <a:gd name="T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2" h="17">
                    <a:moveTo>
                      <a:pt x="0" y="17"/>
                    </a:moveTo>
                    <a:cubicBezTo>
                      <a:pt x="8" y="7"/>
                      <a:pt x="21" y="0"/>
                      <a:pt x="36" y="0"/>
                    </a:cubicBezTo>
                    <a:cubicBezTo>
                      <a:pt x="51" y="0"/>
                      <a:pt x="64" y="7"/>
                      <a:pt x="72" y="17"/>
                    </a:cubicBez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</p:grpSp>
        <p:sp>
          <p:nvSpPr>
            <p:cNvPr id="63" name="Прямоугольник 62" descr="Это изображение трех перекрывающихся кругов.   ">
              <a:extLst>
                <a:ext uri="{FF2B5EF4-FFF2-40B4-BE49-F238E27FC236}">
                  <a16:creationId xmlns:a16="http://schemas.microsoft.com/office/drawing/2014/main" id="{84BAF14B-A443-42DB-8BF6-893FAE5CCE6F}"/>
                </a:ext>
              </a:extLst>
            </p:cNvPr>
            <p:cNvSpPr/>
            <p:nvPr/>
          </p:nvSpPr>
          <p:spPr>
            <a:xfrm rot="18441936">
              <a:off x="4208066" y="4357203"/>
              <a:ext cx="1933302" cy="686010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ru-RU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ХУДОЖЕСТВЕННО-ЭСТЕТИЧЕСКОЕ НАПРАВЛЕНИЕ</a:t>
              </a:r>
              <a:endPara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7" name="Группа 49">
              <a:extLst>
                <a:ext uri="{FF2B5EF4-FFF2-40B4-BE49-F238E27FC236}">
                  <a16:creationId xmlns:a16="http://schemas.microsoft.com/office/drawing/2014/main" id="{EF6CD563-9511-4250-BCB0-1FBFAAE1289C}"/>
                </a:ext>
              </a:extLst>
            </p:cNvPr>
            <p:cNvGrpSpPr/>
            <p:nvPr/>
          </p:nvGrpSpPr>
          <p:grpSpPr>
            <a:xfrm>
              <a:off x="2177290" y="2874779"/>
              <a:ext cx="344488" cy="346075"/>
              <a:chOff x="4841875" y="2895601"/>
              <a:chExt cx="344488" cy="346075"/>
            </a:xfrm>
          </p:grpSpPr>
          <p:sp>
            <p:nvSpPr>
              <p:cNvPr id="53" name="Полилиния 259">
                <a:extLst>
                  <a:ext uri="{FF2B5EF4-FFF2-40B4-BE49-F238E27FC236}">
                    <a16:creationId xmlns:a16="http://schemas.microsoft.com/office/drawing/2014/main" id="{435DD0CD-FD16-4760-9F43-618A517E32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7763" y="2895601"/>
                <a:ext cx="52388" cy="195263"/>
              </a:xfrm>
              <a:custGeom>
                <a:avLst/>
                <a:gdLst>
                  <a:gd name="T0" fmla="*/ 14 w 14"/>
                  <a:gd name="T1" fmla="*/ 0 h 52"/>
                  <a:gd name="T2" fmla="*/ 14 w 14"/>
                  <a:gd name="T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52">
                    <a:moveTo>
                      <a:pt x="14" y="0"/>
                    </a:moveTo>
                    <a:cubicBezTo>
                      <a:pt x="0" y="15"/>
                      <a:pt x="0" y="34"/>
                      <a:pt x="14" y="52"/>
                    </a:cubicBezTo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54" name="Полилиния 260">
                <a:extLst>
                  <a:ext uri="{FF2B5EF4-FFF2-40B4-BE49-F238E27FC236}">
                    <a16:creationId xmlns:a16="http://schemas.microsoft.com/office/drawing/2014/main" id="{11230DFA-75B1-4B65-BDFE-2210907145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8088" y="2895601"/>
                <a:ext cx="52388" cy="195263"/>
              </a:xfrm>
              <a:custGeom>
                <a:avLst/>
                <a:gdLst>
                  <a:gd name="T0" fmla="*/ 0 w 14"/>
                  <a:gd name="T1" fmla="*/ 0 h 52"/>
                  <a:gd name="T2" fmla="*/ 0 w 14"/>
                  <a:gd name="T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52">
                    <a:moveTo>
                      <a:pt x="0" y="0"/>
                    </a:moveTo>
                    <a:cubicBezTo>
                      <a:pt x="14" y="15"/>
                      <a:pt x="14" y="34"/>
                      <a:pt x="0" y="52"/>
                    </a:cubicBezTo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55" name="Линия 261">
                <a:extLst>
                  <a:ext uri="{FF2B5EF4-FFF2-40B4-BE49-F238E27FC236}">
                    <a16:creationId xmlns:a16="http://schemas.microsoft.com/office/drawing/2014/main" id="{54B6C7BB-BBA1-4668-9BF5-325AA69CEE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32363" y="3044826"/>
                <a:ext cx="165100" cy="0"/>
              </a:xfrm>
              <a:prstGeom prst="line">
                <a:avLst/>
              </a:pr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56" name="Линия 262">
                <a:extLst>
                  <a:ext uri="{FF2B5EF4-FFF2-40B4-BE49-F238E27FC236}">
                    <a16:creationId xmlns:a16="http://schemas.microsoft.com/office/drawing/2014/main" id="{6DC0A898-A566-45D7-BD7F-6205ED16E7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32363" y="2940051"/>
                <a:ext cx="165100" cy="0"/>
              </a:xfrm>
              <a:prstGeom prst="line">
                <a:avLst/>
              </a:pr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58" name="Овал 264">
                <a:extLst>
                  <a:ext uri="{FF2B5EF4-FFF2-40B4-BE49-F238E27FC236}">
                    <a16:creationId xmlns:a16="http://schemas.microsoft.com/office/drawing/2014/main" id="{9C382A44-3942-4A8E-98A1-2685D9AAEE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64100" y="3105151"/>
                <a:ext cx="74613" cy="76200"/>
              </a:xfrm>
              <a:prstGeom prst="ellipse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60" name="Овал 266">
                <a:extLst>
                  <a:ext uri="{FF2B5EF4-FFF2-40B4-BE49-F238E27FC236}">
                    <a16:creationId xmlns:a16="http://schemas.microsoft.com/office/drawing/2014/main" id="{0279AB69-DF67-4836-8A04-8F550D181F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9525" y="3105151"/>
                <a:ext cx="74613" cy="76200"/>
              </a:xfrm>
              <a:prstGeom prst="ellipse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61" name="Полилиния 267">
                <a:extLst>
                  <a:ext uri="{FF2B5EF4-FFF2-40B4-BE49-F238E27FC236}">
                    <a16:creationId xmlns:a16="http://schemas.microsoft.com/office/drawing/2014/main" id="{E1BFECCB-F108-4293-A159-3CFFB2E29A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1875" y="3181351"/>
                <a:ext cx="344488" cy="60325"/>
              </a:xfrm>
              <a:custGeom>
                <a:avLst/>
                <a:gdLst>
                  <a:gd name="T0" fmla="*/ 76 w 92"/>
                  <a:gd name="T1" fmla="*/ 0 h 16"/>
                  <a:gd name="T2" fmla="*/ 61 w 92"/>
                  <a:gd name="T3" fmla="*/ 11 h 16"/>
                  <a:gd name="T4" fmla="*/ 46 w 92"/>
                  <a:gd name="T5" fmla="*/ 0 h 16"/>
                  <a:gd name="T6" fmla="*/ 31 w 92"/>
                  <a:gd name="T7" fmla="*/ 11 h 16"/>
                  <a:gd name="T8" fmla="*/ 16 w 92"/>
                  <a:gd name="T9" fmla="*/ 0 h 16"/>
                  <a:gd name="T10" fmla="*/ 0 w 92"/>
                  <a:gd name="T11" fmla="*/ 16 h 16"/>
                  <a:gd name="T12" fmla="*/ 92 w 92"/>
                  <a:gd name="T13" fmla="*/ 16 h 16"/>
                  <a:gd name="T14" fmla="*/ 76 w 9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16">
                    <a:moveTo>
                      <a:pt x="76" y="0"/>
                    </a:moveTo>
                    <a:cubicBezTo>
                      <a:pt x="69" y="0"/>
                      <a:pt x="63" y="4"/>
                      <a:pt x="61" y="11"/>
                    </a:cubicBezTo>
                    <a:cubicBezTo>
                      <a:pt x="59" y="4"/>
                      <a:pt x="53" y="0"/>
                      <a:pt x="46" y="0"/>
                    </a:cubicBezTo>
                    <a:cubicBezTo>
                      <a:pt x="39" y="0"/>
                      <a:pt x="33" y="4"/>
                      <a:pt x="31" y="11"/>
                    </a:cubicBezTo>
                    <a:cubicBezTo>
                      <a:pt x="29" y="4"/>
                      <a:pt x="23" y="0"/>
                      <a:pt x="16" y="0"/>
                    </a:cubicBezTo>
                    <a:cubicBezTo>
                      <a:pt x="7" y="0"/>
                      <a:pt x="0" y="8"/>
                      <a:pt x="0" y="16"/>
                    </a:cubicBezTo>
                    <a:cubicBezTo>
                      <a:pt x="92" y="16"/>
                      <a:pt x="92" y="16"/>
                      <a:pt x="92" y="16"/>
                    </a:cubicBezTo>
                    <a:cubicBezTo>
                      <a:pt x="92" y="8"/>
                      <a:pt x="85" y="0"/>
                      <a:pt x="76" y="0"/>
                    </a:cubicBezTo>
                    <a:close/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</p:grpSp>
        <p:sp>
          <p:nvSpPr>
            <p:cNvPr id="104" name="Прямоугольник 103">
              <a:extLst>
                <a:ext uri="{FF2B5EF4-FFF2-40B4-BE49-F238E27FC236}">
                  <a16:creationId xmlns:a16="http://schemas.microsoft.com/office/drawing/2014/main" id="{10F61556-59B4-4A9C-90FA-556F81054F9F}"/>
                </a:ext>
              </a:extLst>
            </p:cNvPr>
            <p:cNvSpPr/>
            <p:nvPr/>
          </p:nvSpPr>
          <p:spPr>
            <a:xfrm rot="3394543">
              <a:off x="588340" y="4445124"/>
              <a:ext cx="2106620" cy="45204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ru-RU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СПОРТИВНОЕ НАПРАВЛЕНИЕ</a:t>
              </a:r>
              <a:endPara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5" name="Прямоугольник 104">
              <a:extLst>
                <a:ext uri="{FF2B5EF4-FFF2-40B4-BE49-F238E27FC236}">
                  <a16:creationId xmlns:a16="http://schemas.microsoft.com/office/drawing/2014/main" id="{F5EBCB29-78BB-40FE-BAC2-F83D56B8F2B7}"/>
                </a:ext>
              </a:extLst>
            </p:cNvPr>
            <p:cNvSpPr/>
            <p:nvPr/>
          </p:nvSpPr>
          <p:spPr>
            <a:xfrm>
              <a:off x="2303199" y="1599064"/>
              <a:ext cx="2301442" cy="468599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ru-RU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ИНТЕЛЛЕКТУАЛЬНОЕ НАПРАВЛЕНИЕ</a:t>
              </a:r>
              <a:endPara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7" name="Надпись 106">
            <a:extLst>
              <a:ext uri="{FF2B5EF4-FFF2-40B4-BE49-F238E27FC236}">
                <a16:creationId xmlns:a16="http://schemas.microsoft.com/office/drawing/2014/main" id="{54EA7ED5-6E34-4D47-91B6-F78F5F8B4C6E}"/>
              </a:ext>
            </a:extLst>
          </p:cNvPr>
          <p:cNvSpPr txBox="1"/>
          <p:nvPr/>
        </p:nvSpPr>
        <p:spPr>
          <a:xfrm>
            <a:off x="3893128" y="207819"/>
            <a:ext cx="8077200" cy="8925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16286E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ru-RU" sz="29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Занятость детей дошкольного возраста в кружках и секциях различной направленности </a:t>
            </a:r>
            <a:endParaRPr lang="ru-RU" sz="2900" b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Заголовок 3" hidden="1">
            <a:extLst>
              <a:ext uri="{FF2B5EF4-FFF2-40B4-BE49-F238E27FC236}">
                <a16:creationId xmlns:a16="http://schemas.microsoft.com/office/drawing/2014/main" id="{2784E464-B64A-4614-9350-2C88DBD46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dirty="0"/>
              <a:t>Слайд </a:t>
            </a:r>
            <a:r>
              <a:rPr lang="en-US" dirty="0" smtClean="0"/>
              <a:t>5</a:t>
            </a:r>
            <a:r>
              <a:rPr lang="ru-RU" dirty="0" smtClean="0"/>
              <a:t> </a:t>
            </a:r>
            <a:r>
              <a:rPr lang="ru-RU" dirty="0"/>
              <a:t>с информацией о кадрах</a:t>
            </a:r>
            <a:endParaRPr lang="ru" dirty="0"/>
          </a:p>
        </p:txBody>
      </p:sp>
      <p:sp>
        <p:nvSpPr>
          <p:cNvPr id="113" name="Полилиния 112" descr="Это изображение содержит значок с четырьмя взаимодействующими с друг другом людьми. ">
            <a:extLst>
              <a:ext uri="{FF2B5EF4-FFF2-40B4-BE49-F238E27FC236}">
                <a16:creationId xmlns:a16="http://schemas.microsoft.com/office/drawing/2014/main" id="{C8436027-C518-481B-BDB7-763A96442B5F}"/>
              </a:ext>
            </a:extLst>
          </p:cNvPr>
          <p:cNvSpPr>
            <a:spLocks/>
          </p:cNvSpPr>
          <p:nvPr/>
        </p:nvSpPr>
        <p:spPr bwMode="auto">
          <a:xfrm>
            <a:off x="2800188" y="2779535"/>
            <a:ext cx="1467012" cy="1643684"/>
          </a:xfrm>
          <a:custGeom>
            <a:avLst/>
            <a:gdLst>
              <a:gd name="T0" fmla="*/ 344 w 344"/>
              <a:gd name="T1" fmla="*/ 376 h 408"/>
              <a:gd name="T2" fmla="*/ 344 w 344"/>
              <a:gd name="T3" fmla="*/ 377 h 408"/>
              <a:gd name="T4" fmla="*/ 323 w 344"/>
              <a:gd name="T5" fmla="*/ 385 h 408"/>
              <a:gd name="T6" fmla="*/ 282 w 344"/>
              <a:gd name="T7" fmla="*/ 396 h 408"/>
              <a:gd name="T8" fmla="*/ 277 w 344"/>
              <a:gd name="T9" fmla="*/ 397 h 408"/>
              <a:gd name="T10" fmla="*/ 218 w 344"/>
              <a:gd name="T11" fmla="*/ 406 h 408"/>
              <a:gd name="T12" fmla="*/ 217 w 344"/>
              <a:gd name="T13" fmla="*/ 406 h 408"/>
              <a:gd name="T14" fmla="*/ 214 w 344"/>
              <a:gd name="T15" fmla="*/ 406 h 408"/>
              <a:gd name="T16" fmla="*/ 172 w 344"/>
              <a:gd name="T17" fmla="*/ 408 h 408"/>
              <a:gd name="T18" fmla="*/ 128 w 344"/>
              <a:gd name="T19" fmla="*/ 406 h 408"/>
              <a:gd name="T20" fmla="*/ 127 w 344"/>
              <a:gd name="T21" fmla="*/ 406 h 408"/>
              <a:gd name="T22" fmla="*/ 64 w 344"/>
              <a:gd name="T23" fmla="*/ 396 h 408"/>
              <a:gd name="T24" fmla="*/ 62 w 344"/>
              <a:gd name="T25" fmla="*/ 396 h 408"/>
              <a:gd name="T26" fmla="*/ 0 w 344"/>
              <a:gd name="T27" fmla="*/ 377 h 408"/>
              <a:gd name="T28" fmla="*/ 0 w 344"/>
              <a:gd name="T29" fmla="*/ 376 h 408"/>
              <a:gd name="T30" fmla="*/ 4 w 344"/>
              <a:gd name="T31" fmla="*/ 313 h 408"/>
              <a:gd name="T32" fmla="*/ 17 w 344"/>
              <a:gd name="T33" fmla="*/ 249 h 408"/>
              <a:gd name="T34" fmla="*/ 86 w 344"/>
              <a:gd name="T35" fmla="*/ 97 h 408"/>
              <a:gd name="T36" fmla="*/ 126 w 344"/>
              <a:gd name="T37" fmla="*/ 46 h 408"/>
              <a:gd name="T38" fmla="*/ 172 w 344"/>
              <a:gd name="T39" fmla="*/ 0 h 408"/>
              <a:gd name="T40" fmla="*/ 218 w 344"/>
              <a:gd name="T41" fmla="*/ 46 h 408"/>
              <a:gd name="T42" fmla="*/ 258 w 344"/>
              <a:gd name="T43" fmla="*/ 97 h 408"/>
              <a:gd name="T44" fmla="*/ 327 w 344"/>
              <a:gd name="T45" fmla="*/ 249 h 408"/>
              <a:gd name="T46" fmla="*/ 340 w 344"/>
              <a:gd name="T47" fmla="*/ 313 h 408"/>
              <a:gd name="T48" fmla="*/ 344 w 344"/>
              <a:gd name="T49" fmla="*/ 376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44" h="408">
                <a:moveTo>
                  <a:pt x="344" y="376"/>
                </a:moveTo>
                <a:cubicBezTo>
                  <a:pt x="344" y="377"/>
                  <a:pt x="344" y="377"/>
                  <a:pt x="344" y="377"/>
                </a:cubicBezTo>
                <a:cubicBezTo>
                  <a:pt x="337" y="380"/>
                  <a:pt x="330" y="382"/>
                  <a:pt x="323" y="385"/>
                </a:cubicBezTo>
                <a:cubicBezTo>
                  <a:pt x="309" y="389"/>
                  <a:pt x="296" y="393"/>
                  <a:pt x="282" y="396"/>
                </a:cubicBezTo>
                <a:cubicBezTo>
                  <a:pt x="280" y="396"/>
                  <a:pt x="279" y="396"/>
                  <a:pt x="277" y="397"/>
                </a:cubicBezTo>
                <a:cubicBezTo>
                  <a:pt x="258" y="401"/>
                  <a:pt x="238" y="404"/>
                  <a:pt x="218" y="406"/>
                </a:cubicBezTo>
                <a:cubicBezTo>
                  <a:pt x="217" y="406"/>
                  <a:pt x="217" y="406"/>
                  <a:pt x="217" y="406"/>
                </a:cubicBezTo>
                <a:cubicBezTo>
                  <a:pt x="216" y="406"/>
                  <a:pt x="215" y="406"/>
                  <a:pt x="214" y="406"/>
                </a:cubicBezTo>
                <a:cubicBezTo>
                  <a:pt x="200" y="407"/>
                  <a:pt x="186" y="408"/>
                  <a:pt x="172" y="408"/>
                </a:cubicBezTo>
                <a:cubicBezTo>
                  <a:pt x="158" y="408"/>
                  <a:pt x="143" y="407"/>
                  <a:pt x="128" y="406"/>
                </a:cubicBezTo>
                <a:cubicBezTo>
                  <a:pt x="128" y="406"/>
                  <a:pt x="127" y="406"/>
                  <a:pt x="127" y="406"/>
                </a:cubicBezTo>
                <a:cubicBezTo>
                  <a:pt x="106" y="404"/>
                  <a:pt x="85" y="401"/>
                  <a:pt x="64" y="396"/>
                </a:cubicBezTo>
                <a:cubicBezTo>
                  <a:pt x="63" y="396"/>
                  <a:pt x="63" y="396"/>
                  <a:pt x="62" y="396"/>
                </a:cubicBezTo>
                <a:cubicBezTo>
                  <a:pt x="41" y="391"/>
                  <a:pt x="21" y="385"/>
                  <a:pt x="0" y="377"/>
                </a:cubicBezTo>
                <a:cubicBezTo>
                  <a:pt x="0" y="376"/>
                  <a:pt x="0" y="376"/>
                  <a:pt x="0" y="376"/>
                </a:cubicBezTo>
                <a:cubicBezTo>
                  <a:pt x="0" y="354"/>
                  <a:pt x="2" y="333"/>
                  <a:pt x="4" y="313"/>
                </a:cubicBezTo>
                <a:cubicBezTo>
                  <a:pt x="7" y="291"/>
                  <a:pt x="11" y="270"/>
                  <a:pt x="17" y="249"/>
                </a:cubicBezTo>
                <a:cubicBezTo>
                  <a:pt x="31" y="194"/>
                  <a:pt x="55" y="143"/>
                  <a:pt x="86" y="97"/>
                </a:cubicBezTo>
                <a:cubicBezTo>
                  <a:pt x="98" y="79"/>
                  <a:pt x="112" y="62"/>
                  <a:pt x="126" y="46"/>
                </a:cubicBezTo>
                <a:cubicBezTo>
                  <a:pt x="140" y="29"/>
                  <a:pt x="156" y="14"/>
                  <a:pt x="172" y="0"/>
                </a:cubicBezTo>
                <a:cubicBezTo>
                  <a:pt x="188" y="14"/>
                  <a:pt x="204" y="29"/>
                  <a:pt x="218" y="46"/>
                </a:cubicBezTo>
                <a:cubicBezTo>
                  <a:pt x="233" y="62"/>
                  <a:pt x="246" y="79"/>
                  <a:pt x="258" y="97"/>
                </a:cubicBezTo>
                <a:cubicBezTo>
                  <a:pt x="289" y="143"/>
                  <a:pt x="313" y="194"/>
                  <a:pt x="327" y="249"/>
                </a:cubicBezTo>
                <a:cubicBezTo>
                  <a:pt x="333" y="270"/>
                  <a:pt x="337" y="291"/>
                  <a:pt x="340" y="313"/>
                </a:cubicBezTo>
                <a:cubicBezTo>
                  <a:pt x="343" y="333"/>
                  <a:pt x="344" y="354"/>
                  <a:pt x="344" y="376"/>
                </a:cubicBezTo>
                <a:close/>
              </a:path>
            </a:pathLst>
          </a:custGeom>
          <a:gradFill>
            <a:gsLst>
              <a:gs pos="0">
                <a:srgbClr val="7CEFD8"/>
              </a:gs>
              <a:gs pos="71000">
                <a:srgbClr val="6672E4"/>
              </a:gs>
              <a:gs pos="100000">
                <a:srgbClr val="882BE5"/>
              </a:gs>
            </a:gsLst>
            <a:lin ang="5400000" scaled="1"/>
          </a:gradFill>
          <a:ln w="12700" cap="flat">
            <a:solidFill>
              <a:srgbClr val="0CAC9D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114" name="Полилиния 113" descr="Это изображение содержит значок трех человек и символа, который отображает подключение к Интернету.">
            <a:extLst>
              <a:ext uri="{FF2B5EF4-FFF2-40B4-BE49-F238E27FC236}">
                <a16:creationId xmlns:a16="http://schemas.microsoft.com/office/drawing/2014/main" id="{9E41B0EC-DA27-4BF7-891C-FC6D7EF3CCFF}"/>
              </a:ext>
            </a:extLst>
          </p:cNvPr>
          <p:cNvSpPr>
            <a:spLocks/>
          </p:cNvSpPr>
          <p:nvPr/>
        </p:nvSpPr>
        <p:spPr bwMode="auto">
          <a:xfrm>
            <a:off x="4000353" y="2489384"/>
            <a:ext cx="1544577" cy="1733927"/>
          </a:xfrm>
          <a:custGeom>
            <a:avLst/>
            <a:gdLst>
              <a:gd name="T0" fmla="*/ 239 w 385"/>
              <a:gd name="T1" fmla="*/ 384 h 430"/>
              <a:gd name="T2" fmla="*/ 385 w 385"/>
              <a:gd name="T3" fmla="*/ 31 h 430"/>
              <a:gd name="T4" fmla="*/ 213 w 385"/>
              <a:gd name="T5" fmla="*/ 0 h 430"/>
              <a:gd name="T6" fmla="*/ 0 w 385"/>
              <a:gd name="T7" fmla="*/ 48 h 430"/>
              <a:gd name="T8" fmla="*/ 186 w 385"/>
              <a:gd name="T9" fmla="*/ 430 h 430"/>
              <a:gd name="T10" fmla="*/ 239 w 385"/>
              <a:gd name="T11" fmla="*/ 384 h 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5" h="430">
                <a:moveTo>
                  <a:pt x="239" y="384"/>
                </a:moveTo>
                <a:cubicBezTo>
                  <a:pt x="337" y="286"/>
                  <a:pt x="385" y="159"/>
                  <a:pt x="385" y="31"/>
                </a:cubicBezTo>
                <a:cubicBezTo>
                  <a:pt x="331" y="11"/>
                  <a:pt x="273" y="0"/>
                  <a:pt x="213" y="0"/>
                </a:cubicBezTo>
                <a:cubicBezTo>
                  <a:pt x="137" y="0"/>
                  <a:pt x="65" y="17"/>
                  <a:pt x="0" y="48"/>
                </a:cubicBezTo>
                <a:cubicBezTo>
                  <a:pt x="105" y="150"/>
                  <a:pt x="171" y="285"/>
                  <a:pt x="186" y="430"/>
                </a:cubicBezTo>
                <a:cubicBezTo>
                  <a:pt x="205" y="416"/>
                  <a:pt x="222" y="400"/>
                  <a:pt x="239" y="384"/>
                </a:cubicBezTo>
                <a:close/>
              </a:path>
            </a:pathLst>
          </a:custGeom>
          <a:gradFill>
            <a:gsLst>
              <a:gs pos="0">
                <a:srgbClr val="7CEFD8"/>
              </a:gs>
              <a:gs pos="71000">
                <a:srgbClr val="6672E4"/>
              </a:gs>
              <a:gs pos="100000">
                <a:srgbClr val="882BE5"/>
              </a:gs>
            </a:gsLst>
            <a:lin ang="5400000" scaled="1"/>
          </a:gradFill>
          <a:ln w="12700" cap="flat">
            <a:solidFill>
              <a:srgbClr val="0CAC9D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>
              <a:solidFill>
                <a:srgbClr val="6313DC"/>
              </a:solidFill>
            </a:endParaRPr>
          </a:p>
        </p:txBody>
      </p:sp>
      <p:sp>
        <p:nvSpPr>
          <p:cNvPr id="115" name="Полилиния 114" descr="Это изображение содержит значок с тремя людьми и шаром.">
            <a:extLst>
              <a:ext uri="{FF2B5EF4-FFF2-40B4-BE49-F238E27FC236}">
                <a16:creationId xmlns:a16="http://schemas.microsoft.com/office/drawing/2014/main" id="{BDEE62C1-79C7-4BD6-99A1-2466D37A5EB4}"/>
              </a:ext>
            </a:extLst>
          </p:cNvPr>
          <p:cNvSpPr>
            <a:spLocks/>
          </p:cNvSpPr>
          <p:nvPr/>
        </p:nvSpPr>
        <p:spPr bwMode="auto">
          <a:xfrm>
            <a:off x="1497551" y="2382704"/>
            <a:ext cx="1542974" cy="1729093"/>
          </a:xfrm>
          <a:custGeom>
            <a:avLst/>
            <a:gdLst>
              <a:gd name="T0" fmla="*/ 173 w 385"/>
              <a:gd name="T1" fmla="*/ 0 h 429"/>
              <a:gd name="T2" fmla="*/ 1 w 385"/>
              <a:gd name="T3" fmla="*/ 31 h 429"/>
              <a:gd name="T4" fmla="*/ 146 w 385"/>
              <a:gd name="T5" fmla="*/ 384 h 429"/>
              <a:gd name="T6" fmla="*/ 199 w 385"/>
              <a:gd name="T7" fmla="*/ 429 h 429"/>
              <a:gd name="T8" fmla="*/ 385 w 385"/>
              <a:gd name="T9" fmla="*/ 48 h 429"/>
              <a:gd name="T10" fmla="*/ 173 w 385"/>
              <a:gd name="T11" fmla="*/ 0 h 4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5" h="429">
                <a:moveTo>
                  <a:pt x="173" y="0"/>
                </a:moveTo>
                <a:cubicBezTo>
                  <a:pt x="112" y="0"/>
                  <a:pt x="54" y="11"/>
                  <a:pt x="1" y="31"/>
                </a:cubicBezTo>
                <a:cubicBezTo>
                  <a:pt x="0" y="159"/>
                  <a:pt x="49" y="286"/>
                  <a:pt x="146" y="384"/>
                </a:cubicBezTo>
                <a:cubicBezTo>
                  <a:pt x="163" y="400"/>
                  <a:pt x="181" y="416"/>
                  <a:pt x="199" y="429"/>
                </a:cubicBezTo>
                <a:cubicBezTo>
                  <a:pt x="215" y="285"/>
                  <a:pt x="280" y="150"/>
                  <a:pt x="385" y="48"/>
                </a:cubicBezTo>
                <a:cubicBezTo>
                  <a:pt x="320" y="17"/>
                  <a:pt x="249" y="0"/>
                  <a:pt x="173" y="0"/>
                </a:cubicBezTo>
                <a:close/>
              </a:path>
            </a:pathLst>
          </a:custGeom>
          <a:gradFill>
            <a:gsLst>
              <a:gs pos="0">
                <a:srgbClr val="7CEFD8"/>
              </a:gs>
              <a:gs pos="71000">
                <a:srgbClr val="6672E4"/>
              </a:gs>
              <a:gs pos="100000">
                <a:srgbClr val="882BE5"/>
              </a:gs>
            </a:gsLst>
            <a:lin ang="5400000" scaled="1"/>
          </a:gradFill>
          <a:ln w="12700" cap="flat">
            <a:solidFill>
              <a:srgbClr val="0CAC9D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116" name="Полилиния 115" descr="Это изображение содержит значок с тремя взаимодействующими с друг другом людьми. ">
            <a:extLst>
              <a:ext uri="{FF2B5EF4-FFF2-40B4-BE49-F238E27FC236}">
                <a16:creationId xmlns:a16="http://schemas.microsoft.com/office/drawing/2014/main" id="{7BF3ACC0-B381-45FC-900F-55F46E5E7EFD}"/>
              </a:ext>
            </a:extLst>
          </p:cNvPr>
          <p:cNvSpPr>
            <a:spLocks/>
          </p:cNvSpPr>
          <p:nvPr/>
        </p:nvSpPr>
        <p:spPr bwMode="auto">
          <a:xfrm>
            <a:off x="2842592" y="4688324"/>
            <a:ext cx="1439848" cy="1392436"/>
          </a:xfrm>
          <a:custGeom>
            <a:avLst/>
            <a:gdLst>
              <a:gd name="T0" fmla="*/ 0 w 301"/>
              <a:gd name="T1" fmla="*/ 0 h 232"/>
              <a:gd name="T2" fmla="*/ 150 w 301"/>
              <a:gd name="T3" fmla="*/ 232 h 232"/>
              <a:gd name="T4" fmla="*/ 301 w 301"/>
              <a:gd name="T5" fmla="*/ 0 h 232"/>
              <a:gd name="T6" fmla="*/ 150 w 301"/>
              <a:gd name="T7" fmla="*/ 19 h 232"/>
              <a:gd name="T8" fmla="*/ 0 w 301"/>
              <a:gd name="T9" fmla="*/ 0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1" h="232">
                <a:moveTo>
                  <a:pt x="0" y="0"/>
                </a:moveTo>
                <a:cubicBezTo>
                  <a:pt x="27" y="92"/>
                  <a:pt x="80" y="172"/>
                  <a:pt x="150" y="232"/>
                </a:cubicBezTo>
                <a:cubicBezTo>
                  <a:pt x="220" y="172"/>
                  <a:pt x="273" y="92"/>
                  <a:pt x="301" y="0"/>
                </a:cubicBezTo>
                <a:cubicBezTo>
                  <a:pt x="252" y="13"/>
                  <a:pt x="201" y="19"/>
                  <a:pt x="150" y="19"/>
                </a:cubicBezTo>
                <a:cubicBezTo>
                  <a:pt x="99" y="19"/>
                  <a:pt x="49" y="13"/>
                  <a:pt x="0" y="0"/>
                </a:cubicBezTo>
                <a:close/>
              </a:path>
            </a:pathLst>
          </a:custGeom>
          <a:gradFill>
            <a:gsLst>
              <a:gs pos="100000">
                <a:srgbClr val="7CEFD8"/>
              </a:gs>
              <a:gs pos="42000">
                <a:srgbClr val="6672E4"/>
              </a:gs>
              <a:gs pos="0">
                <a:srgbClr val="882BE5"/>
              </a:gs>
            </a:gsLst>
            <a:lin ang="5400000" scaled="0"/>
          </a:gradFill>
          <a:ln w="12700" cap="flat">
            <a:solidFill>
              <a:srgbClr val="0CAC9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117" name="TextBox 116"/>
          <p:cNvSpPr txBox="1"/>
          <p:nvPr/>
        </p:nvSpPr>
        <p:spPr>
          <a:xfrm>
            <a:off x="6648450" y="1238250"/>
            <a:ext cx="5276849" cy="53530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16286E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Интеллектуальное направление 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(школа </a:t>
            </a:r>
            <a:r>
              <a:rPr lang="ru-RU" sz="2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скорочтения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школа раннего развития, обучение английскому языку, обучение ментальной арифметике) - 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65 %.</a:t>
            </a:r>
            <a:endParaRPr lang="ru-RU" sz="2200" b="1" dirty="0" smtClean="0">
              <a:solidFill>
                <a:srgbClr val="0CAC9D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Спортивное направление 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(спортивные секции футбола, хоккея, бокса, спортивной борьбы, аэробики, художественной гимнастики, плавания, фигурного катания, тенниса, шахматы и шашки) - 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81 %.</a:t>
            </a:r>
          </a:p>
          <a:p>
            <a:pPr algn="just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Художественно – эстетическое направление 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(обучение вокалу, танцам, музыкальная и художественная школы, театр моды и таланта, школа артиста, изостудия) - 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51 %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02539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дпись 2">
            <a:extLst>
              <a:ext uri="{FF2B5EF4-FFF2-40B4-BE49-F238E27FC236}">
                <a16:creationId xmlns:a16="http://schemas.microsoft.com/office/drawing/2014/main" id="{CE6AF7FE-5978-4B5F-90E1-044AC25EC230}"/>
              </a:ext>
            </a:extLst>
          </p:cNvPr>
          <p:cNvSpPr txBox="1"/>
          <p:nvPr/>
        </p:nvSpPr>
        <p:spPr>
          <a:xfrm>
            <a:off x="258603" y="352513"/>
            <a:ext cx="11465219" cy="6190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16286E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 rtl="0"/>
            <a:r>
              <a:rPr lang="ru-RU" sz="3200" dirty="0" smtClean="0">
                <a:latin typeface="Times New Roman" pitchFamily="18" charset="0"/>
                <a:ea typeface="+mj-ea"/>
                <a:cs typeface="Times New Roman" pitchFamily="18" charset="0"/>
              </a:rPr>
              <a:t>Рекомендации по работе инновационной площадки</a:t>
            </a:r>
            <a:endParaRPr lang="ru-RU" sz="3200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63" name="Рисунок 162" descr="Это изображение двух пар рук, собирающих вместе кусочки головоломки. ">
            <a:extLst>
              <a:ext uri="{FF2B5EF4-FFF2-40B4-BE49-F238E27FC236}">
                <a16:creationId xmlns:a16="http://schemas.microsoft.com/office/drawing/2014/main" id="{AB835B29-19DB-41C9-9C29-FB52358C44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15224"/>
          <a:stretch/>
        </p:blipFill>
        <p:spPr>
          <a:xfrm>
            <a:off x="10113818" y="1783772"/>
            <a:ext cx="2078182" cy="4197927"/>
          </a:xfrm>
          <a:prstGeom prst="rect">
            <a:avLst/>
          </a:prstGeom>
        </p:spPr>
      </p:pic>
      <p:sp>
        <p:nvSpPr>
          <p:cNvPr id="53" name="Заголовок 52" hidden="1">
            <a:extLst>
              <a:ext uri="{FF2B5EF4-FFF2-40B4-BE49-F238E27FC236}">
                <a16:creationId xmlns:a16="http://schemas.microsoft.com/office/drawing/2014/main" id="{6BCAF586-A14B-4A3B-A249-655ADDBB3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dirty="0"/>
              <a:t>Слайд </a:t>
            </a:r>
            <a:r>
              <a:rPr lang="en-US" dirty="0" smtClean="0"/>
              <a:t>8</a:t>
            </a:r>
            <a:r>
              <a:rPr lang="ru-RU" dirty="0" smtClean="0"/>
              <a:t> </a:t>
            </a:r>
            <a:r>
              <a:rPr lang="ru-RU" dirty="0"/>
              <a:t>с информацией о кадрах</a:t>
            </a:r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285750" y="1321682"/>
            <a:ext cx="9772650" cy="5078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16286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45085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реализовывать систему работы по выявлению и поддержке талантливых и одарённых детей в соответствии ОП ДОУ, целевыми муниципальными, региональными программами;</a:t>
            </a:r>
          </a:p>
          <a:p>
            <a:pPr marR="0" lvl="0" indent="45085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продолжить интеграцию усилий специалистов ДОО по созданию системы психолого-педагогического сопровождения личности одаренного ребенка; </a:t>
            </a:r>
          </a:p>
          <a:p>
            <a:pPr marR="0" lvl="0" indent="45085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создать условия для развития потенциала одаренных детей с помощью создания соответствующей РППС, привлечения их к различным занятиям по интересам; построения индивидуальных траекторий развития их способностей; </a:t>
            </a:r>
          </a:p>
          <a:p>
            <a:pPr marR="0" lvl="0" indent="45085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поощрять стремление детей к проектной и исследовательской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222538483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Рисунок 162" descr="Это изображение двух пар рук, собирающих вместе кусочки головоломки. ">
            <a:extLst>
              <a:ext uri="{FF2B5EF4-FFF2-40B4-BE49-F238E27FC236}">
                <a16:creationId xmlns:a16="http://schemas.microsoft.com/office/drawing/2014/main" id="{AB835B29-19DB-41C9-9C29-FB52358C44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15224"/>
          <a:stretch/>
        </p:blipFill>
        <p:spPr>
          <a:xfrm>
            <a:off x="10113818" y="1993322"/>
            <a:ext cx="2078182" cy="4197927"/>
          </a:xfrm>
          <a:prstGeom prst="rect">
            <a:avLst/>
          </a:prstGeom>
          <a:ln>
            <a:solidFill>
              <a:srgbClr val="16286E"/>
            </a:solidFill>
          </a:ln>
        </p:spPr>
      </p:pic>
      <p:sp>
        <p:nvSpPr>
          <p:cNvPr id="53" name="Заголовок 52" hidden="1">
            <a:extLst>
              <a:ext uri="{FF2B5EF4-FFF2-40B4-BE49-F238E27FC236}">
                <a16:creationId xmlns:a16="http://schemas.microsoft.com/office/drawing/2014/main" id="{6BCAF586-A14B-4A3B-A249-655ADDBB3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dirty="0"/>
              <a:t>Слайд </a:t>
            </a:r>
            <a:r>
              <a:rPr lang="en-US" dirty="0" smtClean="0"/>
              <a:t>8</a:t>
            </a:r>
            <a:r>
              <a:rPr lang="ru-RU" dirty="0" smtClean="0"/>
              <a:t> </a:t>
            </a:r>
            <a:r>
              <a:rPr lang="ru-RU" dirty="0"/>
              <a:t>с информацией о кадрах</a:t>
            </a:r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266700" y="1123578"/>
            <a:ext cx="9692986" cy="54938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16286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45085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обеспечивать участие талантливых и одаренных детей в конкурсах, олимпиадах различных уровней;</a:t>
            </a:r>
          </a:p>
          <a:p>
            <a:pPr marR="0" lvl="0" indent="45085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организовать мероприятия (семинары, мастер-классы, конференции, </a:t>
            </a:r>
            <a:r>
              <a:rPr lang="ru-RU" sz="27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вебинары</a:t>
            </a:r>
            <a: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др.) по выявлению и распространению лучшего опыта и эффективных практик педагогических работников с одаренными детьми; </a:t>
            </a:r>
          </a:p>
          <a:p>
            <a:pPr marR="0" lvl="0" indent="45085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осуществлять диссеминацию инновационного опыта педагогов, работающих с одаренными детьми (публикации, издание методических материалов, проведение мастер-классов); </a:t>
            </a:r>
          </a:p>
          <a:p>
            <a:pPr marR="0" lvl="0" indent="45085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принять участие в V межрегиональной научно-практической интернет - конференции «Развитие одаренности в современной образовательной среде: опыт, проблемы, перспективы» (апрель 2021 г.).</a:t>
            </a:r>
          </a:p>
        </p:txBody>
      </p:sp>
      <p:sp>
        <p:nvSpPr>
          <p:cNvPr id="6" name="Надпись 2">
            <a:extLst>
              <a:ext uri="{FF2B5EF4-FFF2-40B4-BE49-F238E27FC236}">
                <a16:creationId xmlns:a16="http://schemas.microsoft.com/office/drawing/2014/main" id="{CE6AF7FE-5978-4B5F-90E1-044AC25EC230}"/>
              </a:ext>
            </a:extLst>
          </p:cNvPr>
          <p:cNvSpPr txBox="1"/>
          <p:nvPr/>
        </p:nvSpPr>
        <p:spPr>
          <a:xfrm>
            <a:off x="239553" y="295363"/>
            <a:ext cx="11465219" cy="6190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16286E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 rtl="0"/>
            <a:r>
              <a:rPr lang="ru-RU" sz="3200" dirty="0" smtClean="0">
                <a:latin typeface="Times New Roman" pitchFamily="18" charset="0"/>
                <a:ea typeface="+mj-ea"/>
                <a:cs typeface="Times New Roman" pitchFamily="18" charset="0"/>
              </a:rPr>
              <a:t>Рекомендации по работе инновационной площадки</a:t>
            </a:r>
            <a:endParaRPr lang="ru-RU" sz="3200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38483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дпись 2">
            <a:extLst>
              <a:ext uri="{FF2B5EF4-FFF2-40B4-BE49-F238E27FC236}">
                <a16:creationId xmlns:a16="http://schemas.microsoft.com/office/drawing/2014/main" id="{9436B850-15F2-41BC-A54E-6E0F332F011D}"/>
              </a:ext>
            </a:extLst>
          </p:cNvPr>
          <p:cNvSpPr txBox="1"/>
          <p:nvPr/>
        </p:nvSpPr>
        <p:spPr>
          <a:xfrm>
            <a:off x="339194" y="2753596"/>
            <a:ext cx="5166255" cy="2462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Группа 22" descr="Это изображение содержит абстрактную форму. ">
            <a:extLst>
              <a:ext uri="{FF2B5EF4-FFF2-40B4-BE49-F238E27FC236}">
                <a16:creationId xmlns:a16="http://schemas.microsoft.com/office/drawing/2014/main" id="{C5C1EC81-7459-4B76-B0C8-CF221BB21A2F}"/>
              </a:ext>
            </a:extLst>
          </p:cNvPr>
          <p:cNvGrpSpPr/>
          <p:nvPr/>
        </p:nvGrpSpPr>
        <p:grpSpPr>
          <a:xfrm>
            <a:off x="4855953" y="-2833465"/>
            <a:ext cx="8948964" cy="12105059"/>
            <a:chOff x="4855953" y="-2833465"/>
            <a:chExt cx="8948964" cy="12105059"/>
          </a:xfrm>
        </p:grpSpPr>
        <p:sp>
          <p:nvSpPr>
            <p:cNvPr id="20" name="Полилиния 10">
              <a:extLst>
                <a:ext uri="{FF2B5EF4-FFF2-40B4-BE49-F238E27FC236}">
                  <a16:creationId xmlns:a16="http://schemas.microsoft.com/office/drawing/2014/main" id="{6067105C-8C4E-4F4D-AF25-4E9E7FEE0199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1" name="Полилиния 11">
              <a:extLst>
                <a:ext uri="{FF2B5EF4-FFF2-40B4-BE49-F238E27FC236}">
                  <a16:creationId xmlns:a16="http://schemas.microsoft.com/office/drawing/2014/main" id="{70B75532-3E3F-4E79-89ED-8E7671BB9C68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2" name="Полилиния 12">
              <a:extLst>
                <a:ext uri="{FF2B5EF4-FFF2-40B4-BE49-F238E27FC236}">
                  <a16:creationId xmlns:a16="http://schemas.microsoft.com/office/drawing/2014/main" id="{517F7404-4FD2-4A56-9BC1-55945A2E0042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</p:grpSp>
      <p:sp>
        <p:nvSpPr>
          <p:cNvPr id="25" name="Заголовок 24" hidden="1">
            <a:extLst>
              <a:ext uri="{FF2B5EF4-FFF2-40B4-BE49-F238E27FC236}">
                <a16:creationId xmlns:a16="http://schemas.microsoft.com/office/drawing/2014/main" id="{24922840-A8AD-427F-889C-2B79CACC8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dirty="0"/>
              <a:t>Слайд </a:t>
            </a:r>
            <a:r>
              <a:rPr lang="ru-RU" dirty="0" smtClean="0"/>
              <a:t>1</a:t>
            </a:r>
            <a:r>
              <a:rPr lang="en-US" dirty="0" smtClean="0"/>
              <a:t>0</a:t>
            </a:r>
            <a:r>
              <a:rPr lang="ru-RU" dirty="0" smtClean="0"/>
              <a:t> </a:t>
            </a:r>
            <a:r>
              <a:rPr lang="ru-RU" dirty="0"/>
              <a:t>с информацией о кадрах</a:t>
            </a:r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val="235256857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дпись 1">
            <a:extLst>
              <a:ext uri="{FF2B5EF4-FFF2-40B4-BE49-F238E27FC236}">
                <a16:creationId xmlns:a16="http://schemas.microsoft.com/office/drawing/2014/main" id="{D815E537-4AB4-4445-A3AC-40D738EDF3DC}"/>
              </a:ext>
            </a:extLst>
          </p:cNvPr>
          <p:cNvSpPr txBox="1"/>
          <p:nvPr/>
        </p:nvSpPr>
        <p:spPr>
          <a:xfrm>
            <a:off x="213360" y="211916"/>
            <a:ext cx="8978765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Сохранение и развитие одаренности – </a:t>
            </a:r>
          </a:p>
          <a:p>
            <a:pPr algn="ctr" rtl="0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проблема прогресса общества, реализации </a:t>
            </a:r>
          </a:p>
          <a:p>
            <a:pPr algn="ctr" rtl="0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его творческого потенциала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B457331C-2A24-4352-9B4C-1C1B326F40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89560" y="1844040"/>
            <a:ext cx="7894320" cy="4587239"/>
            <a:chOff x="518433" y="1617975"/>
            <a:chExt cx="4415233" cy="3686543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B111D787-E830-4638-97B3-205F0A0ABC3F}"/>
                </a:ext>
              </a:extLst>
            </p:cNvPr>
            <p:cNvGrpSpPr/>
            <p:nvPr/>
          </p:nvGrpSpPr>
          <p:grpSpPr>
            <a:xfrm>
              <a:off x="518433" y="1822122"/>
              <a:ext cx="4139999" cy="1264495"/>
              <a:chOff x="518433" y="1981199"/>
              <a:chExt cx="4139999" cy="1264495"/>
            </a:xfrm>
          </p:grpSpPr>
          <p:sp>
            <p:nvSpPr>
              <p:cNvPr id="6" name="Прямоугольник: Скругленные углы 5">
                <a:extLst>
                  <a:ext uri="{FF2B5EF4-FFF2-40B4-BE49-F238E27FC236}">
                    <a16:creationId xmlns:a16="http://schemas.microsoft.com/office/drawing/2014/main" id="{6BFCD1AA-E1CA-41D6-8605-56AFEBE4EEE3}"/>
                  </a:ext>
                </a:extLst>
              </p:cNvPr>
              <p:cNvSpPr/>
              <p:nvPr/>
            </p:nvSpPr>
            <p:spPr>
              <a:xfrm>
                <a:off x="518433" y="1981199"/>
                <a:ext cx="443592" cy="232296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sz="2000" dirty="0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E9101D99-B002-4698-9C7E-C942B9AA2D39}"/>
                  </a:ext>
                </a:extLst>
              </p:cNvPr>
              <p:cNvSpPr/>
              <p:nvPr/>
            </p:nvSpPr>
            <p:spPr>
              <a:xfrm>
                <a:off x="1122237" y="2876362"/>
                <a:ext cx="3536195" cy="369332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rtl="0"/>
                <a:endParaRPr lang="ru-RU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2D19246F-8F2D-4FAD-8927-AA34DDAA5DFA}"/>
                </a:ext>
              </a:extLst>
            </p:cNvPr>
            <p:cNvGrpSpPr/>
            <p:nvPr/>
          </p:nvGrpSpPr>
          <p:grpSpPr>
            <a:xfrm>
              <a:off x="518433" y="1617975"/>
              <a:ext cx="4415233" cy="1519810"/>
              <a:chOff x="518433" y="1560113"/>
              <a:chExt cx="4415233" cy="1519810"/>
            </a:xfrm>
          </p:grpSpPr>
          <p:sp>
            <p:nvSpPr>
              <p:cNvPr id="9" name="Прямоугольник: Скругленные углы 8">
                <a:extLst>
                  <a:ext uri="{FF2B5EF4-FFF2-40B4-BE49-F238E27FC236}">
                    <a16:creationId xmlns:a16="http://schemas.microsoft.com/office/drawing/2014/main" id="{14FF47BA-9557-4442-8E2A-74A4F4AAD237}"/>
                  </a:ext>
                </a:extLst>
              </p:cNvPr>
              <p:cNvSpPr/>
              <p:nvPr/>
            </p:nvSpPr>
            <p:spPr>
              <a:xfrm>
                <a:off x="518433" y="2847627"/>
                <a:ext cx="443592" cy="232296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sz="2000" dirty="0"/>
              </a:p>
            </p:txBody>
          </p:sp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B00C2221-E8A7-47E0-B2B2-5A6A32F96791}"/>
                  </a:ext>
                </a:extLst>
              </p:cNvPr>
              <p:cNvSpPr/>
              <p:nvPr/>
            </p:nvSpPr>
            <p:spPr>
              <a:xfrm>
                <a:off x="1112407" y="1560113"/>
                <a:ext cx="3821259" cy="544159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just" rtl="0"/>
                <a:r>
                  <a:rPr lang="ru-RU" sz="2200" b="1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Кардинальные перемены в экономическом развитии государства и регионов.</a:t>
                </a:r>
                <a:endParaRPr lang="ru-RU" sz="2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9D065A01-39E4-4CC9-9075-3910C66205F5}"/>
                </a:ext>
              </a:extLst>
            </p:cNvPr>
            <p:cNvGrpSpPr/>
            <p:nvPr/>
          </p:nvGrpSpPr>
          <p:grpSpPr>
            <a:xfrm>
              <a:off x="518433" y="3858783"/>
              <a:ext cx="4201583" cy="362369"/>
              <a:chOff x="518433" y="3597907"/>
              <a:chExt cx="4201583" cy="362369"/>
            </a:xfrm>
          </p:grpSpPr>
          <p:sp>
            <p:nvSpPr>
              <p:cNvPr id="11" name="Прямоугольник: Скругленные углы 10">
                <a:extLst>
                  <a:ext uri="{FF2B5EF4-FFF2-40B4-BE49-F238E27FC236}">
                    <a16:creationId xmlns:a16="http://schemas.microsoft.com/office/drawing/2014/main" id="{6B458D5C-BDF7-4A75-A4E8-B99128DCD84A}"/>
                  </a:ext>
                </a:extLst>
              </p:cNvPr>
              <p:cNvSpPr/>
              <p:nvPr/>
            </p:nvSpPr>
            <p:spPr>
              <a:xfrm>
                <a:off x="518433" y="3727980"/>
                <a:ext cx="443592" cy="232296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sz="2000" dirty="0"/>
              </a:p>
            </p:txBody>
          </p:sp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CA17B45E-57F0-4725-89C0-3CD74A5097A3}"/>
                  </a:ext>
                </a:extLst>
              </p:cNvPr>
              <p:cNvSpPr/>
              <p:nvPr/>
            </p:nvSpPr>
            <p:spPr>
              <a:xfrm>
                <a:off x="1183821" y="3597907"/>
                <a:ext cx="3536195" cy="276999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rtl="0"/>
                <a:endParaRPr lang="ru-RU" i="1" dirty="0">
                  <a:solidFill>
                    <a:srgbClr val="002060"/>
                  </a:solidFill>
                  <a:latin typeface="+mj-lt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609D452F-25F9-4A2F-84BD-9A44714884C6}"/>
                </a:ext>
              </a:extLst>
            </p:cNvPr>
            <p:cNvGrpSpPr/>
            <p:nvPr/>
          </p:nvGrpSpPr>
          <p:grpSpPr>
            <a:xfrm>
              <a:off x="518433" y="4942149"/>
              <a:ext cx="4201583" cy="362369"/>
              <a:chOff x="518433" y="4478260"/>
              <a:chExt cx="4201583" cy="362369"/>
            </a:xfrm>
          </p:grpSpPr>
          <p:sp>
            <p:nvSpPr>
              <p:cNvPr id="13" name="Прямоугольник: Скругленные углы 12">
                <a:extLst>
                  <a:ext uri="{FF2B5EF4-FFF2-40B4-BE49-F238E27FC236}">
                    <a16:creationId xmlns:a16="http://schemas.microsoft.com/office/drawing/2014/main" id="{64E3D015-D1E6-40C0-B820-5D2B0144652D}"/>
                  </a:ext>
                </a:extLst>
              </p:cNvPr>
              <p:cNvSpPr/>
              <p:nvPr/>
            </p:nvSpPr>
            <p:spPr>
              <a:xfrm>
                <a:off x="518433" y="4608333"/>
                <a:ext cx="443592" cy="232296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sz="2000" dirty="0"/>
              </a:p>
            </p:txBody>
          </p:sp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9187696D-0387-46E9-A420-AD2392161D95}"/>
                  </a:ext>
                </a:extLst>
              </p:cNvPr>
              <p:cNvSpPr/>
              <p:nvPr/>
            </p:nvSpPr>
            <p:spPr>
              <a:xfrm>
                <a:off x="1183821" y="4478260"/>
                <a:ext cx="3536195" cy="276999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rtl="0"/>
                <a:r>
                  <a:rPr lang="ru-RU" i="1" dirty="0" smtClean="0">
                    <a:solidFill>
                      <a:srgbClr val="002060"/>
                    </a:solidFill>
                    <a:latin typeface="+mj-lt"/>
                    <a:cs typeface="Segoe UI" panose="020B0502040204020203" pitchFamily="34" charset="0"/>
                  </a:rPr>
                  <a:t>. </a:t>
                </a:r>
                <a:endParaRPr lang="ru-RU" i="1" dirty="0">
                  <a:solidFill>
                    <a:srgbClr val="002060"/>
                  </a:solidFill>
                  <a:latin typeface="+mj-lt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62" name="Группа 61" descr="Это изображение содержит руки женщины, пишущей на бумаге. ">
            <a:extLst>
              <a:ext uri="{FF2B5EF4-FFF2-40B4-BE49-F238E27FC236}">
                <a16:creationId xmlns:a16="http://schemas.microsoft.com/office/drawing/2014/main" id="{123C05C1-3914-48FB-B4B8-1388A2DB5ACE}"/>
              </a:ext>
            </a:extLst>
          </p:cNvPr>
          <p:cNvGrpSpPr/>
          <p:nvPr/>
        </p:nvGrpSpPr>
        <p:grpSpPr>
          <a:xfrm>
            <a:off x="7988968" y="-508000"/>
            <a:ext cx="5232768" cy="8346238"/>
            <a:chOff x="4597682" y="-439156"/>
            <a:chExt cx="7594320" cy="7252450"/>
          </a:xfrm>
        </p:grpSpPr>
        <p:sp>
          <p:nvSpPr>
            <p:cNvPr id="45" name="Полилиния 22">
              <a:extLst>
                <a:ext uri="{FF2B5EF4-FFF2-40B4-BE49-F238E27FC236}">
                  <a16:creationId xmlns:a16="http://schemas.microsoft.com/office/drawing/2014/main" id="{52C7242F-F484-4573-8387-13E2AE9DD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7682" y="-6899"/>
              <a:ext cx="7594319" cy="6820193"/>
            </a:xfrm>
            <a:custGeom>
              <a:avLst/>
              <a:gdLst>
                <a:gd name="T0" fmla="*/ 2254 w 2254"/>
                <a:gd name="T1" fmla="*/ 0 h 2026"/>
                <a:gd name="T2" fmla="*/ 2254 w 2254"/>
                <a:gd name="T3" fmla="*/ 2026 h 2026"/>
                <a:gd name="T4" fmla="*/ 2091 w 2254"/>
                <a:gd name="T5" fmla="*/ 1927 h 2026"/>
                <a:gd name="T6" fmla="*/ 1829 w 2254"/>
                <a:gd name="T7" fmla="*/ 1867 h 2026"/>
                <a:gd name="T8" fmla="*/ 1784 w 2254"/>
                <a:gd name="T9" fmla="*/ 1860 h 2026"/>
                <a:gd name="T10" fmla="*/ 1025 w 2254"/>
                <a:gd name="T11" fmla="*/ 1812 h 2026"/>
                <a:gd name="T12" fmla="*/ 330 w 2254"/>
                <a:gd name="T13" fmla="*/ 1005 h 2026"/>
                <a:gd name="T14" fmla="*/ 662 w 2254"/>
                <a:gd name="T15" fmla="*/ 430 h 2026"/>
                <a:gd name="T16" fmla="*/ 770 w 2254"/>
                <a:gd name="T17" fmla="*/ 0 h 2026"/>
                <a:gd name="T18" fmla="*/ 2254 w 2254"/>
                <a:gd name="T19" fmla="*/ 0 h 2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54" h="2026">
                  <a:moveTo>
                    <a:pt x="2254" y="0"/>
                  </a:moveTo>
                  <a:cubicBezTo>
                    <a:pt x="2254" y="2026"/>
                    <a:pt x="2254" y="2026"/>
                    <a:pt x="2254" y="2026"/>
                  </a:cubicBezTo>
                  <a:cubicBezTo>
                    <a:pt x="2243" y="2005"/>
                    <a:pt x="2206" y="1966"/>
                    <a:pt x="2091" y="1927"/>
                  </a:cubicBezTo>
                  <a:cubicBezTo>
                    <a:pt x="2029" y="1906"/>
                    <a:pt x="1944" y="1885"/>
                    <a:pt x="1829" y="1867"/>
                  </a:cubicBezTo>
                  <a:cubicBezTo>
                    <a:pt x="1814" y="1865"/>
                    <a:pt x="1800" y="1862"/>
                    <a:pt x="1784" y="1860"/>
                  </a:cubicBezTo>
                  <a:cubicBezTo>
                    <a:pt x="1606" y="1835"/>
                    <a:pt x="1361" y="1816"/>
                    <a:pt x="1025" y="1812"/>
                  </a:cubicBezTo>
                  <a:cubicBezTo>
                    <a:pt x="0" y="1800"/>
                    <a:pt x="66" y="1196"/>
                    <a:pt x="330" y="1005"/>
                  </a:cubicBezTo>
                  <a:cubicBezTo>
                    <a:pt x="580" y="825"/>
                    <a:pt x="686" y="680"/>
                    <a:pt x="662" y="430"/>
                  </a:cubicBezTo>
                  <a:cubicBezTo>
                    <a:pt x="638" y="181"/>
                    <a:pt x="770" y="0"/>
                    <a:pt x="770" y="0"/>
                  </a:cubicBezTo>
                  <a:lnTo>
                    <a:pt x="2254" y="0"/>
                  </a:ln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5000">
                  <a:srgbClr val="6672E4"/>
                </a:gs>
                <a:gs pos="100000">
                  <a:srgbClr val="882BE5"/>
                </a:gs>
              </a:gsLst>
              <a:lin ang="4800000" scaled="0"/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46" name="Полилиния 23">
              <a:extLst>
                <a:ext uri="{FF2B5EF4-FFF2-40B4-BE49-F238E27FC236}">
                  <a16:creationId xmlns:a16="http://schemas.microsoft.com/office/drawing/2014/main" id="{DFA1772D-1024-422A-B407-BE0F21E16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242" y="1441003"/>
              <a:ext cx="4110752" cy="3954852"/>
            </a:xfrm>
            <a:custGeom>
              <a:avLst/>
              <a:gdLst>
                <a:gd name="T0" fmla="*/ 0 w 2294"/>
                <a:gd name="T1" fmla="*/ 221 h 2207"/>
                <a:gd name="T2" fmla="*/ 1809 w 2294"/>
                <a:gd name="T3" fmla="*/ 0 h 2207"/>
                <a:gd name="T4" fmla="*/ 2294 w 2294"/>
                <a:gd name="T5" fmla="*/ 1957 h 2207"/>
                <a:gd name="T6" fmla="*/ 432 w 2294"/>
                <a:gd name="T7" fmla="*/ 2207 h 2207"/>
                <a:gd name="T8" fmla="*/ 0 w 2294"/>
                <a:gd name="T9" fmla="*/ 221 h 2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4" h="2207">
                  <a:moveTo>
                    <a:pt x="0" y="221"/>
                  </a:moveTo>
                  <a:lnTo>
                    <a:pt x="1809" y="0"/>
                  </a:lnTo>
                  <a:lnTo>
                    <a:pt x="2294" y="1957"/>
                  </a:lnTo>
                  <a:lnTo>
                    <a:pt x="432" y="2207"/>
                  </a:lnTo>
                  <a:lnTo>
                    <a:pt x="0" y="221"/>
                  </a:lnTo>
                  <a:close/>
                </a:path>
              </a:pathLst>
            </a:custGeom>
            <a:solidFill>
              <a:srgbClr val="C8F4F7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47" name="Полилиния 24">
              <a:extLst>
                <a:ext uri="{FF2B5EF4-FFF2-40B4-BE49-F238E27FC236}">
                  <a16:creationId xmlns:a16="http://schemas.microsoft.com/office/drawing/2014/main" id="{30CD4E41-332B-4C6B-9927-54698D5D0D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6266" y="1441003"/>
              <a:ext cx="2981818" cy="1632475"/>
            </a:xfrm>
            <a:custGeom>
              <a:avLst/>
              <a:gdLst>
                <a:gd name="T0" fmla="*/ 0 w 1664"/>
                <a:gd name="T1" fmla="*/ 736 h 911"/>
                <a:gd name="T2" fmla="*/ 1664 w 1664"/>
                <a:gd name="T3" fmla="*/ 911 h 911"/>
                <a:gd name="T4" fmla="*/ 1439 w 1664"/>
                <a:gd name="T5" fmla="*/ 0 h 911"/>
                <a:gd name="T6" fmla="*/ 399 w 1664"/>
                <a:gd name="T7" fmla="*/ 127 h 911"/>
                <a:gd name="T8" fmla="*/ 0 w 1664"/>
                <a:gd name="T9" fmla="*/ 736 h 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4" h="911">
                  <a:moveTo>
                    <a:pt x="0" y="736"/>
                  </a:moveTo>
                  <a:lnTo>
                    <a:pt x="1664" y="911"/>
                  </a:lnTo>
                  <a:lnTo>
                    <a:pt x="1439" y="0"/>
                  </a:lnTo>
                  <a:lnTo>
                    <a:pt x="399" y="127"/>
                  </a:lnTo>
                  <a:lnTo>
                    <a:pt x="0" y="736"/>
                  </a:lnTo>
                  <a:close/>
                </a:path>
              </a:pathLst>
            </a:custGeom>
            <a:solidFill>
              <a:srgbClr val="7CE4EC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48" name="Полилиния 25">
              <a:extLst>
                <a:ext uri="{FF2B5EF4-FFF2-40B4-BE49-F238E27FC236}">
                  <a16:creationId xmlns:a16="http://schemas.microsoft.com/office/drawing/2014/main" id="{12DCF2D5-0997-409A-9DB7-B4DFF4C5B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8129" y="1426667"/>
              <a:ext cx="1347553" cy="593139"/>
            </a:xfrm>
            <a:custGeom>
              <a:avLst/>
              <a:gdLst>
                <a:gd name="T0" fmla="*/ 752 w 752"/>
                <a:gd name="T1" fmla="*/ 0 h 331"/>
                <a:gd name="T2" fmla="*/ 275 w 752"/>
                <a:gd name="T3" fmla="*/ 72 h 331"/>
                <a:gd name="T4" fmla="*/ 0 w 752"/>
                <a:gd name="T5" fmla="*/ 331 h 331"/>
                <a:gd name="T6" fmla="*/ 752 w 752"/>
                <a:gd name="T7" fmla="*/ 130 h 331"/>
                <a:gd name="T8" fmla="*/ 752 w 752"/>
                <a:gd name="T9" fmla="*/ 0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2" h="331">
                  <a:moveTo>
                    <a:pt x="752" y="0"/>
                  </a:moveTo>
                  <a:lnTo>
                    <a:pt x="275" y="72"/>
                  </a:lnTo>
                  <a:lnTo>
                    <a:pt x="0" y="331"/>
                  </a:lnTo>
                  <a:lnTo>
                    <a:pt x="752" y="130"/>
                  </a:lnTo>
                  <a:lnTo>
                    <a:pt x="752" y="0"/>
                  </a:lnTo>
                  <a:close/>
                </a:path>
              </a:pathLst>
            </a:custGeom>
            <a:solidFill>
              <a:srgbClr val="ADA4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49" name="Полилиния 26">
              <a:extLst>
                <a:ext uri="{FF2B5EF4-FFF2-40B4-BE49-F238E27FC236}">
                  <a16:creationId xmlns:a16="http://schemas.microsoft.com/office/drawing/2014/main" id="{56FE8491-17D1-44D2-A059-D277D43E3D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12" y="1828066"/>
              <a:ext cx="546548" cy="456950"/>
            </a:xfrm>
            <a:custGeom>
              <a:avLst/>
              <a:gdLst>
                <a:gd name="T0" fmla="*/ 162 w 162"/>
                <a:gd name="T1" fmla="*/ 66 h 136"/>
                <a:gd name="T2" fmla="*/ 87 w 162"/>
                <a:gd name="T3" fmla="*/ 130 h 136"/>
                <a:gd name="T4" fmla="*/ 36 w 162"/>
                <a:gd name="T5" fmla="*/ 124 h 136"/>
                <a:gd name="T6" fmla="*/ 0 w 162"/>
                <a:gd name="T7" fmla="*/ 103 h 136"/>
                <a:gd name="T8" fmla="*/ 103 w 162"/>
                <a:gd name="T9" fmla="*/ 0 h 136"/>
                <a:gd name="T10" fmla="*/ 148 w 162"/>
                <a:gd name="T11" fmla="*/ 50 h 136"/>
                <a:gd name="T12" fmla="*/ 162 w 162"/>
                <a:gd name="T13" fmla="*/ 6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136">
                  <a:moveTo>
                    <a:pt x="162" y="66"/>
                  </a:moveTo>
                  <a:cubicBezTo>
                    <a:pt x="162" y="66"/>
                    <a:pt x="119" y="116"/>
                    <a:pt x="87" y="130"/>
                  </a:cubicBezTo>
                  <a:cubicBezTo>
                    <a:pt x="72" y="136"/>
                    <a:pt x="53" y="131"/>
                    <a:pt x="36" y="124"/>
                  </a:cubicBezTo>
                  <a:cubicBezTo>
                    <a:pt x="16" y="115"/>
                    <a:pt x="0" y="103"/>
                    <a:pt x="0" y="103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48" y="50"/>
                    <a:pt x="148" y="50"/>
                    <a:pt x="148" y="50"/>
                  </a:cubicBezTo>
                  <a:lnTo>
                    <a:pt x="162" y="66"/>
                  </a:lnTo>
                  <a:close/>
                </a:path>
              </a:pathLst>
            </a:custGeom>
            <a:solidFill>
              <a:srgbClr val="D8C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50" name="Полилиния 27">
              <a:extLst>
                <a:ext uri="{FF2B5EF4-FFF2-40B4-BE49-F238E27FC236}">
                  <a16:creationId xmlns:a16="http://schemas.microsoft.com/office/drawing/2014/main" id="{59AC079D-039E-4639-B27F-9908EF107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7665" y="1996510"/>
              <a:ext cx="424695" cy="288506"/>
            </a:xfrm>
            <a:custGeom>
              <a:avLst/>
              <a:gdLst>
                <a:gd name="T0" fmla="*/ 126 w 126"/>
                <a:gd name="T1" fmla="*/ 16 h 86"/>
                <a:gd name="T2" fmla="*/ 51 w 126"/>
                <a:gd name="T3" fmla="*/ 80 h 86"/>
                <a:gd name="T4" fmla="*/ 0 w 126"/>
                <a:gd name="T5" fmla="*/ 74 h 86"/>
                <a:gd name="T6" fmla="*/ 6 w 126"/>
                <a:gd name="T7" fmla="*/ 61 h 86"/>
                <a:gd name="T8" fmla="*/ 112 w 126"/>
                <a:gd name="T9" fmla="*/ 0 h 86"/>
                <a:gd name="T10" fmla="*/ 126 w 126"/>
                <a:gd name="T11" fmla="*/ 1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6" h="86">
                  <a:moveTo>
                    <a:pt x="126" y="16"/>
                  </a:moveTo>
                  <a:cubicBezTo>
                    <a:pt x="126" y="16"/>
                    <a:pt x="83" y="66"/>
                    <a:pt x="51" y="80"/>
                  </a:cubicBezTo>
                  <a:cubicBezTo>
                    <a:pt x="36" y="86"/>
                    <a:pt x="17" y="81"/>
                    <a:pt x="0" y="74"/>
                  </a:cubicBezTo>
                  <a:cubicBezTo>
                    <a:pt x="2" y="70"/>
                    <a:pt x="3" y="65"/>
                    <a:pt x="6" y="61"/>
                  </a:cubicBezTo>
                  <a:cubicBezTo>
                    <a:pt x="6" y="61"/>
                    <a:pt x="54" y="25"/>
                    <a:pt x="112" y="0"/>
                  </a:cubicBezTo>
                  <a:lnTo>
                    <a:pt x="126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51" name="Полилиния 28">
              <a:extLst>
                <a:ext uri="{FF2B5EF4-FFF2-40B4-BE49-F238E27FC236}">
                  <a16:creationId xmlns:a16="http://schemas.microsoft.com/office/drawing/2014/main" id="{C95685F9-863C-488D-A6CE-3A519F21E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04938" y="-14067"/>
              <a:ext cx="387063" cy="7168"/>
            </a:xfrm>
            <a:custGeom>
              <a:avLst/>
              <a:gdLst>
                <a:gd name="T0" fmla="*/ 115 w 115"/>
                <a:gd name="T1" fmla="*/ 2 h 2"/>
                <a:gd name="T2" fmla="*/ 0 w 115"/>
                <a:gd name="T3" fmla="*/ 2 h 2"/>
                <a:gd name="T4" fmla="*/ 115 w 115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" h="2">
                  <a:moveTo>
                    <a:pt x="115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73" y="0"/>
                    <a:pt x="115" y="2"/>
                    <a:pt x="115" y="2"/>
                  </a:cubicBezTo>
                  <a:close/>
                </a:path>
              </a:pathLst>
            </a:custGeom>
            <a:solidFill>
              <a:srgbClr val="190E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D88A045D-1D47-48A7-BD6D-329F30D7916F}"/>
                </a:ext>
              </a:extLst>
            </p:cNvPr>
            <p:cNvGrpSpPr/>
            <p:nvPr/>
          </p:nvGrpSpPr>
          <p:grpSpPr>
            <a:xfrm>
              <a:off x="7676266" y="528897"/>
              <a:ext cx="1904852" cy="2230988"/>
              <a:chOff x="7676266" y="528897"/>
              <a:chExt cx="1904852" cy="2230988"/>
            </a:xfrm>
            <a:gradFill>
              <a:gsLst>
                <a:gs pos="0">
                  <a:srgbClr val="03002F"/>
                </a:gs>
                <a:gs pos="100000">
                  <a:srgbClr val="F870FF"/>
                </a:gs>
              </a:gsLst>
              <a:lin ang="19800000" scaled="0"/>
            </a:gradFill>
          </p:grpSpPr>
          <p:sp>
            <p:nvSpPr>
              <p:cNvPr id="52" name="Полилиния 29">
                <a:extLst>
                  <a:ext uri="{FF2B5EF4-FFF2-40B4-BE49-F238E27FC236}">
                    <a16:creationId xmlns:a16="http://schemas.microsoft.com/office/drawing/2014/main" id="{8AC43BD2-6A27-4E0F-BAFD-FDAF479A01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76266" y="2195418"/>
                <a:ext cx="589555" cy="564467"/>
              </a:xfrm>
              <a:custGeom>
                <a:avLst/>
                <a:gdLst>
                  <a:gd name="T0" fmla="*/ 138 w 175"/>
                  <a:gd name="T1" fmla="*/ 16 h 168"/>
                  <a:gd name="T2" fmla="*/ 175 w 175"/>
                  <a:gd name="T3" fmla="*/ 32 h 168"/>
                  <a:gd name="T4" fmla="*/ 167 w 175"/>
                  <a:gd name="T5" fmla="*/ 40 h 168"/>
                  <a:gd name="T6" fmla="*/ 109 w 175"/>
                  <a:gd name="T7" fmla="*/ 105 h 168"/>
                  <a:gd name="T8" fmla="*/ 109 w 175"/>
                  <a:gd name="T9" fmla="*/ 105 h 168"/>
                  <a:gd name="T10" fmla="*/ 84 w 175"/>
                  <a:gd name="T11" fmla="*/ 133 h 168"/>
                  <a:gd name="T12" fmla="*/ 0 w 175"/>
                  <a:gd name="T13" fmla="*/ 168 h 168"/>
                  <a:gd name="T14" fmla="*/ 32 w 175"/>
                  <a:gd name="T15" fmla="*/ 83 h 168"/>
                  <a:gd name="T16" fmla="*/ 48 w 175"/>
                  <a:gd name="T17" fmla="*/ 63 h 168"/>
                  <a:gd name="T18" fmla="*/ 65 w 175"/>
                  <a:gd name="T19" fmla="*/ 42 h 168"/>
                  <a:gd name="T20" fmla="*/ 99 w 175"/>
                  <a:gd name="T21" fmla="*/ 0 h 168"/>
                  <a:gd name="T22" fmla="*/ 103 w 175"/>
                  <a:gd name="T23" fmla="*/ 1 h 168"/>
                  <a:gd name="T24" fmla="*/ 108 w 175"/>
                  <a:gd name="T25" fmla="*/ 3 h 168"/>
                  <a:gd name="T26" fmla="*/ 113 w 175"/>
                  <a:gd name="T27" fmla="*/ 6 h 168"/>
                  <a:gd name="T28" fmla="*/ 115 w 175"/>
                  <a:gd name="T29" fmla="*/ 6 h 168"/>
                  <a:gd name="T30" fmla="*/ 115 w 175"/>
                  <a:gd name="T31" fmla="*/ 6 h 168"/>
                  <a:gd name="T32" fmla="*/ 115 w 175"/>
                  <a:gd name="T33" fmla="*/ 6 h 168"/>
                  <a:gd name="T34" fmla="*/ 131 w 175"/>
                  <a:gd name="T35" fmla="*/ 13 h 168"/>
                  <a:gd name="T36" fmla="*/ 136 w 175"/>
                  <a:gd name="T37" fmla="*/ 15 h 168"/>
                  <a:gd name="T38" fmla="*/ 138 w 175"/>
                  <a:gd name="T39" fmla="*/ 16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5" h="168">
                    <a:moveTo>
                      <a:pt x="138" y="16"/>
                    </a:moveTo>
                    <a:cubicBezTo>
                      <a:pt x="150" y="21"/>
                      <a:pt x="162" y="27"/>
                      <a:pt x="175" y="32"/>
                    </a:cubicBezTo>
                    <a:cubicBezTo>
                      <a:pt x="167" y="40"/>
                      <a:pt x="167" y="40"/>
                      <a:pt x="167" y="40"/>
                    </a:cubicBezTo>
                    <a:cubicBezTo>
                      <a:pt x="109" y="105"/>
                      <a:pt x="109" y="105"/>
                      <a:pt x="109" y="105"/>
                    </a:cubicBezTo>
                    <a:cubicBezTo>
                      <a:pt x="109" y="105"/>
                      <a:pt x="109" y="105"/>
                      <a:pt x="109" y="105"/>
                    </a:cubicBezTo>
                    <a:cubicBezTo>
                      <a:pt x="84" y="133"/>
                      <a:pt x="84" y="133"/>
                      <a:pt x="84" y="133"/>
                    </a:cubicBezTo>
                    <a:cubicBezTo>
                      <a:pt x="0" y="168"/>
                      <a:pt x="0" y="168"/>
                      <a:pt x="0" y="168"/>
                    </a:cubicBezTo>
                    <a:cubicBezTo>
                      <a:pt x="32" y="83"/>
                      <a:pt x="32" y="83"/>
                      <a:pt x="32" y="83"/>
                    </a:cubicBezTo>
                    <a:cubicBezTo>
                      <a:pt x="48" y="63"/>
                      <a:pt x="48" y="63"/>
                      <a:pt x="48" y="63"/>
                    </a:cubicBezTo>
                    <a:cubicBezTo>
                      <a:pt x="65" y="42"/>
                      <a:pt x="65" y="42"/>
                      <a:pt x="65" y="42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100" y="0"/>
                      <a:pt x="101" y="1"/>
                      <a:pt x="103" y="1"/>
                    </a:cubicBezTo>
                    <a:cubicBezTo>
                      <a:pt x="104" y="2"/>
                      <a:pt x="106" y="3"/>
                      <a:pt x="108" y="3"/>
                    </a:cubicBezTo>
                    <a:cubicBezTo>
                      <a:pt x="110" y="4"/>
                      <a:pt x="112" y="5"/>
                      <a:pt x="113" y="6"/>
                    </a:cubicBezTo>
                    <a:cubicBezTo>
                      <a:pt x="114" y="6"/>
                      <a:pt x="114" y="6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20" y="8"/>
                      <a:pt x="126" y="11"/>
                      <a:pt x="131" y="13"/>
                    </a:cubicBezTo>
                    <a:cubicBezTo>
                      <a:pt x="133" y="14"/>
                      <a:pt x="134" y="15"/>
                      <a:pt x="136" y="15"/>
                    </a:cubicBezTo>
                    <a:cubicBezTo>
                      <a:pt x="137" y="16"/>
                      <a:pt x="137" y="16"/>
                      <a:pt x="138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53" name="Полилиния 30">
                <a:extLst>
                  <a:ext uri="{FF2B5EF4-FFF2-40B4-BE49-F238E27FC236}">
                    <a16:creationId xmlns:a16="http://schemas.microsoft.com/office/drawing/2014/main" id="{ADA7EFA8-1700-4615-8891-221172E4BD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9570" y="528897"/>
                <a:ext cx="1571548" cy="1774039"/>
              </a:xfrm>
              <a:custGeom>
                <a:avLst/>
                <a:gdLst>
                  <a:gd name="T0" fmla="*/ 454 w 466"/>
                  <a:gd name="T1" fmla="*/ 77 h 527"/>
                  <a:gd name="T2" fmla="*/ 450 w 466"/>
                  <a:gd name="T3" fmla="*/ 81 h 527"/>
                  <a:gd name="T4" fmla="*/ 241 w 466"/>
                  <a:gd name="T5" fmla="*/ 334 h 527"/>
                  <a:gd name="T6" fmla="*/ 228 w 466"/>
                  <a:gd name="T7" fmla="*/ 350 h 527"/>
                  <a:gd name="T8" fmla="*/ 184 w 466"/>
                  <a:gd name="T9" fmla="*/ 403 h 527"/>
                  <a:gd name="T10" fmla="*/ 162 w 466"/>
                  <a:gd name="T11" fmla="*/ 429 h 527"/>
                  <a:gd name="T12" fmla="*/ 134 w 466"/>
                  <a:gd name="T13" fmla="*/ 461 h 527"/>
                  <a:gd name="T14" fmla="*/ 76 w 466"/>
                  <a:gd name="T15" fmla="*/ 527 h 527"/>
                  <a:gd name="T16" fmla="*/ 39 w 466"/>
                  <a:gd name="T17" fmla="*/ 511 h 527"/>
                  <a:gd name="T18" fmla="*/ 37 w 466"/>
                  <a:gd name="T19" fmla="*/ 510 h 527"/>
                  <a:gd name="T20" fmla="*/ 32 w 466"/>
                  <a:gd name="T21" fmla="*/ 508 h 527"/>
                  <a:gd name="T22" fmla="*/ 16 w 466"/>
                  <a:gd name="T23" fmla="*/ 501 h 527"/>
                  <a:gd name="T24" fmla="*/ 16 w 466"/>
                  <a:gd name="T25" fmla="*/ 501 h 527"/>
                  <a:gd name="T26" fmla="*/ 16 w 466"/>
                  <a:gd name="T27" fmla="*/ 501 h 527"/>
                  <a:gd name="T28" fmla="*/ 14 w 466"/>
                  <a:gd name="T29" fmla="*/ 501 h 527"/>
                  <a:gd name="T30" fmla="*/ 9 w 466"/>
                  <a:gd name="T31" fmla="*/ 498 h 527"/>
                  <a:gd name="T32" fmla="*/ 4 w 466"/>
                  <a:gd name="T33" fmla="*/ 496 h 527"/>
                  <a:gd name="T34" fmla="*/ 0 w 466"/>
                  <a:gd name="T35" fmla="*/ 495 h 527"/>
                  <a:gd name="T36" fmla="*/ 378 w 466"/>
                  <a:gd name="T37" fmla="*/ 24 h 527"/>
                  <a:gd name="T38" fmla="*/ 443 w 466"/>
                  <a:gd name="T39" fmla="*/ 16 h 527"/>
                  <a:gd name="T40" fmla="*/ 454 w 466"/>
                  <a:gd name="T41" fmla="*/ 77 h 5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66" h="527">
                    <a:moveTo>
                      <a:pt x="454" y="77"/>
                    </a:moveTo>
                    <a:cubicBezTo>
                      <a:pt x="453" y="78"/>
                      <a:pt x="452" y="80"/>
                      <a:pt x="450" y="81"/>
                    </a:cubicBezTo>
                    <a:cubicBezTo>
                      <a:pt x="241" y="334"/>
                      <a:pt x="241" y="334"/>
                      <a:pt x="241" y="334"/>
                    </a:cubicBezTo>
                    <a:cubicBezTo>
                      <a:pt x="228" y="350"/>
                      <a:pt x="228" y="350"/>
                      <a:pt x="228" y="350"/>
                    </a:cubicBezTo>
                    <a:cubicBezTo>
                      <a:pt x="184" y="403"/>
                      <a:pt x="184" y="403"/>
                      <a:pt x="184" y="403"/>
                    </a:cubicBezTo>
                    <a:cubicBezTo>
                      <a:pt x="162" y="429"/>
                      <a:pt x="162" y="429"/>
                      <a:pt x="162" y="429"/>
                    </a:cubicBezTo>
                    <a:cubicBezTo>
                      <a:pt x="134" y="461"/>
                      <a:pt x="134" y="461"/>
                      <a:pt x="134" y="461"/>
                    </a:cubicBezTo>
                    <a:cubicBezTo>
                      <a:pt x="76" y="527"/>
                      <a:pt x="76" y="527"/>
                      <a:pt x="76" y="527"/>
                    </a:cubicBezTo>
                    <a:cubicBezTo>
                      <a:pt x="63" y="522"/>
                      <a:pt x="51" y="516"/>
                      <a:pt x="39" y="511"/>
                    </a:cubicBezTo>
                    <a:cubicBezTo>
                      <a:pt x="38" y="511"/>
                      <a:pt x="38" y="511"/>
                      <a:pt x="37" y="510"/>
                    </a:cubicBezTo>
                    <a:cubicBezTo>
                      <a:pt x="35" y="510"/>
                      <a:pt x="34" y="509"/>
                      <a:pt x="32" y="508"/>
                    </a:cubicBezTo>
                    <a:cubicBezTo>
                      <a:pt x="27" y="506"/>
                      <a:pt x="21" y="503"/>
                      <a:pt x="16" y="501"/>
                    </a:cubicBezTo>
                    <a:cubicBezTo>
                      <a:pt x="16" y="501"/>
                      <a:pt x="16" y="501"/>
                      <a:pt x="16" y="501"/>
                    </a:cubicBezTo>
                    <a:cubicBezTo>
                      <a:pt x="16" y="501"/>
                      <a:pt x="16" y="501"/>
                      <a:pt x="16" y="501"/>
                    </a:cubicBezTo>
                    <a:cubicBezTo>
                      <a:pt x="15" y="501"/>
                      <a:pt x="15" y="501"/>
                      <a:pt x="14" y="501"/>
                    </a:cubicBezTo>
                    <a:cubicBezTo>
                      <a:pt x="13" y="500"/>
                      <a:pt x="11" y="499"/>
                      <a:pt x="9" y="498"/>
                    </a:cubicBezTo>
                    <a:cubicBezTo>
                      <a:pt x="7" y="498"/>
                      <a:pt x="5" y="497"/>
                      <a:pt x="4" y="496"/>
                    </a:cubicBezTo>
                    <a:cubicBezTo>
                      <a:pt x="2" y="496"/>
                      <a:pt x="1" y="495"/>
                      <a:pt x="0" y="495"/>
                    </a:cubicBezTo>
                    <a:cubicBezTo>
                      <a:pt x="378" y="24"/>
                      <a:pt x="378" y="24"/>
                      <a:pt x="378" y="24"/>
                    </a:cubicBezTo>
                    <a:cubicBezTo>
                      <a:pt x="394" y="4"/>
                      <a:pt x="423" y="0"/>
                      <a:pt x="443" y="16"/>
                    </a:cubicBezTo>
                    <a:cubicBezTo>
                      <a:pt x="462" y="31"/>
                      <a:pt x="466" y="57"/>
                      <a:pt x="454" y="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</p:grpSp>
        <p:sp>
          <p:nvSpPr>
            <p:cNvPr id="54" name="Полилиния 31">
              <a:extLst>
                <a:ext uri="{FF2B5EF4-FFF2-40B4-BE49-F238E27FC236}">
                  <a16:creationId xmlns:a16="http://schemas.microsoft.com/office/drawing/2014/main" id="{B6F47CAE-1A30-4CE3-B40D-9C8C433D5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9964" y="1441003"/>
              <a:ext cx="4582038" cy="5372291"/>
            </a:xfrm>
            <a:custGeom>
              <a:avLst/>
              <a:gdLst>
                <a:gd name="T0" fmla="*/ 1360 w 1360"/>
                <a:gd name="T1" fmla="*/ 1596 h 1596"/>
                <a:gd name="T2" fmla="*/ 935 w 1360"/>
                <a:gd name="T3" fmla="*/ 1437 h 1596"/>
                <a:gd name="T4" fmla="*/ 823 w 1360"/>
                <a:gd name="T5" fmla="*/ 1072 h 1596"/>
                <a:gd name="T6" fmla="*/ 756 w 1360"/>
                <a:gd name="T7" fmla="*/ 634 h 1596"/>
                <a:gd name="T8" fmla="*/ 753 w 1360"/>
                <a:gd name="T9" fmla="*/ 624 h 1596"/>
                <a:gd name="T10" fmla="*/ 750 w 1360"/>
                <a:gd name="T11" fmla="*/ 616 h 1596"/>
                <a:gd name="T12" fmla="*/ 737 w 1360"/>
                <a:gd name="T13" fmla="*/ 587 h 1596"/>
                <a:gd name="T14" fmla="*/ 729 w 1360"/>
                <a:gd name="T15" fmla="*/ 577 h 1596"/>
                <a:gd name="T16" fmla="*/ 722 w 1360"/>
                <a:gd name="T17" fmla="*/ 571 h 1596"/>
                <a:gd name="T18" fmla="*/ 718 w 1360"/>
                <a:gd name="T19" fmla="*/ 568 h 1596"/>
                <a:gd name="T20" fmla="*/ 699 w 1360"/>
                <a:gd name="T21" fmla="*/ 559 h 1596"/>
                <a:gd name="T22" fmla="*/ 694 w 1360"/>
                <a:gd name="T23" fmla="*/ 557 h 1596"/>
                <a:gd name="T24" fmla="*/ 667 w 1360"/>
                <a:gd name="T25" fmla="*/ 551 h 1596"/>
                <a:gd name="T26" fmla="*/ 637 w 1360"/>
                <a:gd name="T27" fmla="*/ 546 h 1596"/>
                <a:gd name="T28" fmla="*/ 612 w 1360"/>
                <a:gd name="T29" fmla="*/ 542 h 1596"/>
                <a:gd name="T30" fmla="*/ 597 w 1360"/>
                <a:gd name="T31" fmla="*/ 539 h 1596"/>
                <a:gd name="T32" fmla="*/ 554 w 1360"/>
                <a:gd name="T33" fmla="*/ 532 h 1596"/>
                <a:gd name="T34" fmla="*/ 495 w 1360"/>
                <a:gd name="T35" fmla="*/ 522 h 1596"/>
                <a:gd name="T36" fmla="*/ 469 w 1360"/>
                <a:gd name="T37" fmla="*/ 516 h 1596"/>
                <a:gd name="T38" fmla="*/ 447 w 1360"/>
                <a:gd name="T39" fmla="*/ 512 h 1596"/>
                <a:gd name="T40" fmla="*/ 421 w 1360"/>
                <a:gd name="T41" fmla="*/ 506 h 1596"/>
                <a:gd name="T42" fmla="*/ 402 w 1360"/>
                <a:gd name="T43" fmla="*/ 500 h 1596"/>
                <a:gd name="T44" fmla="*/ 382 w 1360"/>
                <a:gd name="T45" fmla="*/ 495 h 1596"/>
                <a:gd name="T46" fmla="*/ 367 w 1360"/>
                <a:gd name="T47" fmla="*/ 490 h 1596"/>
                <a:gd name="T48" fmla="*/ 355 w 1360"/>
                <a:gd name="T49" fmla="*/ 485 h 1596"/>
                <a:gd name="T50" fmla="*/ 332 w 1360"/>
                <a:gd name="T51" fmla="*/ 476 h 1596"/>
                <a:gd name="T52" fmla="*/ 290 w 1360"/>
                <a:gd name="T53" fmla="*/ 452 h 1596"/>
                <a:gd name="T54" fmla="*/ 280 w 1360"/>
                <a:gd name="T55" fmla="*/ 444 h 1596"/>
                <a:gd name="T56" fmla="*/ 264 w 1360"/>
                <a:gd name="T57" fmla="*/ 429 h 1596"/>
                <a:gd name="T58" fmla="*/ 252 w 1360"/>
                <a:gd name="T59" fmla="*/ 419 h 1596"/>
                <a:gd name="T60" fmla="*/ 241 w 1360"/>
                <a:gd name="T61" fmla="*/ 410 h 1596"/>
                <a:gd name="T62" fmla="*/ 129 w 1360"/>
                <a:gd name="T63" fmla="*/ 329 h 1596"/>
                <a:gd name="T64" fmla="*/ 106 w 1360"/>
                <a:gd name="T65" fmla="*/ 313 h 1596"/>
                <a:gd name="T66" fmla="*/ 68 w 1360"/>
                <a:gd name="T67" fmla="*/ 287 h 1596"/>
                <a:gd name="T68" fmla="*/ 33 w 1360"/>
                <a:gd name="T69" fmla="*/ 221 h 1596"/>
                <a:gd name="T70" fmla="*/ 73 w 1360"/>
                <a:gd name="T71" fmla="*/ 213 h 1596"/>
                <a:gd name="T72" fmla="*/ 79 w 1360"/>
                <a:gd name="T73" fmla="*/ 213 h 1596"/>
                <a:gd name="T74" fmla="*/ 87 w 1360"/>
                <a:gd name="T75" fmla="*/ 214 h 1596"/>
                <a:gd name="T76" fmla="*/ 119 w 1360"/>
                <a:gd name="T77" fmla="*/ 224 h 1596"/>
                <a:gd name="T78" fmla="*/ 128 w 1360"/>
                <a:gd name="T79" fmla="*/ 227 h 1596"/>
                <a:gd name="T80" fmla="*/ 135 w 1360"/>
                <a:gd name="T81" fmla="*/ 230 h 1596"/>
                <a:gd name="T82" fmla="*/ 151 w 1360"/>
                <a:gd name="T83" fmla="*/ 237 h 1596"/>
                <a:gd name="T84" fmla="*/ 158 w 1360"/>
                <a:gd name="T85" fmla="*/ 240 h 1596"/>
                <a:gd name="T86" fmla="*/ 197 w 1360"/>
                <a:gd name="T87" fmla="*/ 257 h 1596"/>
                <a:gd name="T88" fmla="*/ 412 w 1360"/>
                <a:gd name="T89" fmla="*/ 273 h 1596"/>
                <a:gd name="T90" fmla="*/ 461 w 1360"/>
                <a:gd name="T91" fmla="*/ 189 h 1596"/>
                <a:gd name="T92" fmla="*/ 460 w 1360"/>
                <a:gd name="T93" fmla="*/ 185 h 1596"/>
                <a:gd name="T94" fmla="*/ 460 w 1360"/>
                <a:gd name="T95" fmla="*/ 181 h 1596"/>
                <a:gd name="T96" fmla="*/ 457 w 1360"/>
                <a:gd name="T97" fmla="*/ 176 h 1596"/>
                <a:gd name="T98" fmla="*/ 455 w 1360"/>
                <a:gd name="T99" fmla="*/ 172 h 1596"/>
                <a:gd name="T100" fmla="*/ 451 w 1360"/>
                <a:gd name="T101" fmla="*/ 168 h 1596"/>
                <a:gd name="T102" fmla="*/ 444 w 1360"/>
                <a:gd name="T103" fmla="*/ 164 h 1596"/>
                <a:gd name="T104" fmla="*/ 423 w 1360"/>
                <a:gd name="T105" fmla="*/ 160 h 1596"/>
                <a:gd name="T106" fmla="*/ 281 w 1360"/>
                <a:gd name="T107" fmla="*/ 158 h 1596"/>
                <a:gd name="T108" fmla="*/ 347 w 1360"/>
                <a:gd name="T109" fmla="*/ 79 h 1596"/>
                <a:gd name="T110" fmla="*/ 420 w 1360"/>
                <a:gd name="T111" fmla="*/ 45 h 1596"/>
                <a:gd name="T112" fmla="*/ 548 w 1360"/>
                <a:gd name="T113" fmla="*/ 2 h 1596"/>
                <a:gd name="T114" fmla="*/ 584 w 1360"/>
                <a:gd name="T115" fmla="*/ 24 h 1596"/>
                <a:gd name="T116" fmla="*/ 905 w 1360"/>
                <a:gd name="T117" fmla="*/ 485 h 1596"/>
                <a:gd name="T118" fmla="*/ 918 w 1360"/>
                <a:gd name="T119" fmla="*/ 526 h 1596"/>
                <a:gd name="T120" fmla="*/ 1360 w 1360"/>
                <a:gd name="T121" fmla="*/ 1194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0" h="1596">
                  <a:moveTo>
                    <a:pt x="1360" y="1194"/>
                  </a:moveTo>
                  <a:cubicBezTo>
                    <a:pt x="1360" y="1596"/>
                    <a:pt x="1360" y="1596"/>
                    <a:pt x="1360" y="1596"/>
                  </a:cubicBezTo>
                  <a:cubicBezTo>
                    <a:pt x="1349" y="1575"/>
                    <a:pt x="1312" y="1536"/>
                    <a:pt x="1197" y="1497"/>
                  </a:cubicBezTo>
                  <a:cubicBezTo>
                    <a:pt x="1135" y="1476"/>
                    <a:pt x="1050" y="1455"/>
                    <a:pt x="935" y="1437"/>
                  </a:cubicBezTo>
                  <a:cubicBezTo>
                    <a:pt x="897" y="1361"/>
                    <a:pt x="867" y="1277"/>
                    <a:pt x="847" y="1188"/>
                  </a:cubicBezTo>
                  <a:cubicBezTo>
                    <a:pt x="838" y="1147"/>
                    <a:pt x="830" y="1108"/>
                    <a:pt x="823" y="1072"/>
                  </a:cubicBezTo>
                  <a:cubicBezTo>
                    <a:pt x="785" y="876"/>
                    <a:pt x="776" y="752"/>
                    <a:pt x="763" y="674"/>
                  </a:cubicBezTo>
                  <a:cubicBezTo>
                    <a:pt x="761" y="659"/>
                    <a:pt x="758" y="646"/>
                    <a:pt x="756" y="634"/>
                  </a:cubicBezTo>
                  <a:cubicBezTo>
                    <a:pt x="755" y="632"/>
                    <a:pt x="754" y="630"/>
                    <a:pt x="754" y="628"/>
                  </a:cubicBezTo>
                  <a:cubicBezTo>
                    <a:pt x="754" y="627"/>
                    <a:pt x="753" y="625"/>
                    <a:pt x="753" y="624"/>
                  </a:cubicBezTo>
                  <a:cubicBezTo>
                    <a:pt x="752" y="622"/>
                    <a:pt x="752" y="620"/>
                    <a:pt x="751" y="618"/>
                  </a:cubicBezTo>
                  <a:cubicBezTo>
                    <a:pt x="751" y="618"/>
                    <a:pt x="751" y="617"/>
                    <a:pt x="750" y="616"/>
                  </a:cubicBezTo>
                  <a:cubicBezTo>
                    <a:pt x="747" y="605"/>
                    <a:pt x="743" y="596"/>
                    <a:pt x="738" y="589"/>
                  </a:cubicBezTo>
                  <a:cubicBezTo>
                    <a:pt x="737" y="588"/>
                    <a:pt x="737" y="588"/>
                    <a:pt x="737" y="587"/>
                  </a:cubicBezTo>
                  <a:cubicBezTo>
                    <a:pt x="735" y="584"/>
                    <a:pt x="732" y="581"/>
                    <a:pt x="730" y="579"/>
                  </a:cubicBezTo>
                  <a:cubicBezTo>
                    <a:pt x="730" y="578"/>
                    <a:pt x="729" y="578"/>
                    <a:pt x="729" y="577"/>
                  </a:cubicBezTo>
                  <a:cubicBezTo>
                    <a:pt x="727" y="576"/>
                    <a:pt x="725" y="574"/>
                    <a:pt x="723" y="572"/>
                  </a:cubicBezTo>
                  <a:cubicBezTo>
                    <a:pt x="723" y="572"/>
                    <a:pt x="723" y="571"/>
                    <a:pt x="722" y="571"/>
                  </a:cubicBezTo>
                  <a:cubicBezTo>
                    <a:pt x="722" y="571"/>
                    <a:pt x="722" y="571"/>
                    <a:pt x="721" y="571"/>
                  </a:cubicBezTo>
                  <a:cubicBezTo>
                    <a:pt x="720" y="570"/>
                    <a:pt x="719" y="569"/>
                    <a:pt x="718" y="568"/>
                  </a:cubicBezTo>
                  <a:cubicBezTo>
                    <a:pt x="715" y="566"/>
                    <a:pt x="712" y="564"/>
                    <a:pt x="709" y="563"/>
                  </a:cubicBezTo>
                  <a:cubicBezTo>
                    <a:pt x="705" y="561"/>
                    <a:pt x="702" y="560"/>
                    <a:pt x="699" y="559"/>
                  </a:cubicBezTo>
                  <a:cubicBezTo>
                    <a:pt x="698" y="559"/>
                    <a:pt x="697" y="558"/>
                    <a:pt x="696" y="558"/>
                  </a:cubicBezTo>
                  <a:cubicBezTo>
                    <a:pt x="696" y="558"/>
                    <a:pt x="695" y="558"/>
                    <a:pt x="694" y="557"/>
                  </a:cubicBezTo>
                  <a:cubicBezTo>
                    <a:pt x="692" y="557"/>
                    <a:pt x="690" y="556"/>
                    <a:pt x="688" y="556"/>
                  </a:cubicBezTo>
                  <a:cubicBezTo>
                    <a:pt x="681" y="554"/>
                    <a:pt x="674" y="553"/>
                    <a:pt x="667" y="551"/>
                  </a:cubicBezTo>
                  <a:cubicBezTo>
                    <a:pt x="665" y="551"/>
                    <a:pt x="663" y="551"/>
                    <a:pt x="661" y="550"/>
                  </a:cubicBezTo>
                  <a:cubicBezTo>
                    <a:pt x="653" y="549"/>
                    <a:pt x="645" y="547"/>
                    <a:pt x="637" y="546"/>
                  </a:cubicBezTo>
                  <a:cubicBezTo>
                    <a:pt x="632" y="545"/>
                    <a:pt x="628" y="545"/>
                    <a:pt x="624" y="544"/>
                  </a:cubicBezTo>
                  <a:cubicBezTo>
                    <a:pt x="620" y="543"/>
                    <a:pt x="616" y="543"/>
                    <a:pt x="612" y="542"/>
                  </a:cubicBezTo>
                  <a:cubicBezTo>
                    <a:pt x="611" y="542"/>
                    <a:pt x="611" y="542"/>
                    <a:pt x="610" y="541"/>
                  </a:cubicBezTo>
                  <a:cubicBezTo>
                    <a:pt x="605" y="541"/>
                    <a:pt x="601" y="540"/>
                    <a:pt x="597" y="539"/>
                  </a:cubicBezTo>
                  <a:cubicBezTo>
                    <a:pt x="590" y="538"/>
                    <a:pt x="583" y="537"/>
                    <a:pt x="576" y="536"/>
                  </a:cubicBezTo>
                  <a:cubicBezTo>
                    <a:pt x="569" y="535"/>
                    <a:pt x="562" y="534"/>
                    <a:pt x="554" y="532"/>
                  </a:cubicBezTo>
                  <a:cubicBezTo>
                    <a:pt x="539" y="530"/>
                    <a:pt x="523" y="527"/>
                    <a:pt x="508" y="524"/>
                  </a:cubicBezTo>
                  <a:cubicBezTo>
                    <a:pt x="504" y="523"/>
                    <a:pt x="499" y="523"/>
                    <a:pt x="495" y="522"/>
                  </a:cubicBezTo>
                  <a:cubicBezTo>
                    <a:pt x="493" y="521"/>
                    <a:pt x="490" y="521"/>
                    <a:pt x="488" y="520"/>
                  </a:cubicBezTo>
                  <a:cubicBezTo>
                    <a:pt x="481" y="519"/>
                    <a:pt x="475" y="518"/>
                    <a:pt x="469" y="516"/>
                  </a:cubicBezTo>
                  <a:cubicBezTo>
                    <a:pt x="464" y="515"/>
                    <a:pt x="459" y="514"/>
                    <a:pt x="454" y="513"/>
                  </a:cubicBezTo>
                  <a:cubicBezTo>
                    <a:pt x="452" y="513"/>
                    <a:pt x="449" y="512"/>
                    <a:pt x="447" y="512"/>
                  </a:cubicBezTo>
                  <a:cubicBezTo>
                    <a:pt x="439" y="510"/>
                    <a:pt x="432" y="508"/>
                    <a:pt x="425" y="507"/>
                  </a:cubicBezTo>
                  <a:cubicBezTo>
                    <a:pt x="424" y="506"/>
                    <a:pt x="422" y="506"/>
                    <a:pt x="421" y="506"/>
                  </a:cubicBezTo>
                  <a:cubicBezTo>
                    <a:pt x="418" y="505"/>
                    <a:pt x="414" y="504"/>
                    <a:pt x="411" y="503"/>
                  </a:cubicBezTo>
                  <a:cubicBezTo>
                    <a:pt x="408" y="502"/>
                    <a:pt x="405" y="501"/>
                    <a:pt x="402" y="500"/>
                  </a:cubicBezTo>
                  <a:cubicBezTo>
                    <a:pt x="399" y="500"/>
                    <a:pt x="396" y="499"/>
                    <a:pt x="393" y="498"/>
                  </a:cubicBezTo>
                  <a:cubicBezTo>
                    <a:pt x="389" y="497"/>
                    <a:pt x="386" y="496"/>
                    <a:pt x="382" y="495"/>
                  </a:cubicBezTo>
                  <a:cubicBezTo>
                    <a:pt x="380" y="494"/>
                    <a:pt x="377" y="493"/>
                    <a:pt x="374" y="492"/>
                  </a:cubicBezTo>
                  <a:cubicBezTo>
                    <a:pt x="372" y="491"/>
                    <a:pt x="370" y="491"/>
                    <a:pt x="367" y="490"/>
                  </a:cubicBezTo>
                  <a:cubicBezTo>
                    <a:pt x="365" y="489"/>
                    <a:pt x="363" y="488"/>
                    <a:pt x="361" y="488"/>
                  </a:cubicBezTo>
                  <a:cubicBezTo>
                    <a:pt x="359" y="487"/>
                    <a:pt x="357" y="486"/>
                    <a:pt x="355" y="485"/>
                  </a:cubicBezTo>
                  <a:cubicBezTo>
                    <a:pt x="349" y="483"/>
                    <a:pt x="343" y="481"/>
                    <a:pt x="337" y="478"/>
                  </a:cubicBezTo>
                  <a:cubicBezTo>
                    <a:pt x="335" y="477"/>
                    <a:pt x="334" y="477"/>
                    <a:pt x="332" y="476"/>
                  </a:cubicBezTo>
                  <a:cubicBezTo>
                    <a:pt x="317" y="469"/>
                    <a:pt x="304" y="462"/>
                    <a:pt x="292" y="453"/>
                  </a:cubicBezTo>
                  <a:cubicBezTo>
                    <a:pt x="292" y="453"/>
                    <a:pt x="291" y="453"/>
                    <a:pt x="290" y="452"/>
                  </a:cubicBezTo>
                  <a:cubicBezTo>
                    <a:pt x="288" y="450"/>
                    <a:pt x="286" y="449"/>
                    <a:pt x="284" y="447"/>
                  </a:cubicBezTo>
                  <a:cubicBezTo>
                    <a:pt x="282" y="446"/>
                    <a:pt x="281" y="445"/>
                    <a:pt x="280" y="444"/>
                  </a:cubicBezTo>
                  <a:cubicBezTo>
                    <a:pt x="276" y="440"/>
                    <a:pt x="272" y="436"/>
                    <a:pt x="268" y="432"/>
                  </a:cubicBezTo>
                  <a:cubicBezTo>
                    <a:pt x="266" y="431"/>
                    <a:pt x="265" y="430"/>
                    <a:pt x="264" y="429"/>
                  </a:cubicBezTo>
                  <a:cubicBezTo>
                    <a:pt x="262" y="428"/>
                    <a:pt x="260" y="426"/>
                    <a:pt x="258" y="424"/>
                  </a:cubicBezTo>
                  <a:cubicBezTo>
                    <a:pt x="256" y="423"/>
                    <a:pt x="254" y="421"/>
                    <a:pt x="252" y="419"/>
                  </a:cubicBezTo>
                  <a:cubicBezTo>
                    <a:pt x="249" y="417"/>
                    <a:pt x="247" y="416"/>
                    <a:pt x="245" y="414"/>
                  </a:cubicBezTo>
                  <a:cubicBezTo>
                    <a:pt x="244" y="413"/>
                    <a:pt x="242" y="412"/>
                    <a:pt x="241" y="410"/>
                  </a:cubicBezTo>
                  <a:cubicBezTo>
                    <a:pt x="208" y="384"/>
                    <a:pt x="168" y="355"/>
                    <a:pt x="129" y="329"/>
                  </a:cubicBezTo>
                  <a:cubicBezTo>
                    <a:pt x="129" y="329"/>
                    <a:pt x="129" y="329"/>
                    <a:pt x="129" y="329"/>
                  </a:cubicBezTo>
                  <a:cubicBezTo>
                    <a:pt x="125" y="326"/>
                    <a:pt x="121" y="323"/>
                    <a:pt x="117" y="320"/>
                  </a:cubicBezTo>
                  <a:cubicBezTo>
                    <a:pt x="113" y="318"/>
                    <a:pt x="110" y="315"/>
                    <a:pt x="106" y="313"/>
                  </a:cubicBezTo>
                  <a:cubicBezTo>
                    <a:pt x="104" y="311"/>
                    <a:pt x="101" y="309"/>
                    <a:pt x="99" y="308"/>
                  </a:cubicBezTo>
                  <a:cubicBezTo>
                    <a:pt x="88" y="300"/>
                    <a:pt x="78" y="294"/>
                    <a:pt x="68" y="287"/>
                  </a:cubicBezTo>
                  <a:cubicBezTo>
                    <a:pt x="29" y="261"/>
                    <a:pt x="0" y="243"/>
                    <a:pt x="0" y="243"/>
                  </a:cubicBezTo>
                  <a:cubicBezTo>
                    <a:pt x="0" y="243"/>
                    <a:pt x="7" y="230"/>
                    <a:pt x="33" y="221"/>
                  </a:cubicBezTo>
                  <a:cubicBezTo>
                    <a:pt x="43" y="217"/>
                    <a:pt x="55" y="215"/>
                    <a:pt x="71" y="213"/>
                  </a:cubicBezTo>
                  <a:cubicBezTo>
                    <a:pt x="73" y="213"/>
                    <a:pt x="73" y="213"/>
                    <a:pt x="73" y="213"/>
                  </a:cubicBezTo>
                  <a:cubicBezTo>
                    <a:pt x="74" y="213"/>
                    <a:pt x="74" y="213"/>
                    <a:pt x="75" y="213"/>
                  </a:cubicBezTo>
                  <a:cubicBezTo>
                    <a:pt x="77" y="213"/>
                    <a:pt x="78" y="213"/>
                    <a:pt x="79" y="213"/>
                  </a:cubicBezTo>
                  <a:cubicBezTo>
                    <a:pt x="81" y="213"/>
                    <a:pt x="82" y="213"/>
                    <a:pt x="84" y="214"/>
                  </a:cubicBezTo>
                  <a:cubicBezTo>
                    <a:pt x="85" y="214"/>
                    <a:pt x="86" y="214"/>
                    <a:pt x="87" y="214"/>
                  </a:cubicBezTo>
                  <a:cubicBezTo>
                    <a:pt x="95" y="216"/>
                    <a:pt x="103" y="218"/>
                    <a:pt x="113" y="221"/>
                  </a:cubicBezTo>
                  <a:cubicBezTo>
                    <a:pt x="115" y="222"/>
                    <a:pt x="117" y="223"/>
                    <a:pt x="119" y="224"/>
                  </a:cubicBezTo>
                  <a:cubicBezTo>
                    <a:pt x="120" y="224"/>
                    <a:pt x="121" y="225"/>
                    <a:pt x="123" y="225"/>
                  </a:cubicBezTo>
                  <a:cubicBezTo>
                    <a:pt x="124" y="226"/>
                    <a:pt x="126" y="227"/>
                    <a:pt x="128" y="227"/>
                  </a:cubicBezTo>
                  <a:cubicBezTo>
                    <a:pt x="130" y="228"/>
                    <a:pt x="132" y="229"/>
                    <a:pt x="133" y="230"/>
                  </a:cubicBezTo>
                  <a:cubicBezTo>
                    <a:pt x="134" y="230"/>
                    <a:pt x="135" y="230"/>
                    <a:pt x="135" y="230"/>
                  </a:cubicBezTo>
                  <a:cubicBezTo>
                    <a:pt x="135" y="230"/>
                    <a:pt x="135" y="230"/>
                    <a:pt x="135" y="230"/>
                  </a:cubicBezTo>
                  <a:cubicBezTo>
                    <a:pt x="140" y="232"/>
                    <a:pt x="146" y="235"/>
                    <a:pt x="151" y="237"/>
                  </a:cubicBezTo>
                  <a:cubicBezTo>
                    <a:pt x="153" y="238"/>
                    <a:pt x="154" y="239"/>
                    <a:pt x="156" y="239"/>
                  </a:cubicBezTo>
                  <a:cubicBezTo>
                    <a:pt x="157" y="240"/>
                    <a:pt x="157" y="240"/>
                    <a:pt x="158" y="240"/>
                  </a:cubicBezTo>
                  <a:cubicBezTo>
                    <a:pt x="170" y="245"/>
                    <a:pt x="182" y="251"/>
                    <a:pt x="195" y="256"/>
                  </a:cubicBezTo>
                  <a:cubicBezTo>
                    <a:pt x="195" y="256"/>
                    <a:pt x="196" y="257"/>
                    <a:pt x="197" y="257"/>
                  </a:cubicBezTo>
                  <a:cubicBezTo>
                    <a:pt x="211" y="263"/>
                    <a:pt x="226" y="268"/>
                    <a:pt x="241" y="273"/>
                  </a:cubicBezTo>
                  <a:cubicBezTo>
                    <a:pt x="293" y="290"/>
                    <a:pt x="368" y="304"/>
                    <a:pt x="412" y="273"/>
                  </a:cubicBezTo>
                  <a:cubicBezTo>
                    <a:pt x="438" y="255"/>
                    <a:pt x="458" y="224"/>
                    <a:pt x="461" y="198"/>
                  </a:cubicBezTo>
                  <a:cubicBezTo>
                    <a:pt x="461" y="195"/>
                    <a:pt x="461" y="192"/>
                    <a:pt x="461" y="189"/>
                  </a:cubicBezTo>
                  <a:cubicBezTo>
                    <a:pt x="461" y="188"/>
                    <a:pt x="461" y="188"/>
                    <a:pt x="461" y="187"/>
                  </a:cubicBezTo>
                  <a:cubicBezTo>
                    <a:pt x="461" y="186"/>
                    <a:pt x="461" y="186"/>
                    <a:pt x="460" y="185"/>
                  </a:cubicBezTo>
                  <a:cubicBezTo>
                    <a:pt x="460" y="184"/>
                    <a:pt x="460" y="184"/>
                    <a:pt x="460" y="183"/>
                  </a:cubicBezTo>
                  <a:cubicBezTo>
                    <a:pt x="460" y="182"/>
                    <a:pt x="460" y="182"/>
                    <a:pt x="460" y="181"/>
                  </a:cubicBezTo>
                  <a:cubicBezTo>
                    <a:pt x="459" y="181"/>
                    <a:pt x="459" y="180"/>
                    <a:pt x="459" y="180"/>
                  </a:cubicBezTo>
                  <a:cubicBezTo>
                    <a:pt x="459" y="179"/>
                    <a:pt x="458" y="177"/>
                    <a:pt x="457" y="176"/>
                  </a:cubicBezTo>
                  <a:cubicBezTo>
                    <a:pt x="457" y="175"/>
                    <a:pt x="457" y="175"/>
                    <a:pt x="456" y="174"/>
                  </a:cubicBezTo>
                  <a:cubicBezTo>
                    <a:pt x="456" y="174"/>
                    <a:pt x="456" y="173"/>
                    <a:pt x="455" y="172"/>
                  </a:cubicBezTo>
                  <a:cubicBezTo>
                    <a:pt x="455" y="172"/>
                    <a:pt x="454" y="171"/>
                    <a:pt x="453" y="170"/>
                  </a:cubicBezTo>
                  <a:cubicBezTo>
                    <a:pt x="453" y="169"/>
                    <a:pt x="452" y="169"/>
                    <a:pt x="451" y="168"/>
                  </a:cubicBezTo>
                  <a:cubicBezTo>
                    <a:pt x="451" y="168"/>
                    <a:pt x="450" y="167"/>
                    <a:pt x="450" y="167"/>
                  </a:cubicBezTo>
                  <a:cubicBezTo>
                    <a:pt x="448" y="166"/>
                    <a:pt x="446" y="165"/>
                    <a:pt x="444" y="164"/>
                  </a:cubicBezTo>
                  <a:cubicBezTo>
                    <a:pt x="443" y="163"/>
                    <a:pt x="442" y="163"/>
                    <a:pt x="441" y="162"/>
                  </a:cubicBezTo>
                  <a:cubicBezTo>
                    <a:pt x="436" y="161"/>
                    <a:pt x="430" y="160"/>
                    <a:pt x="423" y="160"/>
                  </a:cubicBezTo>
                  <a:cubicBezTo>
                    <a:pt x="375" y="160"/>
                    <a:pt x="287" y="192"/>
                    <a:pt x="253" y="190"/>
                  </a:cubicBezTo>
                  <a:cubicBezTo>
                    <a:pt x="281" y="158"/>
                    <a:pt x="281" y="158"/>
                    <a:pt x="281" y="158"/>
                  </a:cubicBezTo>
                  <a:cubicBezTo>
                    <a:pt x="303" y="132"/>
                    <a:pt x="303" y="132"/>
                    <a:pt x="303" y="132"/>
                  </a:cubicBezTo>
                  <a:cubicBezTo>
                    <a:pt x="347" y="79"/>
                    <a:pt x="347" y="79"/>
                    <a:pt x="347" y="79"/>
                  </a:cubicBezTo>
                  <a:cubicBezTo>
                    <a:pt x="360" y="63"/>
                    <a:pt x="360" y="63"/>
                    <a:pt x="360" y="63"/>
                  </a:cubicBezTo>
                  <a:cubicBezTo>
                    <a:pt x="380" y="57"/>
                    <a:pt x="400" y="51"/>
                    <a:pt x="420" y="45"/>
                  </a:cubicBezTo>
                  <a:cubicBezTo>
                    <a:pt x="420" y="45"/>
                    <a:pt x="420" y="45"/>
                    <a:pt x="420" y="45"/>
                  </a:cubicBezTo>
                  <a:cubicBezTo>
                    <a:pt x="480" y="25"/>
                    <a:pt x="533" y="7"/>
                    <a:pt x="548" y="2"/>
                  </a:cubicBezTo>
                  <a:cubicBezTo>
                    <a:pt x="550" y="1"/>
                    <a:pt x="552" y="0"/>
                    <a:pt x="552" y="0"/>
                  </a:cubicBezTo>
                  <a:cubicBezTo>
                    <a:pt x="552" y="0"/>
                    <a:pt x="564" y="8"/>
                    <a:pt x="584" y="24"/>
                  </a:cubicBezTo>
                  <a:cubicBezTo>
                    <a:pt x="631" y="62"/>
                    <a:pt x="721" y="143"/>
                    <a:pt x="801" y="268"/>
                  </a:cubicBezTo>
                  <a:cubicBezTo>
                    <a:pt x="840" y="330"/>
                    <a:pt x="877" y="402"/>
                    <a:pt x="905" y="485"/>
                  </a:cubicBezTo>
                  <a:cubicBezTo>
                    <a:pt x="905" y="485"/>
                    <a:pt x="905" y="485"/>
                    <a:pt x="905" y="485"/>
                  </a:cubicBezTo>
                  <a:cubicBezTo>
                    <a:pt x="910" y="498"/>
                    <a:pt x="914" y="512"/>
                    <a:pt x="918" y="526"/>
                  </a:cubicBezTo>
                  <a:cubicBezTo>
                    <a:pt x="918" y="526"/>
                    <a:pt x="934" y="547"/>
                    <a:pt x="960" y="582"/>
                  </a:cubicBezTo>
                  <a:cubicBezTo>
                    <a:pt x="1041" y="691"/>
                    <a:pt x="1224" y="945"/>
                    <a:pt x="1360" y="1194"/>
                  </a:cubicBezTo>
                  <a:close/>
                </a:path>
              </a:pathLst>
            </a:custGeom>
            <a:gradFill>
              <a:gsLst>
                <a:gs pos="0">
                  <a:srgbClr val="E5C3FF"/>
                </a:gs>
                <a:gs pos="65000">
                  <a:srgbClr val="B0C7FF"/>
                </a:gs>
              </a:gsLst>
              <a:lin ang="0" scaled="0"/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55" name="Полилиния 32">
              <a:extLst>
                <a:ext uri="{FF2B5EF4-FFF2-40B4-BE49-F238E27FC236}">
                  <a16:creationId xmlns:a16="http://schemas.microsoft.com/office/drawing/2014/main" id="{742FC6CF-44F1-407F-BEB2-8F383DCEC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1066" y="1559272"/>
              <a:ext cx="2833086" cy="2015954"/>
            </a:xfrm>
            <a:custGeom>
              <a:avLst/>
              <a:gdLst>
                <a:gd name="T0" fmla="*/ 723 w 841"/>
                <a:gd name="T1" fmla="*/ 599 h 599"/>
                <a:gd name="T2" fmla="*/ 720 w 841"/>
                <a:gd name="T3" fmla="*/ 589 h 599"/>
                <a:gd name="T4" fmla="*/ 717 w 841"/>
                <a:gd name="T5" fmla="*/ 581 h 599"/>
                <a:gd name="T6" fmla="*/ 704 w 841"/>
                <a:gd name="T7" fmla="*/ 552 h 599"/>
                <a:gd name="T8" fmla="*/ 696 w 841"/>
                <a:gd name="T9" fmla="*/ 542 h 599"/>
                <a:gd name="T10" fmla="*/ 689 w 841"/>
                <a:gd name="T11" fmla="*/ 536 h 599"/>
                <a:gd name="T12" fmla="*/ 685 w 841"/>
                <a:gd name="T13" fmla="*/ 533 h 599"/>
                <a:gd name="T14" fmla="*/ 666 w 841"/>
                <a:gd name="T15" fmla="*/ 524 h 599"/>
                <a:gd name="T16" fmla="*/ 661 w 841"/>
                <a:gd name="T17" fmla="*/ 522 h 599"/>
                <a:gd name="T18" fmla="*/ 634 w 841"/>
                <a:gd name="T19" fmla="*/ 516 h 599"/>
                <a:gd name="T20" fmla="*/ 604 w 841"/>
                <a:gd name="T21" fmla="*/ 511 h 599"/>
                <a:gd name="T22" fmla="*/ 579 w 841"/>
                <a:gd name="T23" fmla="*/ 507 h 599"/>
                <a:gd name="T24" fmla="*/ 564 w 841"/>
                <a:gd name="T25" fmla="*/ 504 h 599"/>
                <a:gd name="T26" fmla="*/ 521 w 841"/>
                <a:gd name="T27" fmla="*/ 497 h 599"/>
                <a:gd name="T28" fmla="*/ 462 w 841"/>
                <a:gd name="T29" fmla="*/ 487 h 599"/>
                <a:gd name="T30" fmla="*/ 436 w 841"/>
                <a:gd name="T31" fmla="*/ 481 h 599"/>
                <a:gd name="T32" fmla="*/ 414 w 841"/>
                <a:gd name="T33" fmla="*/ 477 h 599"/>
                <a:gd name="T34" fmla="*/ 388 w 841"/>
                <a:gd name="T35" fmla="*/ 471 h 599"/>
                <a:gd name="T36" fmla="*/ 369 w 841"/>
                <a:gd name="T37" fmla="*/ 465 h 599"/>
                <a:gd name="T38" fmla="*/ 349 w 841"/>
                <a:gd name="T39" fmla="*/ 460 h 599"/>
                <a:gd name="T40" fmla="*/ 334 w 841"/>
                <a:gd name="T41" fmla="*/ 455 h 599"/>
                <a:gd name="T42" fmla="*/ 322 w 841"/>
                <a:gd name="T43" fmla="*/ 450 h 599"/>
                <a:gd name="T44" fmla="*/ 299 w 841"/>
                <a:gd name="T45" fmla="*/ 441 h 599"/>
                <a:gd name="T46" fmla="*/ 257 w 841"/>
                <a:gd name="T47" fmla="*/ 417 h 599"/>
                <a:gd name="T48" fmla="*/ 247 w 841"/>
                <a:gd name="T49" fmla="*/ 409 h 599"/>
                <a:gd name="T50" fmla="*/ 231 w 841"/>
                <a:gd name="T51" fmla="*/ 394 h 599"/>
                <a:gd name="T52" fmla="*/ 219 w 841"/>
                <a:gd name="T53" fmla="*/ 384 h 599"/>
                <a:gd name="T54" fmla="*/ 208 w 841"/>
                <a:gd name="T55" fmla="*/ 375 h 599"/>
                <a:gd name="T56" fmla="*/ 96 w 841"/>
                <a:gd name="T57" fmla="*/ 294 h 599"/>
                <a:gd name="T58" fmla="*/ 73 w 841"/>
                <a:gd name="T59" fmla="*/ 278 h 599"/>
                <a:gd name="T60" fmla="*/ 52 w 841"/>
                <a:gd name="T61" fmla="*/ 231 h 599"/>
                <a:gd name="T62" fmla="*/ 38 w 841"/>
                <a:gd name="T63" fmla="*/ 178 h 599"/>
                <a:gd name="T64" fmla="*/ 42 w 841"/>
                <a:gd name="T65" fmla="*/ 178 h 599"/>
                <a:gd name="T66" fmla="*/ 51 w 841"/>
                <a:gd name="T67" fmla="*/ 179 h 599"/>
                <a:gd name="T68" fmla="*/ 80 w 841"/>
                <a:gd name="T69" fmla="*/ 186 h 599"/>
                <a:gd name="T70" fmla="*/ 90 w 841"/>
                <a:gd name="T71" fmla="*/ 190 h 599"/>
                <a:gd name="T72" fmla="*/ 100 w 841"/>
                <a:gd name="T73" fmla="*/ 195 h 599"/>
                <a:gd name="T74" fmla="*/ 102 w 841"/>
                <a:gd name="T75" fmla="*/ 195 h 599"/>
                <a:gd name="T76" fmla="*/ 154 w 841"/>
                <a:gd name="T77" fmla="*/ 229 h 599"/>
                <a:gd name="T78" fmla="*/ 428 w 841"/>
                <a:gd name="T79" fmla="*/ 189 h 599"/>
                <a:gd name="T80" fmla="*/ 428 w 841"/>
                <a:gd name="T81" fmla="*/ 163 h 599"/>
                <a:gd name="T82" fmla="*/ 428 w 841"/>
                <a:gd name="T83" fmla="*/ 152 h 599"/>
                <a:gd name="T84" fmla="*/ 427 w 841"/>
                <a:gd name="T85" fmla="*/ 148 h 599"/>
                <a:gd name="T86" fmla="*/ 426 w 841"/>
                <a:gd name="T87" fmla="*/ 145 h 599"/>
                <a:gd name="T88" fmla="*/ 423 w 841"/>
                <a:gd name="T89" fmla="*/ 139 h 599"/>
                <a:gd name="T90" fmla="*/ 420 w 841"/>
                <a:gd name="T91" fmla="*/ 135 h 599"/>
                <a:gd name="T92" fmla="*/ 417 w 841"/>
                <a:gd name="T93" fmla="*/ 132 h 599"/>
                <a:gd name="T94" fmla="*/ 408 w 841"/>
                <a:gd name="T95" fmla="*/ 127 h 599"/>
                <a:gd name="T96" fmla="*/ 220 w 841"/>
                <a:gd name="T97" fmla="*/ 155 h 599"/>
                <a:gd name="T98" fmla="*/ 270 w 841"/>
                <a:gd name="T99" fmla="*/ 97 h 599"/>
                <a:gd name="T100" fmla="*/ 594 w 841"/>
                <a:gd name="T101" fmla="*/ 148 h 599"/>
                <a:gd name="T102" fmla="*/ 832 w 841"/>
                <a:gd name="T103" fmla="*/ 544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41" h="599">
                  <a:moveTo>
                    <a:pt x="832" y="544"/>
                  </a:moveTo>
                  <a:cubicBezTo>
                    <a:pt x="827" y="548"/>
                    <a:pt x="784" y="581"/>
                    <a:pt x="723" y="599"/>
                  </a:cubicBezTo>
                  <a:cubicBezTo>
                    <a:pt x="722" y="597"/>
                    <a:pt x="721" y="595"/>
                    <a:pt x="721" y="593"/>
                  </a:cubicBezTo>
                  <a:cubicBezTo>
                    <a:pt x="721" y="592"/>
                    <a:pt x="720" y="590"/>
                    <a:pt x="720" y="589"/>
                  </a:cubicBezTo>
                  <a:cubicBezTo>
                    <a:pt x="719" y="587"/>
                    <a:pt x="719" y="585"/>
                    <a:pt x="718" y="583"/>
                  </a:cubicBezTo>
                  <a:cubicBezTo>
                    <a:pt x="718" y="583"/>
                    <a:pt x="718" y="582"/>
                    <a:pt x="717" y="581"/>
                  </a:cubicBezTo>
                  <a:cubicBezTo>
                    <a:pt x="714" y="570"/>
                    <a:pt x="710" y="561"/>
                    <a:pt x="705" y="554"/>
                  </a:cubicBezTo>
                  <a:cubicBezTo>
                    <a:pt x="704" y="553"/>
                    <a:pt x="704" y="553"/>
                    <a:pt x="704" y="552"/>
                  </a:cubicBezTo>
                  <a:cubicBezTo>
                    <a:pt x="702" y="549"/>
                    <a:pt x="699" y="546"/>
                    <a:pt x="697" y="544"/>
                  </a:cubicBezTo>
                  <a:cubicBezTo>
                    <a:pt x="697" y="543"/>
                    <a:pt x="696" y="543"/>
                    <a:pt x="696" y="542"/>
                  </a:cubicBezTo>
                  <a:cubicBezTo>
                    <a:pt x="694" y="541"/>
                    <a:pt x="692" y="539"/>
                    <a:pt x="690" y="537"/>
                  </a:cubicBezTo>
                  <a:cubicBezTo>
                    <a:pt x="690" y="537"/>
                    <a:pt x="690" y="536"/>
                    <a:pt x="689" y="536"/>
                  </a:cubicBezTo>
                  <a:cubicBezTo>
                    <a:pt x="689" y="536"/>
                    <a:pt x="689" y="536"/>
                    <a:pt x="688" y="536"/>
                  </a:cubicBezTo>
                  <a:cubicBezTo>
                    <a:pt x="687" y="535"/>
                    <a:pt x="686" y="534"/>
                    <a:pt x="685" y="533"/>
                  </a:cubicBezTo>
                  <a:cubicBezTo>
                    <a:pt x="682" y="531"/>
                    <a:pt x="679" y="529"/>
                    <a:pt x="676" y="528"/>
                  </a:cubicBezTo>
                  <a:cubicBezTo>
                    <a:pt x="672" y="526"/>
                    <a:pt x="669" y="525"/>
                    <a:pt x="666" y="524"/>
                  </a:cubicBezTo>
                  <a:cubicBezTo>
                    <a:pt x="665" y="524"/>
                    <a:pt x="664" y="523"/>
                    <a:pt x="663" y="523"/>
                  </a:cubicBezTo>
                  <a:cubicBezTo>
                    <a:pt x="663" y="523"/>
                    <a:pt x="662" y="523"/>
                    <a:pt x="661" y="522"/>
                  </a:cubicBezTo>
                  <a:cubicBezTo>
                    <a:pt x="659" y="522"/>
                    <a:pt x="657" y="521"/>
                    <a:pt x="655" y="521"/>
                  </a:cubicBezTo>
                  <a:cubicBezTo>
                    <a:pt x="648" y="519"/>
                    <a:pt x="641" y="518"/>
                    <a:pt x="634" y="516"/>
                  </a:cubicBezTo>
                  <a:cubicBezTo>
                    <a:pt x="632" y="516"/>
                    <a:pt x="630" y="516"/>
                    <a:pt x="628" y="515"/>
                  </a:cubicBezTo>
                  <a:cubicBezTo>
                    <a:pt x="620" y="514"/>
                    <a:pt x="612" y="512"/>
                    <a:pt x="604" y="511"/>
                  </a:cubicBezTo>
                  <a:cubicBezTo>
                    <a:pt x="599" y="510"/>
                    <a:pt x="595" y="510"/>
                    <a:pt x="591" y="509"/>
                  </a:cubicBezTo>
                  <a:cubicBezTo>
                    <a:pt x="587" y="508"/>
                    <a:pt x="583" y="508"/>
                    <a:pt x="579" y="507"/>
                  </a:cubicBezTo>
                  <a:cubicBezTo>
                    <a:pt x="578" y="507"/>
                    <a:pt x="578" y="507"/>
                    <a:pt x="577" y="506"/>
                  </a:cubicBezTo>
                  <a:cubicBezTo>
                    <a:pt x="572" y="506"/>
                    <a:pt x="568" y="505"/>
                    <a:pt x="564" y="504"/>
                  </a:cubicBezTo>
                  <a:cubicBezTo>
                    <a:pt x="557" y="503"/>
                    <a:pt x="550" y="502"/>
                    <a:pt x="543" y="501"/>
                  </a:cubicBezTo>
                  <a:cubicBezTo>
                    <a:pt x="536" y="500"/>
                    <a:pt x="529" y="499"/>
                    <a:pt x="521" y="497"/>
                  </a:cubicBezTo>
                  <a:cubicBezTo>
                    <a:pt x="506" y="495"/>
                    <a:pt x="490" y="492"/>
                    <a:pt x="475" y="489"/>
                  </a:cubicBezTo>
                  <a:cubicBezTo>
                    <a:pt x="471" y="488"/>
                    <a:pt x="466" y="488"/>
                    <a:pt x="462" y="487"/>
                  </a:cubicBezTo>
                  <a:cubicBezTo>
                    <a:pt x="460" y="486"/>
                    <a:pt x="457" y="486"/>
                    <a:pt x="455" y="485"/>
                  </a:cubicBezTo>
                  <a:cubicBezTo>
                    <a:pt x="448" y="484"/>
                    <a:pt x="442" y="483"/>
                    <a:pt x="436" y="481"/>
                  </a:cubicBezTo>
                  <a:cubicBezTo>
                    <a:pt x="431" y="480"/>
                    <a:pt x="426" y="479"/>
                    <a:pt x="421" y="478"/>
                  </a:cubicBezTo>
                  <a:cubicBezTo>
                    <a:pt x="419" y="478"/>
                    <a:pt x="416" y="477"/>
                    <a:pt x="414" y="477"/>
                  </a:cubicBezTo>
                  <a:cubicBezTo>
                    <a:pt x="406" y="475"/>
                    <a:pt x="399" y="473"/>
                    <a:pt x="392" y="472"/>
                  </a:cubicBezTo>
                  <a:cubicBezTo>
                    <a:pt x="391" y="471"/>
                    <a:pt x="389" y="471"/>
                    <a:pt x="388" y="471"/>
                  </a:cubicBezTo>
                  <a:cubicBezTo>
                    <a:pt x="385" y="470"/>
                    <a:pt x="381" y="469"/>
                    <a:pt x="378" y="468"/>
                  </a:cubicBezTo>
                  <a:cubicBezTo>
                    <a:pt x="375" y="467"/>
                    <a:pt x="372" y="466"/>
                    <a:pt x="369" y="465"/>
                  </a:cubicBezTo>
                  <a:cubicBezTo>
                    <a:pt x="366" y="465"/>
                    <a:pt x="363" y="464"/>
                    <a:pt x="360" y="463"/>
                  </a:cubicBezTo>
                  <a:cubicBezTo>
                    <a:pt x="356" y="462"/>
                    <a:pt x="353" y="461"/>
                    <a:pt x="349" y="460"/>
                  </a:cubicBezTo>
                  <a:cubicBezTo>
                    <a:pt x="347" y="459"/>
                    <a:pt x="344" y="458"/>
                    <a:pt x="341" y="457"/>
                  </a:cubicBezTo>
                  <a:cubicBezTo>
                    <a:pt x="339" y="456"/>
                    <a:pt x="337" y="456"/>
                    <a:pt x="334" y="455"/>
                  </a:cubicBezTo>
                  <a:cubicBezTo>
                    <a:pt x="332" y="454"/>
                    <a:pt x="330" y="453"/>
                    <a:pt x="328" y="453"/>
                  </a:cubicBezTo>
                  <a:cubicBezTo>
                    <a:pt x="326" y="452"/>
                    <a:pt x="324" y="451"/>
                    <a:pt x="322" y="450"/>
                  </a:cubicBezTo>
                  <a:cubicBezTo>
                    <a:pt x="316" y="448"/>
                    <a:pt x="310" y="446"/>
                    <a:pt x="304" y="443"/>
                  </a:cubicBezTo>
                  <a:cubicBezTo>
                    <a:pt x="302" y="442"/>
                    <a:pt x="301" y="442"/>
                    <a:pt x="299" y="441"/>
                  </a:cubicBezTo>
                  <a:cubicBezTo>
                    <a:pt x="284" y="434"/>
                    <a:pt x="271" y="427"/>
                    <a:pt x="259" y="418"/>
                  </a:cubicBezTo>
                  <a:cubicBezTo>
                    <a:pt x="259" y="418"/>
                    <a:pt x="258" y="418"/>
                    <a:pt x="257" y="417"/>
                  </a:cubicBezTo>
                  <a:cubicBezTo>
                    <a:pt x="255" y="415"/>
                    <a:pt x="253" y="414"/>
                    <a:pt x="251" y="412"/>
                  </a:cubicBezTo>
                  <a:cubicBezTo>
                    <a:pt x="249" y="411"/>
                    <a:pt x="248" y="410"/>
                    <a:pt x="247" y="409"/>
                  </a:cubicBezTo>
                  <a:cubicBezTo>
                    <a:pt x="243" y="405"/>
                    <a:pt x="239" y="401"/>
                    <a:pt x="235" y="397"/>
                  </a:cubicBezTo>
                  <a:cubicBezTo>
                    <a:pt x="233" y="396"/>
                    <a:pt x="232" y="395"/>
                    <a:pt x="231" y="394"/>
                  </a:cubicBezTo>
                  <a:cubicBezTo>
                    <a:pt x="229" y="393"/>
                    <a:pt x="227" y="391"/>
                    <a:pt x="225" y="389"/>
                  </a:cubicBezTo>
                  <a:cubicBezTo>
                    <a:pt x="223" y="388"/>
                    <a:pt x="221" y="386"/>
                    <a:pt x="219" y="384"/>
                  </a:cubicBezTo>
                  <a:cubicBezTo>
                    <a:pt x="216" y="382"/>
                    <a:pt x="214" y="381"/>
                    <a:pt x="212" y="379"/>
                  </a:cubicBezTo>
                  <a:cubicBezTo>
                    <a:pt x="211" y="378"/>
                    <a:pt x="209" y="377"/>
                    <a:pt x="208" y="375"/>
                  </a:cubicBezTo>
                  <a:cubicBezTo>
                    <a:pt x="175" y="349"/>
                    <a:pt x="135" y="320"/>
                    <a:pt x="96" y="294"/>
                  </a:cubicBezTo>
                  <a:cubicBezTo>
                    <a:pt x="96" y="294"/>
                    <a:pt x="96" y="294"/>
                    <a:pt x="96" y="294"/>
                  </a:cubicBezTo>
                  <a:cubicBezTo>
                    <a:pt x="92" y="291"/>
                    <a:pt x="88" y="288"/>
                    <a:pt x="84" y="285"/>
                  </a:cubicBezTo>
                  <a:cubicBezTo>
                    <a:pt x="80" y="283"/>
                    <a:pt x="77" y="280"/>
                    <a:pt x="73" y="278"/>
                  </a:cubicBezTo>
                  <a:cubicBezTo>
                    <a:pt x="71" y="276"/>
                    <a:pt x="68" y="274"/>
                    <a:pt x="66" y="273"/>
                  </a:cubicBezTo>
                  <a:cubicBezTo>
                    <a:pt x="65" y="256"/>
                    <a:pt x="60" y="242"/>
                    <a:pt x="52" y="231"/>
                  </a:cubicBezTo>
                  <a:cubicBezTo>
                    <a:pt x="38" y="211"/>
                    <a:pt x="16" y="198"/>
                    <a:pt x="0" y="186"/>
                  </a:cubicBezTo>
                  <a:cubicBezTo>
                    <a:pt x="10" y="182"/>
                    <a:pt x="22" y="180"/>
                    <a:pt x="38" y="178"/>
                  </a:cubicBezTo>
                  <a:cubicBezTo>
                    <a:pt x="40" y="178"/>
                    <a:pt x="40" y="178"/>
                    <a:pt x="40" y="178"/>
                  </a:cubicBezTo>
                  <a:cubicBezTo>
                    <a:pt x="41" y="178"/>
                    <a:pt x="41" y="178"/>
                    <a:pt x="42" y="178"/>
                  </a:cubicBezTo>
                  <a:cubicBezTo>
                    <a:pt x="44" y="178"/>
                    <a:pt x="45" y="178"/>
                    <a:pt x="46" y="178"/>
                  </a:cubicBezTo>
                  <a:cubicBezTo>
                    <a:pt x="48" y="178"/>
                    <a:pt x="49" y="178"/>
                    <a:pt x="51" y="179"/>
                  </a:cubicBezTo>
                  <a:cubicBezTo>
                    <a:pt x="52" y="179"/>
                    <a:pt x="53" y="179"/>
                    <a:pt x="54" y="179"/>
                  </a:cubicBezTo>
                  <a:cubicBezTo>
                    <a:pt x="62" y="181"/>
                    <a:pt x="70" y="183"/>
                    <a:pt x="80" y="186"/>
                  </a:cubicBezTo>
                  <a:cubicBezTo>
                    <a:pt x="82" y="187"/>
                    <a:pt x="84" y="188"/>
                    <a:pt x="86" y="189"/>
                  </a:cubicBezTo>
                  <a:cubicBezTo>
                    <a:pt x="87" y="189"/>
                    <a:pt x="88" y="190"/>
                    <a:pt x="90" y="190"/>
                  </a:cubicBezTo>
                  <a:cubicBezTo>
                    <a:pt x="91" y="191"/>
                    <a:pt x="93" y="192"/>
                    <a:pt x="95" y="192"/>
                  </a:cubicBezTo>
                  <a:cubicBezTo>
                    <a:pt x="97" y="193"/>
                    <a:pt x="99" y="194"/>
                    <a:pt x="100" y="195"/>
                  </a:cubicBezTo>
                  <a:cubicBezTo>
                    <a:pt x="101" y="195"/>
                    <a:pt x="101" y="195"/>
                    <a:pt x="102" y="195"/>
                  </a:cubicBezTo>
                  <a:cubicBezTo>
                    <a:pt x="102" y="195"/>
                    <a:pt x="102" y="195"/>
                    <a:pt x="102" y="195"/>
                  </a:cubicBezTo>
                  <a:cubicBezTo>
                    <a:pt x="102" y="195"/>
                    <a:pt x="102" y="195"/>
                    <a:pt x="102" y="195"/>
                  </a:cubicBezTo>
                  <a:cubicBezTo>
                    <a:pt x="116" y="207"/>
                    <a:pt x="134" y="218"/>
                    <a:pt x="154" y="229"/>
                  </a:cubicBezTo>
                  <a:cubicBezTo>
                    <a:pt x="251" y="280"/>
                    <a:pt x="405" y="310"/>
                    <a:pt x="428" y="196"/>
                  </a:cubicBezTo>
                  <a:cubicBezTo>
                    <a:pt x="429" y="193"/>
                    <a:pt x="429" y="191"/>
                    <a:pt x="428" y="189"/>
                  </a:cubicBezTo>
                  <a:cubicBezTo>
                    <a:pt x="430" y="180"/>
                    <a:pt x="430" y="171"/>
                    <a:pt x="428" y="163"/>
                  </a:cubicBezTo>
                  <a:cubicBezTo>
                    <a:pt x="428" y="163"/>
                    <a:pt x="428" y="163"/>
                    <a:pt x="428" y="163"/>
                  </a:cubicBezTo>
                  <a:cubicBezTo>
                    <a:pt x="428" y="160"/>
                    <a:pt x="428" y="157"/>
                    <a:pt x="428" y="154"/>
                  </a:cubicBezTo>
                  <a:cubicBezTo>
                    <a:pt x="428" y="153"/>
                    <a:pt x="428" y="153"/>
                    <a:pt x="428" y="152"/>
                  </a:cubicBezTo>
                  <a:cubicBezTo>
                    <a:pt x="428" y="151"/>
                    <a:pt x="428" y="151"/>
                    <a:pt x="427" y="150"/>
                  </a:cubicBezTo>
                  <a:cubicBezTo>
                    <a:pt x="427" y="149"/>
                    <a:pt x="427" y="149"/>
                    <a:pt x="427" y="148"/>
                  </a:cubicBezTo>
                  <a:cubicBezTo>
                    <a:pt x="427" y="147"/>
                    <a:pt x="427" y="147"/>
                    <a:pt x="427" y="146"/>
                  </a:cubicBezTo>
                  <a:cubicBezTo>
                    <a:pt x="426" y="146"/>
                    <a:pt x="426" y="145"/>
                    <a:pt x="426" y="145"/>
                  </a:cubicBezTo>
                  <a:cubicBezTo>
                    <a:pt x="426" y="144"/>
                    <a:pt x="425" y="142"/>
                    <a:pt x="424" y="141"/>
                  </a:cubicBezTo>
                  <a:cubicBezTo>
                    <a:pt x="424" y="140"/>
                    <a:pt x="424" y="140"/>
                    <a:pt x="423" y="139"/>
                  </a:cubicBezTo>
                  <a:cubicBezTo>
                    <a:pt x="423" y="139"/>
                    <a:pt x="423" y="138"/>
                    <a:pt x="422" y="137"/>
                  </a:cubicBezTo>
                  <a:cubicBezTo>
                    <a:pt x="422" y="137"/>
                    <a:pt x="421" y="136"/>
                    <a:pt x="420" y="135"/>
                  </a:cubicBezTo>
                  <a:cubicBezTo>
                    <a:pt x="420" y="134"/>
                    <a:pt x="419" y="134"/>
                    <a:pt x="418" y="133"/>
                  </a:cubicBezTo>
                  <a:cubicBezTo>
                    <a:pt x="418" y="133"/>
                    <a:pt x="417" y="132"/>
                    <a:pt x="417" y="132"/>
                  </a:cubicBezTo>
                  <a:cubicBezTo>
                    <a:pt x="415" y="131"/>
                    <a:pt x="413" y="130"/>
                    <a:pt x="411" y="129"/>
                  </a:cubicBezTo>
                  <a:cubicBezTo>
                    <a:pt x="410" y="128"/>
                    <a:pt x="409" y="128"/>
                    <a:pt x="408" y="127"/>
                  </a:cubicBezTo>
                  <a:cubicBezTo>
                    <a:pt x="403" y="126"/>
                    <a:pt x="397" y="125"/>
                    <a:pt x="390" y="125"/>
                  </a:cubicBezTo>
                  <a:cubicBezTo>
                    <a:pt x="342" y="125"/>
                    <a:pt x="254" y="157"/>
                    <a:pt x="220" y="155"/>
                  </a:cubicBezTo>
                  <a:cubicBezTo>
                    <a:pt x="248" y="123"/>
                    <a:pt x="248" y="123"/>
                    <a:pt x="248" y="123"/>
                  </a:cubicBezTo>
                  <a:cubicBezTo>
                    <a:pt x="270" y="97"/>
                    <a:pt x="270" y="97"/>
                    <a:pt x="270" y="97"/>
                  </a:cubicBezTo>
                  <a:cubicBezTo>
                    <a:pt x="333" y="79"/>
                    <a:pt x="410" y="61"/>
                    <a:pt x="464" y="53"/>
                  </a:cubicBezTo>
                  <a:cubicBezTo>
                    <a:pt x="541" y="42"/>
                    <a:pt x="566" y="0"/>
                    <a:pt x="594" y="148"/>
                  </a:cubicBezTo>
                  <a:cubicBezTo>
                    <a:pt x="621" y="297"/>
                    <a:pt x="682" y="329"/>
                    <a:pt x="730" y="361"/>
                  </a:cubicBezTo>
                  <a:cubicBezTo>
                    <a:pt x="779" y="394"/>
                    <a:pt x="841" y="538"/>
                    <a:pt x="832" y="5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56" name="Полилиния 33">
              <a:extLst>
                <a:ext uri="{FF2B5EF4-FFF2-40B4-BE49-F238E27FC236}">
                  <a16:creationId xmlns:a16="http://schemas.microsoft.com/office/drawing/2014/main" id="{86469AEA-7511-41DC-A011-88DD81748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0664" y="3197122"/>
              <a:ext cx="964074" cy="677360"/>
            </a:xfrm>
            <a:custGeom>
              <a:avLst/>
              <a:gdLst>
                <a:gd name="T0" fmla="*/ 462 w 538"/>
                <a:gd name="T1" fmla="*/ 0 h 378"/>
                <a:gd name="T2" fmla="*/ 0 w 538"/>
                <a:gd name="T3" fmla="*/ 245 h 378"/>
                <a:gd name="T4" fmla="*/ 0 w 538"/>
                <a:gd name="T5" fmla="*/ 378 h 378"/>
                <a:gd name="T6" fmla="*/ 538 w 538"/>
                <a:gd name="T7" fmla="*/ 100 h 378"/>
                <a:gd name="T8" fmla="*/ 462 w 538"/>
                <a:gd name="T9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8" h="378">
                  <a:moveTo>
                    <a:pt x="462" y="0"/>
                  </a:moveTo>
                  <a:lnTo>
                    <a:pt x="0" y="245"/>
                  </a:lnTo>
                  <a:lnTo>
                    <a:pt x="0" y="378"/>
                  </a:lnTo>
                  <a:lnTo>
                    <a:pt x="538" y="10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57" name="Полилиния 34">
              <a:extLst>
                <a:ext uri="{FF2B5EF4-FFF2-40B4-BE49-F238E27FC236}">
                  <a16:creationId xmlns:a16="http://schemas.microsoft.com/office/drawing/2014/main" id="{A828F27C-2D7F-4EC9-819B-5E25949089D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0664" y="3376318"/>
              <a:ext cx="2331338" cy="3436976"/>
            </a:xfrm>
            <a:custGeom>
              <a:avLst/>
              <a:gdLst>
                <a:gd name="T0" fmla="*/ 692 w 692"/>
                <a:gd name="T1" fmla="*/ 543 h 1021"/>
                <a:gd name="T2" fmla="*/ 692 w 692"/>
                <a:gd name="T3" fmla="*/ 1021 h 1021"/>
                <a:gd name="T4" fmla="*/ 529 w 692"/>
                <a:gd name="T5" fmla="*/ 922 h 1021"/>
                <a:gd name="T6" fmla="*/ 267 w 692"/>
                <a:gd name="T7" fmla="*/ 862 h 1021"/>
                <a:gd name="T8" fmla="*/ 222 w 692"/>
                <a:gd name="T9" fmla="*/ 855 h 1021"/>
                <a:gd name="T10" fmla="*/ 85 w 692"/>
                <a:gd name="T11" fmla="*/ 506 h 1021"/>
                <a:gd name="T12" fmla="*/ 0 w 692"/>
                <a:gd name="T13" fmla="*/ 148 h 1021"/>
                <a:gd name="T14" fmla="*/ 95 w 692"/>
                <a:gd name="T15" fmla="*/ 99 h 1021"/>
                <a:gd name="T16" fmla="*/ 183 w 692"/>
                <a:gd name="T17" fmla="*/ 54 h 1021"/>
                <a:gd name="T18" fmla="*/ 263 w 692"/>
                <a:gd name="T19" fmla="*/ 13 h 1021"/>
                <a:gd name="T20" fmla="*/ 286 w 692"/>
                <a:gd name="T21" fmla="*/ 0 h 1021"/>
                <a:gd name="T22" fmla="*/ 286 w 692"/>
                <a:gd name="T23" fmla="*/ 0 h 1021"/>
                <a:gd name="T24" fmla="*/ 286 w 692"/>
                <a:gd name="T25" fmla="*/ 0 h 1021"/>
                <a:gd name="T26" fmla="*/ 292 w 692"/>
                <a:gd name="T27" fmla="*/ 7 h 1021"/>
                <a:gd name="T28" fmla="*/ 692 w 692"/>
                <a:gd name="T29" fmla="*/ 543 h 1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92" h="1021">
                  <a:moveTo>
                    <a:pt x="692" y="543"/>
                  </a:moveTo>
                  <a:cubicBezTo>
                    <a:pt x="692" y="1021"/>
                    <a:pt x="692" y="1021"/>
                    <a:pt x="692" y="1021"/>
                  </a:cubicBezTo>
                  <a:cubicBezTo>
                    <a:pt x="681" y="1000"/>
                    <a:pt x="644" y="961"/>
                    <a:pt x="529" y="922"/>
                  </a:cubicBezTo>
                  <a:cubicBezTo>
                    <a:pt x="467" y="901"/>
                    <a:pt x="382" y="880"/>
                    <a:pt x="267" y="862"/>
                  </a:cubicBezTo>
                  <a:cubicBezTo>
                    <a:pt x="252" y="860"/>
                    <a:pt x="238" y="857"/>
                    <a:pt x="222" y="855"/>
                  </a:cubicBezTo>
                  <a:cubicBezTo>
                    <a:pt x="164" y="741"/>
                    <a:pt x="118" y="618"/>
                    <a:pt x="85" y="506"/>
                  </a:cubicBezTo>
                  <a:cubicBezTo>
                    <a:pt x="24" y="308"/>
                    <a:pt x="0" y="148"/>
                    <a:pt x="0" y="148"/>
                  </a:cubicBezTo>
                  <a:cubicBezTo>
                    <a:pt x="95" y="99"/>
                    <a:pt x="95" y="99"/>
                    <a:pt x="95" y="99"/>
                  </a:cubicBezTo>
                  <a:cubicBezTo>
                    <a:pt x="183" y="54"/>
                    <a:pt x="183" y="54"/>
                    <a:pt x="183" y="54"/>
                  </a:cubicBezTo>
                  <a:cubicBezTo>
                    <a:pt x="263" y="13"/>
                    <a:pt x="263" y="13"/>
                    <a:pt x="263" y="13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288" y="2"/>
                    <a:pt x="290" y="5"/>
                    <a:pt x="292" y="7"/>
                  </a:cubicBezTo>
                  <a:cubicBezTo>
                    <a:pt x="354" y="77"/>
                    <a:pt x="539" y="303"/>
                    <a:pt x="692" y="543"/>
                  </a:cubicBezTo>
                  <a:close/>
                </a:path>
              </a:pathLst>
            </a:custGeom>
            <a:gradFill>
              <a:gsLst>
                <a:gs pos="0">
                  <a:srgbClr val="0A2DDB"/>
                </a:gs>
                <a:gs pos="83000">
                  <a:srgbClr val="3E04A9"/>
                </a:gs>
              </a:gsLst>
              <a:lin ang="13200000" scaled="0"/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58" name="Полилиния 35">
              <a:extLst>
                <a:ext uri="{FF2B5EF4-FFF2-40B4-BE49-F238E27FC236}">
                  <a16:creationId xmlns:a16="http://schemas.microsoft.com/office/drawing/2014/main" id="{3CEFFA90-EB51-41A6-8D88-DC1FC480C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0664" y="3557306"/>
              <a:ext cx="1782999" cy="2922684"/>
            </a:xfrm>
            <a:custGeom>
              <a:avLst/>
              <a:gdLst>
                <a:gd name="T0" fmla="*/ 529 w 529"/>
                <a:gd name="T1" fmla="*/ 868 h 868"/>
                <a:gd name="T2" fmla="*/ 267 w 529"/>
                <a:gd name="T3" fmla="*/ 808 h 868"/>
                <a:gd name="T4" fmla="*/ 222 w 529"/>
                <a:gd name="T5" fmla="*/ 801 h 868"/>
                <a:gd name="T6" fmla="*/ 85 w 529"/>
                <a:gd name="T7" fmla="*/ 452 h 868"/>
                <a:gd name="T8" fmla="*/ 0 w 529"/>
                <a:gd name="T9" fmla="*/ 94 h 868"/>
                <a:gd name="T10" fmla="*/ 95 w 529"/>
                <a:gd name="T11" fmla="*/ 45 h 868"/>
                <a:gd name="T12" fmla="*/ 183 w 529"/>
                <a:gd name="T13" fmla="*/ 0 h 868"/>
                <a:gd name="T14" fmla="*/ 194 w 529"/>
                <a:gd name="T15" fmla="*/ 1 h 868"/>
                <a:gd name="T16" fmla="*/ 315 w 529"/>
                <a:gd name="T17" fmla="*/ 378 h 868"/>
                <a:gd name="T18" fmla="*/ 315 w 529"/>
                <a:gd name="T19" fmla="*/ 421 h 868"/>
                <a:gd name="T20" fmla="*/ 508 w 529"/>
                <a:gd name="T21" fmla="*/ 855 h 868"/>
                <a:gd name="T22" fmla="*/ 529 w 529"/>
                <a:gd name="T23" fmla="*/ 868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9" h="868">
                  <a:moveTo>
                    <a:pt x="529" y="868"/>
                  </a:moveTo>
                  <a:cubicBezTo>
                    <a:pt x="467" y="847"/>
                    <a:pt x="382" y="826"/>
                    <a:pt x="267" y="808"/>
                  </a:cubicBezTo>
                  <a:cubicBezTo>
                    <a:pt x="252" y="806"/>
                    <a:pt x="238" y="803"/>
                    <a:pt x="222" y="801"/>
                  </a:cubicBezTo>
                  <a:cubicBezTo>
                    <a:pt x="164" y="687"/>
                    <a:pt x="118" y="564"/>
                    <a:pt x="85" y="452"/>
                  </a:cubicBezTo>
                  <a:cubicBezTo>
                    <a:pt x="24" y="254"/>
                    <a:pt x="0" y="94"/>
                    <a:pt x="0" y="94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7" y="0"/>
                    <a:pt x="190" y="0"/>
                    <a:pt x="194" y="1"/>
                  </a:cubicBezTo>
                  <a:cubicBezTo>
                    <a:pt x="194" y="1"/>
                    <a:pt x="315" y="244"/>
                    <a:pt x="315" y="378"/>
                  </a:cubicBezTo>
                  <a:cubicBezTo>
                    <a:pt x="315" y="392"/>
                    <a:pt x="315" y="406"/>
                    <a:pt x="315" y="421"/>
                  </a:cubicBezTo>
                  <a:cubicBezTo>
                    <a:pt x="311" y="551"/>
                    <a:pt x="307" y="720"/>
                    <a:pt x="508" y="855"/>
                  </a:cubicBezTo>
                  <a:cubicBezTo>
                    <a:pt x="515" y="859"/>
                    <a:pt x="522" y="864"/>
                    <a:pt x="529" y="868"/>
                  </a:cubicBezTo>
                  <a:close/>
                </a:path>
              </a:pathLst>
            </a:custGeom>
            <a:gradFill>
              <a:gsLst>
                <a:gs pos="100000">
                  <a:srgbClr val="5936E0"/>
                </a:gs>
                <a:gs pos="44000">
                  <a:srgbClr val="371DBD"/>
                </a:gs>
              </a:gsLst>
              <a:lin ang="13200000" scaled="0"/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67" name="Полилиния: Фигура 66">
              <a:extLst>
                <a:ext uri="{FF2B5EF4-FFF2-40B4-BE49-F238E27FC236}">
                  <a16:creationId xmlns:a16="http://schemas.microsoft.com/office/drawing/2014/main" id="{2ACAA286-8EC7-477A-B799-85B6B23E638D}"/>
                </a:ext>
              </a:extLst>
            </p:cNvPr>
            <p:cNvSpPr/>
            <p:nvPr/>
          </p:nvSpPr>
          <p:spPr>
            <a:xfrm rot="20923453">
              <a:off x="6655548" y="-439156"/>
              <a:ext cx="5488008" cy="1037277"/>
            </a:xfrm>
            <a:custGeom>
              <a:avLst/>
              <a:gdLst>
                <a:gd name="connsiteX0" fmla="*/ 584535 w 5488008"/>
                <a:gd name="connsiteY0" fmla="*/ 0 h 1037277"/>
                <a:gd name="connsiteX1" fmla="*/ 5488008 w 5488008"/>
                <a:gd name="connsiteY1" fmla="*/ 977656 h 1037277"/>
                <a:gd name="connsiteX2" fmla="*/ 5476121 w 5488008"/>
                <a:gd name="connsiteY2" fmla="*/ 1037276 h 1037277"/>
                <a:gd name="connsiteX3" fmla="*/ 0 w 5488008"/>
                <a:gd name="connsiteY3" fmla="*/ 1037277 h 1037277"/>
                <a:gd name="connsiteX4" fmla="*/ 35107 w 5488008"/>
                <a:gd name="connsiteY4" fmla="*/ 912868 h 1037277"/>
                <a:gd name="connsiteX5" fmla="*/ 584535 w 5488008"/>
                <a:gd name="connsiteY5" fmla="*/ 0 h 1037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88008" h="1037277">
                  <a:moveTo>
                    <a:pt x="584535" y="0"/>
                  </a:moveTo>
                  <a:lnTo>
                    <a:pt x="5488008" y="977656"/>
                  </a:lnTo>
                  <a:lnTo>
                    <a:pt x="5476121" y="1037276"/>
                  </a:lnTo>
                  <a:lnTo>
                    <a:pt x="0" y="1037277"/>
                  </a:lnTo>
                  <a:lnTo>
                    <a:pt x="35107" y="912868"/>
                  </a:lnTo>
                  <a:cubicBezTo>
                    <a:pt x="217952" y="337066"/>
                    <a:pt x="584535" y="0"/>
                    <a:pt x="584535" y="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83000">
                  <a:srgbClr val="6672E4"/>
                </a:gs>
              </a:gsLst>
              <a:lin ang="24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solidFill>
                  <a:schemeClr val="tx1"/>
                </a:solidFill>
              </a:endParaRPr>
            </a:p>
          </p:txBody>
        </p:sp>
      </p:grpSp>
      <p:sp>
        <p:nvSpPr>
          <p:cNvPr id="15" name="Заголовок 14" hidden="1">
            <a:extLst>
              <a:ext uri="{FF2B5EF4-FFF2-40B4-BE49-F238E27FC236}">
                <a16:creationId xmlns:a16="http://schemas.microsoft.com/office/drawing/2014/main" id="{1B710331-53CB-4E4F-A9D3-D1E190EEA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dirty="0"/>
              <a:t>Слайд </a:t>
            </a:r>
            <a:r>
              <a:rPr lang="en-US" dirty="0" smtClean="0"/>
              <a:t>2</a:t>
            </a:r>
            <a:r>
              <a:rPr lang="ru-RU" dirty="0" smtClean="0"/>
              <a:t> </a:t>
            </a:r>
            <a:r>
              <a:rPr lang="ru-RU" dirty="0"/>
              <a:t>с информацией о кадрах</a:t>
            </a:r>
            <a:endParaRPr lang="ru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1234440" y="4018942"/>
            <a:ext cx="6858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Необходимость преодоления фетишизации усредненности, «обыкновенности» и отторжения неординарности и талантливости в обществе.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1295401" y="2636752"/>
            <a:ext cx="68579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Осознание обществом «человеческого потенциала» как важнейшей цели и основного ресурса исторического развития. 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1310640" y="5416796"/>
            <a:ext cx="69342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Необходимость обеспечения системной работы с одаренными детьми в условиях конкретных территорий.</a:t>
            </a:r>
          </a:p>
        </p:txBody>
      </p:sp>
    </p:spTree>
    <p:extLst>
      <p:ext uri="{BB962C8B-B14F-4D97-AF65-F5344CB8AC3E}">
        <p14:creationId xmlns:p14="http://schemas.microsoft.com/office/powerpoint/2010/main" val="28552383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3237" y="990600"/>
            <a:ext cx="7951947" cy="56784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ежду </a:t>
            </a: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потребностями общества в креативных личностях, способных последовательно и качественно решать существующие проблемы и недостаточной разработанностью педагогических средств и условий, повышающих эффективность процесса организации креативной деятельности личности; </a:t>
            </a:r>
            <a:endParaRPr lang="ru-RU" sz="2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ежду </a:t>
            </a: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необходимостью развития креативных способностей на занятиях и недостаточной разработанностью педагогических условий организации процесса обучения, ориентированного на развитие креативности обучающихся. </a:t>
            </a:r>
          </a:p>
        </p:txBody>
      </p:sp>
      <p:grpSp>
        <p:nvGrpSpPr>
          <p:cNvPr id="4" name="Группа 61" descr="Это изображение содержит руки женщины, пишущей на бумаге. ">
            <a:extLst>
              <a:ext uri="{FF2B5EF4-FFF2-40B4-BE49-F238E27FC236}">
                <a16:creationId xmlns:a16="http://schemas.microsoft.com/office/drawing/2014/main" id="{123C05C1-3914-48FB-B4B8-1388A2DB5ACE}"/>
              </a:ext>
            </a:extLst>
          </p:cNvPr>
          <p:cNvGrpSpPr/>
          <p:nvPr/>
        </p:nvGrpSpPr>
        <p:grpSpPr>
          <a:xfrm>
            <a:off x="8172450" y="78180"/>
            <a:ext cx="4938446" cy="6779820"/>
            <a:chOff x="4597683" y="-14067"/>
            <a:chExt cx="7594318" cy="5891313"/>
          </a:xfrm>
        </p:grpSpPr>
        <p:sp>
          <p:nvSpPr>
            <p:cNvPr id="5" name="Полилиния 22">
              <a:extLst>
                <a:ext uri="{FF2B5EF4-FFF2-40B4-BE49-F238E27FC236}">
                  <a16:creationId xmlns:a16="http://schemas.microsoft.com/office/drawing/2014/main" id="{52C7242F-F484-4573-8387-13E2AE9DD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7683" y="-6899"/>
              <a:ext cx="6225078" cy="5884145"/>
            </a:xfrm>
            <a:custGeom>
              <a:avLst/>
              <a:gdLst>
                <a:gd name="T0" fmla="*/ 2254 w 2254"/>
                <a:gd name="T1" fmla="*/ 0 h 2026"/>
                <a:gd name="T2" fmla="*/ 2254 w 2254"/>
                <a:gd name="T3" fmla="*/ 2026 h 2026"/>
                <a:gd name="T4" fmla="*/ 2091 w 2254"/>
                <a:gd name="T5" fmla="*/ 1927 h 2026"/>
                <a:gd name="T6" fmla="*/ 1829 w 2254"/>
                <a:gd name="T7" fmla="*/ 1867 h 2026"/>
                <a:gd name="T8" fmla="*/ 1784 w 2254"/>
                <a:gd name="T9" fmla="*/ 1860 h 2026"/>
                <a:gd name="T10" fmla="*/ 1025 w 2254"/>
                <a:gd name="T11" fmla="*/ 1812 h 2026"/>
                <a:gd name="T12" fmla="*/ 330 w 2254"/>
                <a:gd name="T13" fmla="*/ 1005 h 2026"/>
                <a:gd name="T14" fmla="*/ 662 w 2254"/>
                <a:gd name="T15" fmla="*/ 430 h 2026"/>
                <a:gd name="T16" fmla="*/ 770 w 2254"/>
                <a:gd name="T17" fmla="*/ 0 h 2026"/>
                <a:gd name="T18" fmla="*/ 2254 w 2254"/>
                <a:gd name="T19" fmla="*/ 0 h 2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54" h="2026">
                  <a:moveTo>
                    <a:pt x="2254" y="0"/>
                  </a:moveTo>
                  <a:cubicBezTo>
                    <a:pt x="2254" y="2026"/>
                    <a:pt x="2254" y="2026"/>
                    <a:pt x="2254" y="2026"/>
                  </a:cubicBezTo>
                  <a:cubicBezTo>
                    <a:pt x="2243" y="2005"/>
                    <a:pt x="2206" y="1966"/>
                    <a:pt x="2091" y="1927"/>
                  </a:cubicBezTo>
                  <a:cubicBezTo>
                    <a:pt x="2029" y="1906"/>
                    <a:pt x="1944" y="1885"/>
                    <a:pt x="1829" y="1867"/>
                  </a:cubicBezTo>
                  <a:cubicBezTo>
                    <a:pt x="1814" y="1865"/>
                    <a:pt x="1800" y="1862"/>
                    <a:pt x="1784" y="1860"/>
                  </a:cubicBezTo>
                  <a:cubicBezTo>
                    <a:pt x="1606" y="1835"/>
                    <a:pt x="1361" y="1816"/>
                    <a:pt x="1025" y="1812"/>
                  </a:cubicBezTo>
                  <a:cubicBezTo>
                    <a:pt x="0" y="1800"/>
                    <a:pt x="66" y="1196"/>
                    <a:pt x="330" y="1005"/>
                  </a:cubicBezTo>
                  <a:cubicBezTo>
                    <a:pt x="580" y="825"/>
                    <a:pt x="686" y="680"/>
                    <a:pt x="662" y="430"/>
                  </a:cubicBezTo>
                  <a:cubicBezTo>
                    <a:pt x="638" y="181"/>
                    <a:pt x="770" y="0"/>
                    <a:pt x="770" y="0"/>
                  </a:cubicBezTo>
                  <a:lnTo>
                    <a:pt x="2254" y="0"/>
                  </a:ln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5000">
                  <a:srgbClr val="6672E4"/>
                </a:gs>
                <a:gs pos="100000">
                  <a:srgbClr val="882BE5"/>
                </a:gs>
              </a:gsLst>
              <a:lin ang="4800000" scaled="0"/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6" name="Полилиния 23">
              <a:extLst>
                <a:ext uri="{FF2B5EF4-FFF2-40B4-BE49-F238E27FC236}">
                  <a16:creationId xmlns:a16="http://schemas.microsoft.com/office/drawing/2014/main" id="{DFA1772D-1024-422A-B407-BE0F21E16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242" y="1441003"/>
              <a:ext cx="4110752" cy="3954852"/>
            </a:xfrm>
            <a:custGeom>
              <a:avLst/>
              <a:gdLst>
                <a:gd name="T0" fmla="*/ 0 w 2294"/>
                <a:gd name="T1" fmla="*/ 221 h 2207"/>
                <a:gd name="T2" fmla="*/ 1809 w 2294"/>
                <a:gd name="T3" fmla="*/ 0 h 2207"/>
                <a:gd name="T4" fmla="*/ 2294 w 2294"/>
                <a:gd name="T5" fmla="*/ 1957 h 2207"/>
                <a:gd name="T6" fmla="*/ 432 w 2294"/>
                <a:gd name="T7" fmla="*/ 2207 h 2207"/>
                <a:gd name="T8" fmla="*/ 0 w 2294"/>
                <a:gd name="T9" fmla="*/ 221 h 2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4" h="2207">
                  <a:moveTo>
                    <a:pt x="0" y="221"/>
                  </a:moveTo>
                  <a:lnTo>
                    <a:pt x="1809" y="0"/>
                  </a:lnTo>
                  <a:lnTo>
                    <a:pt x="2294" y="1957"/>
                  </a:lnTo>
                  <a:lnTo>
                    <a:pt x="432" y="2207"/>
                  </a:lnTo>
                  <a:lnTo>
                    <a:pt x="0" y="221"/>
                  </a:lnTo>
                  <a:close/>
                </a:path>
              </a:pathLst>
            </a:custGeom>
            <a:solidFill>
              <a:srgbClr val="C8F4F7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7" name="Полилиния 24">
              <a:extLst>
                <a:ext uri="{FF2B5EF4-FFF2-40B4-BE49-F238E27FC236}">
                  <a16:creationId xmlns:a16="http://schemas.microsoft.com/office/drawing/2014/main" id="{30CD4E41-332B-4C6B-9927-54698D5D0D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6266" y="1441003"/>
              <a:ext cx="2981818" cy="1632475"/>
            </a:xfrm>
            <a:custGeom>
              <a:avLst/>
              <a:gdLst>
                <a:gd name="T0" fmla="*/ 0 w 1664"/>
                <a:gd name="T1" fmla="*/ 736 h 911"/>
                <a:gd name="T2" fmla="*/ 1664 w 1664"/>
                <a:gd name="T3" fmla="*/ 911 h 911"/>
                <a:gd name="T4" fmla="*/ 1439 w 1664"/>
                <a:gd name="T5" fmla="*/ 0 h 911"/>
                <a:gd name="T6" fmla="*/ 399 w 1664"/>
                <a:gd name="T7" fmla="*/ 127 h 911"/>
                <a:gd name="T8" fmla="*/ 0 w 1664"/>
                <a:gd name="T9" fmla="*/ 736 h 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4" h="911">
                  <a:moveTo>
                    <a:pt x="0" y="736"/>
                  </a:moveTo>
                  <a:lnTo>
                    <a:pt x="1664" y="911"/>
                  </a:lnTo>
                  <a:lnTo>
                    <a:pt x="1439" y="0"/>
                  </a:lnTo>
                  <a:lnTo>
                    <a:pt x="399" y="127"/>
                  </a:lnTo>
                  <a:lnTo>
                    <a:pt x="0" y="736"/>
                  </a:lnTo>
                  <a:close/>
                </a:path>
              </a:pathLst>
            </a:custGeom>
            <a:solidFill>
              <a:srgbClr val="7CE4EC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8" name="Полилиния 25">
              <a:extLst>
                <a:ext uri="{FF2B5EF4-FFF2-40B4-BE49-F238E27FC236}">
                  <a16:creationId xmlns:a16="http://schemas.microsoft.com/office/drawing/2014/main" id="{12DCF2D5-0997-409A-9DB7-B4DFF4C5B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8129" y="1426667"/>
              <a:ext cx="1347553" cy="593139"/>
            </a:xfrm>
            <a:custGeom>
              <a:avLst/>
              <a:gdLst>
                <a:gd name="T0" fmla="*/ 752 w 752"/>
                <a:gd name="T1" fmla="*/ 0 h 331"/>
                <a:gd name="T2" fmla="*/ 275 w 752"/>
                <a:gd name="T3" fmla="*/ 72 h 331"/>
                <a:gd name="T4" fmla="*/ 0 w 752"/>
                <a:gd name="T5" fmla="*/ 331 h 331"/>
                <a:gd name="T6" fmla="*/ 752 w 752"/>
                <a:gd name="T7" fmla="*/ 130 h 331"/>
                <a:gd name="T8" fmla="*/ 752 w 752"/>
                <a:gd name="T9" fmla="*/ 0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2" h="331">
                  <a:moveTo>
                    <a:pt x="752" y="0"/>
                  </a:moveTo>
                  <a:lnTo>
                    <a:pt x="275" y="72"/>
                  </a:lnTo>
                  <a:lnTo>
                    <a:pt x="0" y="331"/>
                  </a:lnTo>
                  <a:lnTo>
                    <a:pt x="752" y="130"/>
                  </a:lnTo>
                  <a:lnTo>
                    <a:pt x="752" y="0"/>
                  </a:lnTo>
                  <a:close/>
                </a:path>
              </a:pathLst>
            </a:custGeom>
            <a:solidFill>
              <a:srgbClr val="ADA4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9" name="Полилиния 26">
              <a:extLst>
                <a:ext uri="{FF2B5EF4-FFF2-40B4-BE49-F238E27FC236}">
                  <a16:creationId xmlns:a16="http://schemas.microsoft.com/office/drawing/2014/main" id="{56FE8491-17D1-44D2-A059-D277D43E3D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12" y="1828066"/>
              <a:ext cx="546548" cy="456950"/>
            </a:xfrm>
            <a:custGeom>
              <a:avLst/>
              <a:gdLst>
                <a:gd name="T0" fmla="*/ 162 w 162"/>
                <a:gd name="T1" fmla="*/ 66 h 136"/>
                <a:gd name="T2" fmla="*/ 87 w 162"/>
                <a:gd name="T3" fmla="*/ 130 h 136"/>
                <a:gd name="T4" fmla="*/ 36 w 162"/>
                <a:gd name="T5" fmla="*/ 124 h 136"/>
                <a:gd name="T6" fmla="*/ 0 w 162"/>
                <a:gd name="T7" fmla="*/ 103 h 136"/>
                <a:gd name="T8" fmla="*/ 103 w 162"/>
                <a:gd name="T9" fmla="*/ 0 h 136"/>
                <a:gd name="T10" fmla="*/ 148 w 162"/>
                <a:gd name="T11" fmla="*/ 50 h 136"/>
                <a:gd name="T12" fmla="*/ 162 w 162"/>
                <a:gd name="T13" fmla="*/ 6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136">
                  <a:moveTo>
                    <a:pt x="162" y="66"/>
                  </a:moveTo>
                  <a:cubicBezTo>
                    <a:pt x="162" y="66"/>
                    <a:pt x="119" y="116"/>
                    <a:pt x="87" y="130"/>
                  </a:cubicBezTo>
                  <a:cubicBezTo>
                    <a:pt x="72" y="136"/>
                    <a:pt x="53" y="131"/>
                    <a:pt x="36" y="124"/>
                  </a:cubicBezTo>
                  <a:cubicBezTo>
                    <a:pt x="16" y="115"/>
                    <a:pt x="0" y="103"/>
                    <a:pt x="0" y="103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48" y="50"/>
                    <a:pt x="148" y="50"/>
                    <a:pt x="148" y="50"/>
                  </a:cubicBezTo>
                  <a:lnTo>
                    <a:pt x="162" y="66"/>
                  </a:lnTo>
                  <a:close/>
                </a:path>
              </a:pathLst>
            </a:custGeom>
            <a:solidFill>
              <a:srgbClr val="D8C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0" name="Полилиния 27">
              <a:extLst>
                <a:ext uri="{FF2B5EF4-FFF2-40B4-BE49-F238E27FC236}">
                  <a16:creationId xmlns:a16="http://schemas.microsoft.com/office/drawing/2014/main" id="{59AC079D-039E-4639-B27F-9908EF107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7665" y="1996510"/>
              <a:ext cx="424695" cy="288506"/>
            </a:xfrm>
            <a:custGeom>
              <a:avLst/>
              <a:gdLst>
                <a:gd name="T0" fmla="*/ 126 w 126"/>
                <a:gd name="T1" fmla="*/ 16 h 86"/>
                <a:gd name="T2" fmla="*/ 51 w 126"/>
                <a:gd name="T3" fmla="*/ 80 h 86"/>
                <a:gd name="T4" fmla="*/ 0 w 126"/>
                <a:gd name="T5" fmla="*/ 74 h 86"/>
                <a:gd name="T6" fmla="*/ 6 w 126"/>
                <a:gd name="T7" fmla="*/ 61 h 86"/>
                <a:gd name="T8" fmla="*/ 112 w 126"/>
                <a:gd name="T9" fmla="*/ 0 h 86"/>
                <a:gd name="T10" fmla="*/ 126 w 126"/>
                <a:gd name="T11" fmla="*/ 1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6" h="86">
                  <a:moveTo>
                    <a:pt x="126" y="16"/>
                  </a:moveTo>
                  <a:cubicBezTo>
                    <a:pt x="126" y="16"/>
                    <a:pt x="83" y="66"/>
                    <a:pt x="51" y="80"/>
                  </a:cubicBezTo>
                  <a:cubicBezTo>
                    <a:pt x="36" y="86"/>
                    <a:pt x="17" y="81"/>
                    <a:pt x="0" y="74"/>
                  </a:cubicBezTo>
                  <a:cubicBezTo>
                    <a:pt x="2" y="70"/>
                    <a:pt x="3" y="65"/>
                    <a:pt x="6" y="61"/>
                  </a:cubicBezTo>
                  <a:cubicBezTo>
                    <a:pt x="6" y="61"/>
                    <a:pt x="54" y="25"/>
                    <a:pt x="112" y="0"/>
                  </a:cubicBezTo>
                  <a:lnTo>
                    <a:pt x="126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1" name="Полилиния 28">
              <a:extLst>
                <a:ext uri="{FF2B5EF4-FFF2-40B4-BE49-F238E27FC236}">
                  <a16:creationId xmlns:a16="http://schemas.microsoft.com/office/drawing/2014/main" id="{C95685F9-863C-488D-A6CE-3A519F21E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04938" y="-14067"/>
              <a:ext cx="387063" cy="7168"/>
            </a:xfrm>
            <a:custGeom>
              <a:avLst/>
              <a:gdLst>
                <a:gd name="T0" fmla="*/ 115 w 115"/>
                <a:gd name="T1" fmla="*/ 2 h 2"/>
                <a:gd name="T2" fmla="*/ 0 w 115"/>
                <a:gd name="T3" fmla="*/ 2 h 2"/>
                <a:gd name="T4" fmla="*/ 115 w 115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" h="2">
                  <a:moveTo>
                    <a:pt x="115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73" y="0"/>
                    <a:pt x="115" y="2"/>
                    <a:pt x="115" y="2"/>
                  </a:cubicBezTo>
                  <a:close/>
                </a:path>
              </a:pathLst>
            </a:custGeom>
            <a:solidFill>
              <a:srgbClr val="190E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grpSp>
          <p:nvGrpSpPr>
            <p:cNvPr id="12" name="Группа 59">
              <a:extLst>
                <a:ext uri="{FF2B5EF4-FFF2-40B4-BE49-F238E27FC236}">
                  <a16:creationId xmlns:a16="http://schemas.microsoft.com/office/drawing/2014/main" id="{D88A045D-1D47-48A7-BD6D-329F30D7916F}"/>
                </a:ext>
              </a:extLst>
            </p:cNvPr>
            <p:cNvGrpSpPr/>
            <p:nvPr/>
          </p:nvGrpSpPr>
          <p:grpSpPr>
            <a:xfrm>
              <a:off x="7676266" y="528897"/>
              <a:ext cx="1904853" cy="2230988"/>
              <a:chOff x="7676266" y="528897"/>
              <a:chExt cx="1904853" cy="2230988"/>
            </a:xfrm>
            <a:gradFill>
              <a:gsLst>
                <a:gs pos="0">
                  <a:srgbClr val="03002F"/>
                </a:gs>
                <a:gs pos="100000">
                  <a:srgbClr val="F870FF"/>
                </a:gs>
              </a:gsLst>
              <a:lin ang="19800000" scaled="0"/>
            </a:gradFill>
          </p:grpSpPr>
          <p:sp>
            <p:nvSpPr>
              <p:cNvPr id="19" name="Полилиния 29">
                <a:extLst>
                  <a:ext uri="{FF2B5EF4-FFF2-40B4-BE49-F238E27FC236}">
                    <a16:creationId xmlns:a16="http://schemas.microsoft.com/office/drawing/2014/main" id="{8AC43BD2-6A27-4E0F-BAFD-FDAF479A01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76266" y="2195418"/>
                <a:ext cx="589555" cy="564467"/>
              </a:xfrm>
              <a:custGeom>
                <a:avLst/>
                <a:gdLst>
                  <a:gd name="T0" fmla="*/ 138 w 175"/>
                  <a:gd name="T1" fmla="*/ 16 h 168"/>
                  <a:gd name="T2" fmla="*/ 175 w 175"/>
                  <a:gd name="T3" fmla="*/ 32 h 168"/>
                  <a:gd name="T4" fmla="*/ 167 w 175"/>
                  <a:gd name="T5" fmla="*/ 40 h 168"/>
                  <a:gd name="T6" fmla="*/ 109 w 175"/>
                  <a:gd name="T7" fmla="*/ 105 h 168"/>
                  <a:gd name="T8" fmla="*/ 109 w 175"/>
                  <a:gd name="T9" fmla="*/ 105 h 168"/>
                  <a:gd name="T10" fmla="*/ 84 w 175"/>
                  <a:gd name="T11" fmla="*/ 133 h 168"/>
                  <a:gd name="T12" fmla="*/ 0 w 175"/>
                  <a:gd name="T13" fmla="*/ 168 h 168"/>
                  <a:gd name="T14" fmla="*/ 32 w 175"/>
                  <a:gd name="T15" fmla="*/ 83 h 168"/>
                  <a:gd name="T16" fmla="*/ 48 w 175"/>
                  <a:gd name="T17" fmla="*/ 63 h 168"/>
                  <a:gd name="T18" fmla="*/ 65 w 175"/>
                  <a:gd name="T19" fmla="*/ 42 h 168"/>
                  <a:gd name="T20" fmla="*/ 99 w 175"/>
                  <a:gd name="T21" fmla="*/ 0 h 168"/>
                  <a:gd name="T22" fmla="*/ 103 w 175"/>
                  <a:gd name="T23" fmla="*/ 1 h 168"/>
                  <a:gd name="T24" fmla="*/ 108 w 175"/>
                  <a:gd name="T25" fmla="*/ 3 h 168"/>
                  <a:gd name="T26" fmla="*/ 113 w 175"/>
                  <a:gd name="T27" fmla="*/ 6 h 168"/>
                  <a:gd name="T28" fmla="*/ 115 w 175"/>
                  <a:gd name="T29" fmla="*/ 6 h 168"/>
                  <a:gd name="T30" fmla="*/ 115 w 175"/>
                  <a:gd name="T31" fmla="*/ 6 h 168"/>
                  <a:gd name="T32" fmla="*/ 115 w 175"/>
                  <a:gd name="T33" fmla="*/ 6 h 168"/>
                  <a:gd name="T34" fmla="*/ 131 w 175"/>
                  <a:gd name="T35" fmla="*/ 13 h 168"/>
                  <a:gd name="T36" fmla="*/ 136 w 175"/>
                  <a:gd name="T37" fmla="*/ 15 h 168"/>
                  <a:gd name="T38" fmla="*/ 138 w 175"/>
                  <a:gd name="T39" fmla="*/ 16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5" h="168">
                    <a:moveTo>
                      <a:pt x="138" y="16"/>
                    </a:moveTo>
                    <a:cubicBezTo>
                      <a:pt x="150" y="21"/>
                      <a:pt x="162" y="27"/>
                      <a:pt x="175" y="32"/>
                    </a:cubicBezTo>
                    <a:cubicBezTo>
                      <a:pt x="167" y="40"/>
                      <a:pt x="167" y="40"/>
                      <a:pt x="167" y="40"/>
                    </a:cubicBezTo>
                    <a:cubicBezTo>
                      <a:pt x="109" y="105"/>
                      <a:pt x="109" y="105"/>
                      <a:pt x="109" y="105"/>
                    </a:cubicBezTo>
                    <a:cubicBezTo>
                      <a:pt x="109" y="105"/>
                      <a:pt x="109" y="105"/>
                      <a:pt x="109" y="105"/>
                    </a:cubicBezTo>
                    <a:cubicBezTo>
                      <a:pt x="84" y="133"/>
                      <a:pt x="84" y="133"/>
                      <a:pt x="84" y="133"/>
                    </a:cubicBezTo>
                    <a:cubicBezTo>
                      <a:pt x="0" y="168"/>
                      <a:pt x="0" y="168"/>
                      <a:pt x="0" y="168"/>
                    </a:cubicBezTo>
                    <a:cubicBezTo>
                      <a:pt x="32" y="83"/>
                      <a:pt x="32" y="83"/>
                      <a:pt x="32" y="83"/>
                    </a:cubicBezTo>
                    <a:cubicBezTo>
                      <a:pt x="48" y="63"/>
                      <a:pt x="48" y="63"/>
                      <a:pt x="48" y="63"/>
                    </a:cubicBezTo>
                    <a:cubicBezTo>
                      <a:pt x="65" y="42"/>
                      <a:pt x="65" y="42"/>
                      <a:pt x="65" y="42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100" y="0"/>
                      <a:pt x="101" y="1"/>
                      <a:pt x="103" y="1"/>
                    </a:cubicBezTo>
                    <a:cubicBezTo>
                      <a:pt x="104" y="2"/>
                      <a:pt x="106" y="3"/>
                      <a:pt x="108" y="3"/>
                    </a:cubicBezTo>
                    <a:cubicBezTo>
                      <a:pt x="110" y="4"/>
                      <a:pt x="112" y="5"/>
                      <a:pt x="113" y="6"/>
                    </a:cubicBezTo>
                    <a:cubicBezTo>
                      <a:pt x="114" y="6"/>
                      <a:pt x="114" y="6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20" y="8"/>
                      <a:pt x="126" y="11"/>
                      <a:pt x="131" y="13"/>
                    </a:cubicBezTo>
                    <a:cubicBezTo>
                      <a:pt x="133" y="14"/>
                      <a:pt x="134" y="15"/>
                      <a:pt x="136" y="15"/>
                    </a:cubicBezTo>
                    <a:cubicBezTo>
                      <a:pt x="137" y="16"/>
                      <a:pt x="137" y="16"/>
                      <a:pt x="138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20" name="Полилиния 30">
                <a:extLst>
                  <a:ext uri="{FF2B5EF4-FFF2-40B4-BE49-F238E27FC236}">
                    <a16:creationId xmlns:a16="http://schemas.microsoft.com/office/drawing/2014/main" id="{ADA7EFA8-1700-4615-8891-221172E4BD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9570" y="528897"/>
                <a:ext cx="1571549" cy="1774040"/>
              </a:xfrm>
              <a:custGeom>
                <a:avLst/>
                <a:gdLst>
                  <a:gd name="T0" fmla="*/ 454 w 466"/>
                  <a:gd name="T1" fmla="*/ 77 h 527"/>
                  <a:gd name="T2" fmla="*/ 450 w 466"/>
                  <a:gd name="T3" fmla="*/ 81 h 527"/>
                  <a:gd name="T4" fmla="*/ 241 w 466"/>
                  <a:gd name="T5" fmla="*/ 334 h 527"/>
                  <a:gd name="T6" fmla="*/ 228 w 466"/>
                  <a:gd name="T7" fmla="*/ 350 h 527"/>
                  <a:gd name="T8" fmla="*/ 184 w 466"/>
                  <a:gd name="T9" fmla="*/ 403 h 527"/>
                  <a:gd name="T10" fmla="*/ 162 w 466"/>
                  <a:gd name="T11" fmla="*/ 429 h 527"/>
                  <a:gd name="T12" fmla="*/ 134 w 466"/>
                  <a:gd name="T13" fmla="*/ 461 h 527"/>
                  <a:gd name="T14" fmla="*/ 76 w 466"/>
                  <a:gd name="T15" fmla="*/ 527 h 527"/>
                  <a:gd name="T16" fmla="*/ 39 w 466"/>
                  <a:gd name="T17" fmla="*/ 511 h 527"/>
                  <a:gd name="T18" fmla="*/ 37 w 466"/>
                  <a:gd name="T19" fmla="*/ 510 h 527"/>
                  <a:gd name="T20" fmla="*/ 32 w 466"/>
                  <a:gd name="T21" fmla="*/ 508 h 527"/>
                  <a:gd name="T22" fmla="*/ 16 w 466"/>
                  <a:gd name="T23" fmla="*/ 501 h 527"/>
                  <a:gd name="T24" fmla="*/ 16 w 466"/>
                  <a:gd name="T25" fmla="*/ 501 h 527"/>
                  <a:gd name="T26" fmla="*/ 16 w 466"/>
                  <a:gd name="T27" fmla="*/ 501 h 527"/>
                  <a:gd name="T28" fmla="*/ 14 w 466"/>
                  <a:gd name="T29" fmla="*/ 501 h 527"/>
                  <a:gd name="T30" fmla="*/ 9 w 466"/>
                  <a:gd name="T31" fmla="*/ 498 h 527"/>
                  <a:gd name="T32" fmla="*/ 4 w 466"/>
                  <a:gd name="T33" fmla="*/ 496 h 527"/>
                  <a:gd name="T34" fmla="*/ 0 w 466"/>
                  <a:gd name="T35" fmla="*/ 495 h 527"/>
                  <a:gd name="T36" fmla="*/ 378 w 466"/>
                  <a:gd name="T37" fmla="*/ 24 h 527"/>
                  <a:gd name="T38" fmla="*/ 443 w 466"/>
                  <a:gd name="T39" fmla="*/ 16 h 527"/>
                  <a:gd name="T40" fmla="*/ 454 w 466"/>
                  <a:gd name="T41" fmla="*/ 77 h 5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66" h="527">
                    <a:moveTo>
                      <a:pt x="454" y="77"/>
                    </a:moveTo>
                    <a:cubicBezTo>
                      <a:pt x="453" y="78"/>
                      <a:pt x="452" y="80"/>
                      <a:pt x="450" y="81"/>
                    </a:cubicBezTo>
                    <a:cubicBezTo>
                      <a:pt x="241" y="334"/>
                      <a:pt x="241" y="334"/>
                      <a:pt x="241" y="334"/>
                    </a:cubicBezTo>
                    <a:cubicBezTo>
                      <a:pt x="228" y="350"/>
                      <a:pt x="228" y="350"/>
                      <a:pt x="228" y="350"/>
                    </a:cubicBezTo>
                    <a:cubicBezTo>
                      <a:pt x="184" y="403"/>
                      <a:pt x="184" y="403"/>
                      <a:pt x="184" y="403"/>
                    </a:cubicBezTo>
                    <a:cubicBezTo>
                      <a:pt x="162" y="429"/>
                      <a:pt x="162" y="429"/>
                      <a:pt x="162" y="429"/>
                    </a:cubicBezTo>
                    <a:cubicBezTo>
                      <a:pt x="134" y="461"/>
                      <a:pt x="134" y="461"/>
                      <a:pt x="134" y="461"/>
                    </a:cubicBezTo>
                    <a:cubicBezTo>
                      <a:pt x="76" y="527"/>
                      <a:pt x="76" y="527"/>
                      <a:pt x="76" y="527"/>
                    </a:cubicBezTo>
                    <a:cubicBezTo>
                      <a:pt x="63" y="522"/>
                      <a:pt x="51" y="516"/>
                      <a:pt x="39" y="511"/>
                    </a:cubicBezTo>
                    <a:cubicBezTo>
                      <a:pt x="38" y="511"/>
                      <a:pt x="38" y="511"/>
                      <a:pt x="37" y="510"/>
                    </a:cubicBezTo>
                    <a:cubicBezTo>
                      <a:pt x="35" y="510"/>
                      <a:pt x="34" y="509"/>
                      <a:pt x="32" y="508"/>
                    </a:cubicBezTo>
                    <a:cubicBezTo>
                      <a:pt x="27" y="506"/>
                      <a:pt x="21" y="503"/>
                      <a:pt x="16" y="501"/>
                    </a:cubicBezTo>
                    <a:cubicBezTo>
                      <a:pt x="16" y="501"/>
                      <a:pt x="16" y="501"/>
                      <a:pt x="16" y="501"/>
                    </a:cubicBezTo>
                    <a:cubicBezTo>
                      <a:pt x="16" y="501"/>
                      <a:pt x="16" y="501"/>
                      <a:pt x="16" y="501"/>
                    </a:cubicBezTo>
                    <a:cubicBezTo>
                      <a:pt x="15" y="501"/>
                      <a:pt x="15" y="501"/>
                      <a:pt x="14" y="501"/>
                    </a:cubicBezTo>
                    <a:cubicBezTo>
                      <a:pt x="13" y="500"/>
                      <a:pt x="11" y="499"/>
                      <a:pt x="9" y="498"/>
                    </a:cubicBezTo>
                    <a:cubicBezTo>
                      <a:pt x="7" y="498"/>
                      <a:pt x="5" y="497"/>
                      <a:pt x="4" y="496"/>
                    </a:cubicBezTo>
                    <a:cubicBezTo>
                      <a:pt x="2" y="496"/>
                      <a:pt x="1" y="495"/>
                      <a:pt x="0" y="495"/>
                    </a:cubicBezTo>
                    <a:cubicBezTo>
                      <a:pt x="378" y="24"/>
                      <a:pt x="378" y="24"/>
                      <a:pt x="378" y="24"/>
                    </a:cubicBezTo>
                    <a:cubicBezTo>
                      <a:pt x="394" y="4"/>
                      <a:pt x="423" y="0"/>
                      <a:pt x="443" y="16"/>
                    </a:cubicBezTo>
                    <a:cubicBezTo>
                      <a:pt x="462" y="31"/>
                      <a:pt x="466" y="57"/>
                      <a:pt x="454" y="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</p:grpSp>
        <p:sp>
          <p:nvSpPr>
            <p:cNvPr id="14" name="Полилиния 32">
              <a:extLst>
                <a:ext uri="{FF2B5EF4-FFF2-40B4-BE49-F238E27FC236}">
                  <a16:creationId xmlns:a16="http://schemas.microsoft.com/office/drawing/2014/main" id="{742FC6CF-44F1-407F-BEB2-8F383DCEC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1066" y="1559272"/>
              <a:ext cx="2833086" cy="2015954"/>
            </a:xfrm>
            <a:custGeom>
              <a:avLst/>
              <a:gdLst>
                <a:gd name="T0" fmla="*/ 723 w 841"/>
                <a:gd name="T1" fmla="*/ 599 h 599"/>
                <a:gd name="T2" fmla="*/ 720 w 841"/>
                <a:gd name="T3" fmla="*/ 589 h 599"/>
                <a:gd name="T4" fmla="*/ 717 w 841"/>
                <a:gd name="T5" fmla="*/ 581 h 599"/>
                <a:gd name="T6" fmla="*/ 704 w 841"/>
                <a:gd name="T7" fmla="*/ 552 h 599"/>
                <a:gd name="T8" fmla="*/ 696 w 841"/>
                <a:gd name="T9" fmla="*/ 542 h 599"/>
                <a:gd name="T10" fmla="*/ 689 w 841"/>
                <a:gd name="T11" fmla="*/ 536 h 599"/>
                <a:gd name="T12" fmla="*/ 685 w 841"/>
                <a:gd name="T13" fmla="*/ 533 h 599"/>
                <a:gd name="T14" fmla="*/ 666 w 841"/>
                <a:gd name="T15" fmla="*/ 524 h 599"/>
                <a:gd name="T16" fmla="*/ 661 w 841"/>
                <a:gd name="T17" fmla="*/ 522 h 599"/>
                <a:gd name="T18" fmla="*/ 634 w 841"/>
                <a:gd name="T19" fmla="*/ 516 h 599"/>
                <a:gd name="T20" fmla="*/ 604 w 841"/>
                <a:gd name="T21" fmla="*/ 511 h 599"/>
                <a:gd name="T22" fmla="*/ 579 w 841"/>
                <a:gd name="T23" fmla="*/ 507 h 599"/>
                <a:gd name="T24" fmla="*/ 564 w 841"/>
                <a:gd name="T25" fmla="*/ 504 h 599"/>
                <a:gd name="T26" fmla="*/ 521 w 841"/>
                <a:gd name="T27" fmla="*/ 497 h 599"/>
                <a:gd name="T28" fmla="*/ 462 w 841"/>
                <a:gd name="T29" fmla="*/ 487 h 599"/>
                <a:gd name="T30" fmla="*/ 436 w 841"/>
                <a:gd name="T31" fmla="*/ 481 h 599"/>
                <a:gd name="T32" fmla="*/ 414 w 841"/>
                <a:gd name="T33" fmla="*/ 477 h 599"/>
                <a:gd name="T34" fmla="*/ 388 w 841"/>
                <a:gd name="T35" fmla="*/ 471 h 599"/>
                <a:gd name="T36" fmla="*/ 369 w 841"/>
                <a:gd name="T37" fmla="*/ 465 h 599"/>
                <a:gd name="T38" fmla="*/ 349 w 841"/>
                <a:gd name="T39" fmla="*/ 460 h 599"/>
                <a:gd name="T40" fmla="*/ 334 w 841"/>
                <a:gd name="T41" fmla="*/ 455 h 599"/>
                <a:gd name="T42" fmla="*/ 322 w 841"/>
                <a:gd name="T43" fmla="*/ 450 h 599"/>
                <a:gd name="T44" fmla="*/ 299 w 841"/>
                <a:gd name="T45" fmla="*/ 441 h 599"/>
                <a:gd name="T46" fmla="*/ 257 w 841"/>
                <a:gd name="T47" fmla="*/ 417 h 599"/>
                <a:gd name="T48" fmla="*/ 247 w 841"/>
                <a:gd name="T49" fmla="*/ 409 h 599"/>
                <a:gd name="T50" fmla="*/ 231 w 841"/>
                <a:gd name="T51" fmla="*/ 394 h 599"/>
                <a:gd name="T52" fmla="*/ 219 w 841"/>
                <a:gd name="T53" fmla="*/ 384 h 599"/>
                <a:gd name="T54" fmla="*/ 208 w 841"/>
                <a:gd name="T55" fmla="*/ 375 h 599"/>
                <a:gd name="T56" fmla="*/ 96 w 841"/>
                <a:gd name="T57" fmla="*/ 294 h 599"/>
                <a:gd name="T58" fmla="*/ 73 w 841"/>
                <a:gd name="T59" fmla="*/ 278 h 599"/>
                <a:gd name="T60" fmla="*/ 52 w 841"/>
                <a:gd name="T61" fmla="*/ 231 h 599"/>
                <a:gd name="T62" fmla="*/ 38 w 841"/>
                <a:gd name="T63" fmla="*/ 178 h 599"/>
                <a:gd name="T64" fmla="*/ 42 w 841"/>
                <a:gd name="T65" fmla="*/ 178 h 599"/>
                <a:gd name="T66" fmla="*/ 51 w 841"/>
                <a:gd name="T67" fmla="*/ 179 h 599"/>
                <a:gd name="T68" fmla="*/ 80 w 841"/>
                <a:gd name="T69" fmla="*/ 186 h 599"/>
                <a:gd name="T70" fmla="*/ 90 w 841"/>
                <a:gd name="T71" fmla="*/ 190 h 599"/>
                <a:gd name="T72" fmla="*/ 100 w 841"/>
                <a:gd name="T73" fmla="*/ 195 h 599"/>
                <a:gd name="T74" fmla="*/ 102 w 841"/>
                <a:gd name="T75" fmla="*/ 195 h 599"/>
                <a:gd name="T76" fmla="*/ 154 w 841"/>
                <a:gd name="T77" fmla="*/ 229 h 599"/>
                <a:gd name="T78" fmla="*/ 428 w 841"/>
                <a:gd name="T79" fmla="*/ 189 h 599"/>
                <a:gd name="T80" fmla="*/ 428 w 841"/>
                <a:gd name="T81" fmla="*/ 163 h 599"/>
                <a:gd name="T82" fmla="*/ 428 w 841"/>
                <a:gd name="T83" fmla="*/ 152 h 599"/>
                <a:gd name="T84" fmla="*/ 427 w 841"/>
                <a:gd name="T85" fmla="*/ 148 h 599"/>
                <a:gd name="T86" fmla="*/ 426 w 841"/>
                <a:gd name="T87" fmla="*/ 145 h 599"/>
                <a:gd name="T88" fmla="*/ 423 w 841"/>
                <a:gd name="T89" fmla="*/ 139 h 599"/>
                <a:gd name="T90" fmla="*/ 420 w 841"/>
                <a:gd name="T91" fmla="*/ 135 h 599"/>
                <a:gd name="T92" fmla="*/ 417 w 841"/>
                <a:gd name="T93" fmla="*/ 132 h 599"/>
                <a:gd name="T94" fmla="*/ 408 w 841"/>
                <a:gd name="T95" fmla="*/ 127 h 599"/>
                <a:gd name="T96" fmla="*/ 220 w 841"/>
                <a:gd name="T97" fmla="*/ 155 h 599"/>
                <a:gd name="T98" fmla="*/ 270 w 841"/>
                <a:gd name="T99" fmla="*/ 97 h 599"/>
                <a:gd name="T100" fmla="*/ 594 w 841"/>
                <a:gd name="T101" fmla="*/ 148 h 599"/>
                <a:gd name="T102" fmla="*/ 832 w 841"/>
                <a:gd name="T103" fmla="*/ 544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41" h="599">
                  <a:moveTo>
                    <a:pt x="832" y="544"/>
                  </a:moveTo>
                  <a:cubicBezTo>
                    <a:pt x="827" y="548"/>
                    <a:pt x="784" y="581"/>
                    <a:pt x="723" y="599"/>
                  </a:cubicBezTo>
                  <a:cubicBezTo>
                    <a:pt x="722" y="597"/>
                    <a:pt x="721" y="595"/>
                    <a:pt x="721" y="593"/>
                  </a:cubicBezTo>
                  <a:cubicBezTo>
                    <a:pt x="721" y="592"/>
                    <a:pt x="720" y="590"/>
                    <a:pt x="720" y="589"/>
                  </a:cubicBezTo>
                  <a:cubicBezTo>
                    <a:pt x="719" y="587"/>
                    <a:pt x="719" y="585"/>
                    <a:pt x="718" y="583"/>
                  </a:cubicBezTo>
                  <a:cubicBezTo>
                    <a:pt x="718" y="583"/>
                    <a:pt x="718" y="582"/>
                    <a:pt x="717" y="581"/>
                  </a:cubicBezTo>
                  <a:cubicBezTo>
                    <a:pt x="714" y="570"/>
                    <a:pt x="710" y="561"/>
                    <a:pt x="705" y="554"/>
                  </a:cubicBezTo>
                  <a:cubicBezTo>
                    <a:pt x="704" y="553"/>
                    <a:pt x="704" y="553"/>
                    <a:pt x="704" y="552"/>
                  </a:cubicBezTo>
                  <a:cubicBezTo>
                    <a:pt x="702" y="549"/>
                    <a:pt x="699" y="546"/>
                    <a:pt x="697" y="544"/>
                  </a:cubicBezTo>
                  <a:cubicBezTo>
                    <a:pt x="697" y="543"/>
                    <a:pt x="696" y="543"/>
                    <a:pt x="696" y="542"/>
                  </a:cubicBezTo>
                  <a:cubicBezTo>
                    <a:pt x="694" y="541"/>
                    <a:pt x="692" y="539"/>
                    <a:pt x="690" y="537"/>
                  </a:cubicBezTo>
                  <a:cubicBezTo>
                    <a:pt x="690" y="537"/>
                    <a:pt x="690" y="536"/>
                    <a:pt x="689" y="536"/>
                  </a:cubicBezTo>
                  <a:cubicBezTo>
                    <a:pt x="689" y="536"/>
                    <a:pt x="689" y="536"/>
                    <a:pt x="688" y="536"/>
                  </a:cubicBezTo>
                  <a:cubicBezTo>
                    <a:pt x="687" y="535"/>
                    <a:pt x="686" y="534"/>
                    <a:pt x="685" y="533"/>
                  </a:cubicBezTo>
                  <a:cubicBezTo>
                    <a:pt x="682" y="531"/>
                    <a:pt x="679" y="529"/>
                    <a:pt x="676" y="528"/>
                  </a:cubicBezTo>
                  <a:cubicBezTo>
                    <a:pt x="672" y="526"/>
                    <a:pt x="669" y="525"/>
                    <a:pt x="666" y="524"/>
                  </a:cubicBezTo>
                  <a:cubicBezTo>
                    <a:pt x="665" y="524"/>
                    <a:pt x="664" y="523"/>
                    <a:pt x="663" y="523"/>
                  </a:cubicBezTo>
                  <a:cubicBezTo>
                    <a:pt x="663" y="523"/>
                    <a:pt x="662" y="523"/>
                    <a:pt x="661" y="522"/>
                  </a:cubicBezTo>
                  <a:cubicBezTo>
                    <a:pt x="659" y="522"/>
                    <a:pt x="657" y="521"/>
                    <a:pt x="655" y="521"/>
                  </a:cubicBezTo>
                  <a:cubicBezTo>
                    <a:pt x="648" y="519"/>
                    <a:pt x="641" y="518"/>
                    <a:pt x="634" y="516"/>
                  </a:cubicBezTo>
                  <a:cubicBezTo>
                    <a:pt x="632" y="516"/>
                    <a:pt x="630" y="516"/>
                    <a:pt x="628" y="515"/>
                  </a:cubicBezTo>
                  <a:cubicBezTo>
                    <a:pt x="620" y="514"/>
                    <a:pt x="612" y="512"/>
                    <a:pt x="604" y="511"/>
                  </a:cubicBezTo>
                  <a:cubicBezTo>
                    <a:pt x="599" y="510"/>
                    <a:pt x="595" y="510"/>
                    <a:pt x="591" y="509"/>
                  </a:cubicBezTo>
                  <a:cubicBezTo>
                    <a:pt x="587" y="508"/>
                    <a:pt x="583" y="508"/>
                    <a:pt x="579" y="507"/>
                  </a:cubicBezTo>
                  <a:cubicBezTo>
                    <a:pt x="578" y="507"/>
                    <a:pt x="578" y="507"/>
                    <a:pt x="577" y="506"/>
                  </a:cubicBezTo>
                  <a:cubicBezTo>
                    <a:pt x="572" y="506"/>
                    <a:pt x="568" y="505"/>
                    <a:pt x="564" y="504"/>
                  </a:cubicBezTo>
                  <a:cubicBezTo>
                    <a:pt x="557" y="503"/>
                    <a:pt x="550" y="502"/>
                    <a:pt x="543" y="501"/>
                  </a:cubicBezTo>
                  <a:cubicBezTo>
                    <a:pt x="536" y="500"/>
                    <a:pt x="529" y="499"/>
                    <a:pt x="521" y="497"/>
                  </a:cubicBezTo>
                  <a:cubicBezTo>
                    <a:pt x="506" y="495"/>
                    <a:pt x="490" y="492"/>
                    <a:pt x="475" y="489"/>
                  </a:cubicBezTo>
                  <a:cubicBezTo>
                    <a:pt x="471" y="488"/>
                    <a:pt x="466" y="488"/>
                    <a:pt x="462" y="487"/>
                  </a:cubicBezTo>
                  <a:cubicBezTo>
                    <a:pt x="460" y="486"/>
                    <a:pt x="457" y="486"/>
                    <a:pt x="455" y="485"/>
                  </a:cubicBezTo>
                  <a:cubicBezTo>
                    <a:pt x="448" y="484"/>
                    <a:pt x="442" y="483"/>
                    <a:pt x="436" y="481"/>
                  </a:cubicBezTo>
                  <a:cubicBezTo>
                    <a:pt x="431" y="480"/>
                    <a:pt x="426" y="479"/>
                    <a:pt x="421" y="478"/>
                  </a:cubicBezTo>
                  <a:cubicBezTo>
                    <a:pt x="419" y="478"/>
                    <a:pt x="416" y="477"/>
                    <a:pt x="414" y="477"/>
                  </a:cubicBezTo>
                  <a:cubicBezTo>
                    <a:pt x="406" y="475"/>
                    <a:pt x="399" y="473"/>
                    <a:pt x="392" y="472"/>
                  </a:cubicBezTo>
                  <a:cubicBezTo>
                    <a:pt x="391" y="471"/>
                    <a:pt x="389" y="471"/>
                    <a:pt x="388" y="471"/>
                  </a:cubicBezTo>
                  <a:cubicBezTo>
                    <a:pt x="385" y="470"/>
                    <a:pt x="381" y="469"/>
                    <a:pt x="378" y="468"/>
                  </a:cubicBezTo>
                  <a:cubicBezTo>
                    <a:pt x="375" y="467"/>
                    <a:pt x="372" y="466"/>
                    <a:pt x="369" y="465"/>
                  </a:cubicBezTo>
                  <a:cubicBezTo>
                    <a:pt x="366" y="465"/>
                    <a:pt x="363" y="464"/>
                    <a:pt x="360" y="463"/>
                  </a:cubicBezTo>
                  <a:cubicBezTo>
                    <a:pt x="356" y="462"/>
                    <a:pt x="353" y="461"/>
                    <a:pt x="349" y="460"/>
                  </a:cubicBezTo>
                  <a:cubicBezTo>
                    <a:pt x="347" y="459"/>
                    <a:pt x="344" y="458"/>
                    <a:pt x="341" y="457"/>
                  </a:cubicBezTo>
                  <a:cubicBezTo>
                    <a:pt x="339" y="456"/>
                    <a:pt x="337" y="456"/>
                    <a:pt x="334" y="455"/>
                  </a:cubicBezTo>
                  <a:cubicBezTo>
                    <a:pt x="332" y="454"/>
                    <a:pt x="330" y="453"/>
                    <a:pt x="328" y="453"/>
                  </a:cubicBezTo>
                  <a:cubicBezTo>
                    <a:pt x="326" y="452"/>
                    <a:pt x="324" y="451"/>
                    <a:pt x="322" y="450"/>
                  </a:cubicBezTo>
                  <a:cubicBezTo>
                    <a:pt x="316" y="448"/>
                    <a:pt x="310" y="446"/>
                    <a:pt x="304" y="443"/>
                  </a:cubicBezTo>
                  <a:cubicBezTo>
                    <a:pt x="302" y="442"/>
                    <a:pt x="301" y="442"/>
                    <a:pt x="299" y="441"/>
                  </a:cubicBezTo>
                  <a:cubicBezTo>
                    <a:pt x="284" y="434"/>
                    <a:pt x="271" y="427"/>
                    <a:pt x="259" y="418"/>
                  </a:cubicBezTo>
                  <a:cubicBezTo>
                    <a:pt x="259" y="418"/>
                    <a:pt x="258" y="418"/>
                    <a:pt x="257" y="417"/>
                  </a:cubicBezTo>
                  <a:cubicBezTo>
                    <a:pt x="255" y="415"/>
                    <a:pt x="253" y="414"/>
                    <a:pt x="251" y="412"/>
                  </a:cubicBezTo>
                  <a:cubicBezTo>
                    <a:pt x="249" y="411"/>
                    <a:pt x="248" y="410"/>
                    <a:pt x="247" y="409"/>
                  </a:cubicBezTo>
                  <a:cubicBezTo>
                    <a:pt x="243" y="405"/>
                    <a:pt x="239" y="401"/>
                    <a:pt x="235" y="397"/>
                  </a:cubicBezTo>
                  <a:cubicBezTo>
                    <a:pt x="233" y="396"/>
                    <a:pt x="232" y="395"/>
                    <a:pt x="231" y="394"/>
                  </a:cubicBezTo>
                  <a:cubicBezTo>
                    <a:pt x="229" y="393"/>
                    <a:pt x="227" y="391"/>
                    <a:pt x="225" y="389"/>
                  </a:cubicBezTo>
                  <a:cubicBezTo>
                    <a:pt x="223" y="388"/>
                    <a:pt x="221" y="386"/>
                    <a:pt x="219" y="384"/>
                  </a:cubicBezTo>
                  <a:cubicBezTo>
                    <a:pt x="216" y="382"/>
                    <a:pt x="214" y="381"/>
                    <a:pt x="212" y="379"/>
                  </a:cubicBezTo>
                  <a:cubicBezTo>
                    <a:pt x="211" y="378"/>
                    <a:pt x="209" y="377"/>
                    <a:pt x="208" y="375"/>
                  </a:cubicBezTo>
                  <a:cubicBezTo>
                    <a:pt x="175" y="349"/>
                    <a:pt x="135" y="320"/>
                    <a:pt x="96" y="294"/>
                  </a:cubicBezTo>
                  <a:cubicBezTo>
                    <a:pt x="96" y="294"/>
                    <a:pt x="96" y="294"/>
                    <a:pt x="96" y="294"/>
                  </a:cubicBezTo>
                  <a:cubicBezTo>
                    <a:pt x="92" y="291"/>
                    <a:pt x="88" y="288"/>
                    <a:pt x="84" y="285"/>
                  </a:cubicBezTo>
                  <a:cubicBezTo>
                    <a:pt x="80" y="283"/>
                    <a:pt x="77" y="280"/>
                    <a:pt x="73" y="278"/>
                  </a:cubicBezTo>
                  <a:cubicBezTo>
                    <a:pt x="71" y="276"/>
                    <a:pt x="68" y="274"/>
                    <a:pt x="66" y="273"/>
                  </a:cubicBezTo>
                  <a:cubicBezTo>
                    <a:pt x="65" y="256"/>
                    <a:pt x="60" y="242"/>
                    <a:pt x="52" y="231"/>
                  </a:cubicBezTo>
                  <a:cubicBezTo>
                    <a:pt x="38" y="211"/>
                    <a:pt x="16" y="198"/>
                    <a:pt x="0" y="186"/>
                  </a:cubicBezTo>
                  <a:cubicBezTo>
                    <a:pt x="10" y="182"/>
                    <a:pt x="22" y="180"/>
                    <a:pt x="38" y="178"/>
                  </a:cubicBezTo>
                  <a:cubicBezTo>
                    <a:pt x="40" y="178"/>
                    <a:pt x="40" y="178"/>
                    <a:pt x="40" y="178"/>
                  </a:cubicBezTo>
                  <a:cubicBezTo>
                    <a:pt x="41" y="178"/>
                    <a:pt x="41" y="178"/>
                    <a:pt x="42" y="178"/>
                  </a:cubicBezTo>
                  <a:cubicBezTo>
                    <a:pt x="44" y="178"/>
                    <a:pt x="45" y="178"/>
                    <a:pt x="46" y="178"/>
                  </a:cubicBezTo>
                  <a:cubicBezTo>
                    <a:pt x="48" y="178"/>
                    <a:pt x="49" y="178"/>
                    <a:pt x="51" y="179"/>
                  </a:cubicBezTo>
                  <a:cubicBezTo>
                    <a:pt x="52" y="179"/>
                    <a:pt x="53" y="179"/>
                    <a:pt x="54" y="179"/>
                  </a:cubicBezTo>
                  <a:cubicBezTo>
                    <a:pt x="62" y="181"/>
                    <a:pt x="70" y="183"/>
                    <a:pt x="80" y="186"/>
                  </a:cubicBezTo>
                  <a:cubicBezTo>
                    <a:pt x="82" y="187"/>
                    <a:pt x="84" y="188"/>
                    <a:pt x="86" y="189"/>
                  </a:cubicBezTo>
                  <a:cubicBezTo>
                    <a:pt x="87" y="189"/>
                    <a:pt x="88" y="190"/>
                    <a:pt x="90" y="190"/>
                  </a:cubicBezTo>
                  <a:cubicBezTo>
                    <a:pt x="91" y="191"/>
                    <a:pt x="93" y="192"/>
                    <a:pt x="95" y="192"/>
                  </a:cubicBezTo>
                  <a:cubicBezTo>
                    <a:pt x="97" y="193"/>
                    <a:pt x="99" y="194"/>
                    <a:pt x="100" y="195"/>
                  </a:cubicBezTo>
                  <a:cubicBezTo>
                    <a:pt x="101" y="195"/>
                    <a:pt x="101" y="195"/>
                    <a:pt x="102" y="195"/>
                  </a:cubicBezTo>
                  <a:cubicBezTo>
                    <a:pt x="102" y="195"/>
                    <a:pt x="102" y="195"/>
                    <a:pt x="102" y="195"/>
                  </a:cubicBezTo>
                  <a:cubicBezTo>
                    <a:pt x="102" y="195"/>
                    <a:pt x="102" y="195"/>
                    <a:pt x="102" y="195"/>
                  </a:cubicBezTo>
                  <a:cubicBezTo>
                    <a:pt x="116" y="207"/>
                    <a:pt x="134" y="218"/>
                    <a:pt x="154" y="229"/>
                  </a:cubicBezTo>
                  <a:cubicBezTo>
                    <a:pt x="251" y="280"/>
                    <a:pt x="405" y="310"/>
                    <a:pt x="428" y="196"/>
                  </a:cubicBezTo>
                  <a:cubicBezTo>
                    <a:pt x="429" y="193"/>
                    <a:pt x="429" y="191"/>
                    <a:pt x="428" y="189"/>
                  </a:cubicBezTo>
                  <a:cubicBezTo>
                    <a:pt x="430" y="180"/>
                    <a:pt x="430" y="171"/>
                    <a:pt x="428" y="163"/>
                  </a:cubicBezTo>
                  <a:cubicBezTo>
                    <a:pt x="428" y="163"/>
                    <a:pt x="428" y="163"/>
                    <a:pt x="428" y="163"/>
                  </a:cubicBezTo>
                  <a:cubicBezTo>
                    <a:pt x="428" y="160"/>
                    <a:pt x="428" y="157"/>
                    <a:pt x="428" y="154"/>
                  </a:cubicBezTo>
                  <a:cubicBezTo>
                    <a:pt x="428" y="153"/>
                    <a:pt x="428" y="153"/>
                    <a:pt x="428" y="152"/>
                  </a:cubicBezTo>
                  <a:cubicBezTo>
                    <a:pt x="428" y="151"/>
                    <a:pt x="428" y="151"/>
                    <a:pt x="427" y="150"/>
                  </a:cubicBezTo>
                  <a:cubicBezTo>
                    <a:pt x="427" y="149"/>
                    <a:pt x="427" y="149"/>
                    <a:pt x="427" y="148"/>
                  </a:cubicBezTo>
                  <a:cubicBezTo>
                    <a:pt x="427" y="147"/>
                    <a:pt x="427" y="147"/>
                    <a:pt x="427" y="146"/>
                  </a:cubicBezTo>
                  <a:cubicBezTo>
                    <a:pt x="426" y="146"/>
                    <a:pt x="426" y="145"/>
                    <a:pt x="426" y="145"/>
                  </a:cubicBezTo>
                  <a:cubicBezTo>
                    <a:pt x="426" y="144"/>
                    <a:pt x="425" y="142"/>
                    <a:pt x="424" y="141"/>
                  </a:cubicBezTo>
                  <a:cubicBezTo>
                    <a:pt x="424" y="140"/>
                    <a:pt x="424" y="140"/>
                    <a:pt x="423" y="139"/>
                  </a:cubicBezTo>
                  <a:cubicBezTo>
                    <a:pt x="423" y="139"/>
                    <a:pt x="423" y="138"/>
                    <a:pt x="422" y="137"/>
                  </a:cubicBezTo>
                  <a:cubicBezTo>
                    <a:pt x="422" y="137"/>
                    <a:pt x="421" y="136"/>
                    <a:pt x="420" y="135"/>
                  </a:cubicBezTo>
                  <a:cubicBezTo>
                    <a:pt x="420" y="134"/>
                    <a:pt x="419" y="134"/>
                    <a:pt x="418" y="133"/>
                  </a:cubicBezTo>
                  <a:cubicBezTo>
                    <a:pt x="418" y="133"/>
                    <a:pt x="417" y="132"/>
                    <a:pt x="417" y="132"/>
                  </a:cubicBezTo>
                  <a:cubicBezTo>
                    <a:pt x="415" y="131"/>
                    <a:pt x="413" y="130"/>
                    <a:pt x="411" y="129"/>
                  </a:cubicBezTo>
                  <a:cubicBezTo>
                    <a:pt x="410" y="128"/>
                    <a:pt x="409" y="128"/>
                    <a:pt x="408" y="127"/>
                  </a:cubicBezTo>
                  <a:cubicBezTo>
                    <a:pt x="403" y="126"/>
                    <a:pt x="397" y="125"/>
                    <a:pt x="390" y="125"/>
                  </a:cubicBezTo>
                  <a:cubicBezTo>
                    <a:pt x="342" y="125"/>
                    <a:pt x="254" y="157"/>
                    <a:pt x="220" y="155"/>
                  </a:cubicBezTo>
                  <a:cubicBezTo>
                    <a:pt x="248" y="123"/>
                    <a:pt x="248" y="123"/>
                    <a:pt x="248" y="123"/>
                  </a:cubicBezTo>
                  <a:cubicBezTo>
                    <a:pt x="270" y="97"/>
                    <a:pt x="270" y="97"/>
                    <a:pt x="270" y="97"/>
                  </a:cubicBezTo>
                  <a:cubicBezTo>
                    <a:pt x="333" y="79"/>
                    <a:pt x="410" y="61"/>
                    <a:pt x="464" y="53"/>
                  </a:cubicBezTo>
                  <a:cubicBezTo>
                    <a:pt x="541" y="42"/>
                    <a:pt x="566" y="0"/>
                    <a:pt x="594" y="148"/>
                  </a:cubicBezTo>
                  <a:cubicBezTo>
                    <a:pt x="621" y="297"/>
                    <a:pt x="682" y="329"/>
                    <a:pt x="730" y="361"/>
                  </a:cubicBezTo>
                  <a:cubicBezTo>
                    <a:pt x="779" y="394"/>
                    <a:pt x="841" y="538"/>
                    <a:pt x="832" y="5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5" name="Полилиния 33">
              <a:extLst>
                <a:ext uri="{FF2B5EF4-FFF2-40B4-BE49-F238E27FC236}">
                  <a16:creationId xmlns:a16="http://schemas.microsoft.com/office/drawing/2014/main" id="{86469AEA-7511-41DC-A011-88DD81748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0664" y="3197122"/>
              <a:ext cx="964074" cy="677360"/>
            </a:xfrm>
            <a:custGeom>
              <a:avLst/>
              <a:gdLst>
                <a:gd name="T0" fmla="*/ 462 w 538"/>
                <a:gd name="T1" fmla="*/ 0 h 378"/>
                <a:gd name="T2" fmla="*/ 0 w 538"/>
                <a:gd name="T3" fmla="*/ 245 h 378"/>
                <a:gd name="T4" fmla="*/ 0 w 538"/>
                <a:gd name="T5" fmla="*/ 378 h 378"/>
                <a:gd name="T6" fmla="*/ 538 w 538"/>
                <a:gd name="T7" fmla="*/ 100 h 378"/>
                <a:gd name="T8" fmla="*/ 462 w 538"/>
                <a:gd name="T9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8" h="378">
                  <a:moveTo>
                    <a:pt x="462" y="0"/>
                  </a:moveTo>
                  <a:lnTo>
                    <a:pt x="0" y="245"/>
                  </a:lnTo>
                  <a:lnTo>
                    <a:pt x="0" y="378"/>
                  </a:lnTo>
                  <a:lnTo>
                    <a:pt x="538" y="10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</p:grpSp>
      <p:sp>
        <p:nvSpPr>
          <p:cNvPr id="21" name="Надпись 1">
            <a:extLst>
              <a:ext uri="{FF2B5EF4-FFF2-40B4-BE49-F238E27FC236}">
                <a16:creationId xmlns:a16="http://schemas.microsoft.com/office/drawing/2014/main" id="{D815E537-4AB4-4445-A3AC-40D738EDF3DC}"/>
              </a:ext>
            </a:extLst>
          </p:cNvPr>
          <p:cNvSpPr txBox="1"/>
          <p:nvPr/>
        </p:nvSpPr>
        <p:spPr>
          <a:xfrm>
            <a:off x="274616" y="263871"/>
            <a:ext cx="8050234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ru-RU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Противоречия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20745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3238" y="990600"/>
            <a:ext cx="8002562" cy="54938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361950" indent="-361950">
              <a:buFont typeface="Wingdings" pitchFamily="2" charset="2"/>
              <a:buChar char="Ø"/>
            </a:pP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Федеральный </a:t>
            </a:r>
            <a:r>
              <a:rPr lang="ru-RU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закон «Об образовании в Российской Федерации</a:t>
            </a: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marL="361950" indent="-361950">
              <a:buFont typeface="Wingdings" pitchFamily="2" charset="2"/>
              <a:buChar char="Ø"/>
            </a:pP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Федеральная </a:t>
            </a:r>
            <a:r>
              <a:rPr lang="ru-RU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целевая программа «Одаренные дети</a:t>
            </a: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рамках президентской программы «Дети России», утвержденной правительством РФ от 03.10.2002 г</a:t>
            </a: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pPr marL="361950" indent="-361950">
              <a:buFont typeface="Wingdings" pitchFamily="2" charset="2"/>
              <a:buChar char="Ø"/>
            </a:pP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Федеральный </a:t>
            </a:r>
            <a:r>
              <a:rPr lang="ru-RU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государственный образовательный стандарт дошкольного образования от 17 октября 2013 г. № </a:t>
            </a: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1155;</a:t>
            </a:r>
            <a:endParaRPr lang="ru-RU" sz="2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1950" indent="-361950">
              <a:buFont typeface="Wingdings" pitchFamily="2" charset="2"/>
              <a:buChar char="Ø"/>
            </a:pP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Национальная </a:t>
            </a:r>
            <a:r>
              <a:rPr lang="ru-RU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образовательная инициатива «Наша новая школа</a:t>
            </a: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marL="361950" indent="-361950">
              <a:buFont typeface="Wingdings" pitchFamily="2" charset="2"/>
              <a:buChar char="Ø"/>
            </a:pP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Стратегия </a:t>
            </a:r>
            <a:r>
              <a:rPr lang="ru-RU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инновационного развития Российской федерации  на период до 2020 г. и </a:t>
            </a:r>
            <a:r>
              <a:rPr lang="ru-RU" sz="2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</a:t>
            </a:r>
            <a:endParaRPr lang="ru-RU" sz="2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Группа 61" descr="Это изображение содержит руки женщины, пишущей на бумаге. ">
            <a:extLst>
              <a:ext uri="{FF2B5EF4-FFF2-40B4-BE49-F238E27FC236}">
                <a16:creationId xmlns:a16="http://schemas.microsoft.com/office/drawing/2014/main" id="{123C05C1-3914-48FB-B4B8-1388A2DB5ACE}"/>
              </a:ext>
            </a:extLst>
          </p:cNvPr>
          <p:cNvGrpSpPr/>
          <p:nvPr/>
        </p:nvGrpSpPr>
        <p:grpSpPr>
          <a:xfrm>
            <a:off x="8172450" y="78180"/>
            <a:ext cx="4938446" cy="6779820"/>
            <a:chOff x="4597683" y="-14067"/>
            <a:chExt cx="7594318" cy="5891313"/>
          </a:xfrm>
        </p:grpSpPr>
        <p:sp>
          <p:nvSpPr>
            <p:cNvPr id="5" name="Полилиния 22">
              <a:extLst>
                <a:ext uri="{FF2B5EF4-FFF2-40B4-BE49-F238E27FC236}">
                  <a16:creationId xmlns:a16="http://schemas.microsoft.com/office/drawing/2014/main" id="{52C7242F-F484-4573-8387-13E2AE9DD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7683" y="-6899"/>
              <a:ext cx="6225078" cy="5884145"/>
            </a:xfrm>
            <a:custGeom>
              <a:avLst/>
              <a:gdLst>
                <a:gd name="T0" fmla="*/ 2254 w 2254"/>
                <a:gd name="T1" fmla="*/ 0 h 2026"/>
                <a:gd name="T2" fmla="*/ 2254 w 2254"/>
                <a:gd name="T3" fmla="*/ 2026 h 2026"/>
                <a:gd name="T4" fmla="*/ 2091 w 2254"/>
                <a:gd name="T5" fmla="*/ 1927 h 2026"/>
                <a:gd name="T6" fmla="*/ 1829 w 2254"/>
                <a:gd name="T7" fmla="*/ 1867 h 2026"/>
                <a:gd name="T8" fmla="*/ 1784 w 2254"/>
                <a:gd name="T9" fmla="*/ 1860 h 2026"/>
                <a:gd name="T10" fmla="*/ 1025 w 2254"/>
                <a:gd name="T11" fmla="*/ 1812 h 2026"/>
                <a:gd name="T12" fmla="*/ 330 w 2254"/>
                <a:gd name="T13" fmla="*/ 1005 h 2026"/>
                <a:gd name="T14" fmla="*/ 662 w 2254"/>
                <a:gd name="T15" fmla="*/ 430 h 2026"/>
                <a:gd name="T16" fmla="*/ 770 w 2254"/>
                <a:gd name="T17" fmla="*/ 0 h 2026"/>
                <a:gd name="T18" fmla="*/ 2254 w 2254"/>
                <a:gd name="T19" fmla="*/ 0 h 2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54" h="2026">
                  <a:moveTo>
                    <a:pt x="2254" y="0"/>
                  </a:moveTo>
                  <a:cubicBezTo>
                    <a:pt x="2254" y="2026"/>
                    <a:pt x="2254" y="2026"/>
                    <a:pt x="2254" y="2026"/>
                  </a:cubicBezTo>
                  <a:cubicBezTo>
                    <a:pt x="2243" y="2005"/>
                    <a:pt x="2206" y="1966"/>
                    <a:pt x="2091" y="1927"/>
                  </a:cubicBezTo>
                  <a:cubicBezTo>
                    <a:pt x="2029" y="1906"/>
                    <a:pt x="1944" y="1885"/>
                    <a:pt x="1829" y="1867"/>
                  </a:cubicBezTo>
                  <a:cubicBezTo>
                    <a:pt x="1814" y="1865"/>
                    <a:pt x="1800" y="1862"/>
                    <a:pt x="1784" y="1860"/>
                  </a:cubicBezTo>
                  <a:cubicBezTo>
                    <a:pt x="1606" y="1835"/>
                    <a:pt x="1361" y="1816"/>
                    <a:pt x="1025" y="1812"/>
                  </a:cubicBezTo>
                  <a:cubicBezTo>
                    <a:pt x="0" y="1800"/>
                    <a:pt x="66" y="1196"/>
                    <a:pt x="330" y="1005"/>
                  </a:cubicBezTo>
                  <a:cubicBezTo>
                    <a:pt x="580" y="825"/>
                    <a:pt x="686" y="680"/>
                    <a:pt x="662" y="430"/>
                  </a:cubicBezTo>
                  <a:cubicBezTo>
                    <a:pt x="638" y="181"/>
                    <a:pt x="770" y="0"/>
                    <a:pt x="770" y="0"/>
                  </a:cubicBezTo>
                  <a:lnTo>
                    <a:pt x="2254" y="0"/>
                  </a:ln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5000">
                  <a:srgbClr val="6672E4"/>
                </a:gs>
                <a:gs pos="100000">
                  <a:srgbClr val="882BE5"/>
                </a:gs>
              </a:gsLst>
              <a:lin ang="4800000" scaled="0"/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6" name="Полилиния 23">
              <a:extLst>
                <a:ext uri="{FF2B5EF4-FFF2-40B4-BE49-F238E27FC236}">
                  <a16:creationId xmlns:a16="http://schemas.microsoft.com/office/drawing/2014/main" id="{DFA1772D-1024-422A-B407-BE0F21E16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242" y="1441003"/>
              <a:ext cx="4110752" cy="3954852"/>
            </a:xfrm>
            <a:custGeom>
              <a:avLst/>
              <a:gdLst>
                <a:gd name="T0" fmla="*/ 0 w 2294"/>
                <a:gd name="T1" fmla="*/ 221 h 2207"/>
                <a:gd name="T2" fmla="*/ 1809 w 2294"/>
                <a:gd name="T3" fmla="*/ 0 h 2207"/>
                <a:gd name="T4" fmla="*/ 2294 w 2294"/>
                <a:gd name="T5" fmla="*/ 1957 h 2207"/>
                <a:gd name="T6" fmla="*/ 432 w 2294"/>
                <a:gd name="T7" fmla="*/ 2207 h 2207"/>
                <a:gd name="T8" fmla="*/ 0 w 2294"/>
                <a:gd name="T9" fmla="*/ 221 h 2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4" h="2207">
                  <a:moveTo>
                    <a:pt x="0" y="221"/>
                  </a:moveTo>
                  <a:lnTo>
                    <a:pt x="1809" y="0"/>
                  </a:lnTo>
                  <a:lnTo>
                    <a:pt x="2294" y="1957"/>
                  </a:lnTo>
                  <a:lnTo>
                    <a:pt x="432" y="2207"/>
                  </a:lnTo>
                  <a:lnTo>
                    <a:pt x="0" y="221"/>
                  </a:lnTo>
                  <a:close/>
                </a:path>
              </a:pathLst>
            </a:custGeom>
            <a:solidFill>
              <a:srgbClr val="C8F4F7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7" name="Полилиния 24">
              <a:extLst>
                <a:ext uri="{FF2B5EF4-FFF2-40B4-BE49-F238E27FC236}">
                  <a16:creationId xmlns:a16="http://schemas.microsoft.com/office/drawing/2014/main" id="{30CD4E41-332B-4C6B-9927-54698D5D0D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6266" y="1441003"/>
              <a:ext cx="2981818" cy="1632475"/>
            </a:xfrm>
            <a:custGeom>
              <a:avLst/>
              <a:gdLst>
                <a:gd name="T0" fmla="*/ 0 w 1664"/>
                <a:gd name="T1" fmla="*/ 736 h 911"/>
                <a:gd name="T2" fmla="*/ 1664 w 1664"/>
                <a:gd name="T3" fmla="*/ 911 h 911"/>
                <a:gd name="T4" fmla="*/ 1439 w 1664"/>
                <a:gd name="T5" fmla="*/ 0 h 911"/>
                <a:gd name="T6" fmla="*/ 399 w 1664"/>
                <a:gd name="T7" fmla="*/ 127 h 911"/>
                <a:gd name="T8" fmla="*/ 0 w 1664"/>
                <a:gd name="T9" fmla="*/ 736 h 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4" h="911">
                  <a:moveTo>
                    <a:pt x="0" y="736"/>
                  </a:moveTo>
                  <a:lnTo>
                    <a:pt x="1664" y="911"/>
                  </a:lnTo>
                  <a:lnTo>
                    <a:pt x="1439" y="0"/>
                  </a:lnTo>
                  <a:lnTo>
                    <a:pt x="399" y="127"/>
                  </a:lnTo>
                  <a:lnTo>
                    <a:pt x="0" y="736"/>
                  </a:lnTo>
                  <a:close/>
                </a:path>
              </a:pathLst>
            </a:custGeom>
            <a:solidFill>
              <a:srgbClr val="7CE4EC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8" name="Полилиния 25">
              <a:extLst>
                <a:ext uri="{FF2B5EF4-FFF2-40B4-BE49-F238E27FC236}">
                  <a16:creationId xmlns:a16="http://schemas.microsoft.com/office/drawing/2014/main" id="{12DCF2D5-0997-409A-9DB7-B4DFF4C5B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8129" y="1426667"/>
              <a:ext cx="1347553" cy="593139"/>
            </a:xfrm>
            <a:custGeom>
              <a:avLst/>
              <a:gdLst>
                <a:gd name="T0" fmla="*/ 752 w 752"/>
                <a:gd name="T1" fmla="*/ 0 h 331"/>
                <a:gd name="T2" fmla="*/ 275 w 752"/>
                <a:gd name="T3" fmla="*/ 72 h 331"/>
                <a:gd name="T4" fmla="*/ 0 w 752"/>
                <a:gd name="T5" fmla="*/ 331 h 331"/>
                <a:gd name="T6" fmla="*/ 752 w 752"/>
                <a:gd name="T7" fmla="*/ 130 h 331"/>
                <a:gd name="T8" fmla="*/ 752 w 752"/>
                <a:gd name="T9" fmla="*/ 0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2" h="331">
                  <a:moveTo>
                    <a:pt x="752" y="0"/>
                  </a:moveTo>
                  <a:lnTo>
                    <a:pt x="275" y="72"/>
                  </a:lnTo>
                  <a:lnTo>
                    <a:pt x="0" y="331"/>
                  </a:lnTo>
                  <a:lnTo>
                    <a:pt x="752" y="130"/>
                  </a:lnTo>
                  <a:lnTo>
                    <a:pt x="752" y="0"/>
                  </a:lnTo>
                  <a:close/>
                </a:path>
              </a:pathLst>
            </a:custGeom>
            <a:solidFill>
              <a:srgbClr val="ADA4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9" name="Полилиния 26">
              <a:extLst>
                <a:ext uri="{FF2B5EF4-FFF2-40B4-BE49-F238E27FC236}">
                  <a16:creationId xmlns:a16="http://schemas.microsoft.com/office/drawing/2014/main" id="{56FE8491-17D1-44D2-A059-D277D43E3D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12" y="1828066"/>
              <a:ext cx="546548" cy="456950"/>
            </a:xfrm>
            <a:custGeom>
              <a:avLst/>
              <a:gdLst>
                <a:gd name="T0" fmla="*/ 162 w 162"/>
                <a:gd name="T1" fmla="*/ 66 h 136"/>
                <a:gd name="T2" fmla="*/ 87 w 162"/>
                <a:gd name="T3" fmla="*/ 130 h 136"/>
                <a:gd name="T4" fmla="*/ 36 w 162"/>
                <a:gd name="T5" fmla="*/ 124 h 136"/>
                <a:gd name="T6" fmla="*/ 0 w 162"/>
                <a:gd name="T7" fmla="*/ 103 h 136"/>
                <a:gd name="T8" fmla="*/ 103 w 162"/>
                <a:gd name="T9" fmla="*/ 0 h 136"/>
                <a:gd name="T10" fmla="*/ 148 w 162"/>
                <a:gd name="T11" fmla="*/ 50 h 136"/>
                <a:gd name="T12" fmla="*/ 162 w 162"/>
                <a:gd name="T13" fmla="*/ 6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136">
                  <a:moveTo>
                    <a:pt x="162" y="66"/>
                  </a:moveTo>
                  <a:cubicBezTo>
                    <a:pt x="162" y="66"/>
                    <a:pt x="119" y="116"/>
                    <a:pt x="87" y="130"/>
                  </a:cubicBezTo>
                  <a:cubicBezTo>
                    <a:pt x="72" y="136"/>
                    <a:pt x="53" y="131"/>
                    <a:pt x="36" y="124"/>
                  </a:cubicBezTo>
                  <a:cubicBezTo>
                    <a:pt x="16" y="115"/>
                    <a:pt x="0" y="103"/>
                    <a:pt x="0" y="103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48" y="50"/>
                    <a:pt x="148" y="50"/>
                    <a:pt x="148" y="50"/>
                  </a:cubicBezTo>
                  <a:lnTo>
                    <a:pt x="162" y="66"/>
                  </a:lnTo>
                  <a:close/>
                </a:path>
              </a:pathLst>
            </a:custGeom>
            <a:solidFill>
              <a:srgbClr val="D8C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0" name="Полилиния 27">
              <a:extLst>
                <a:ext uri="{FF2B5EF4-FFF2-40B4-BE49-F238E27FC236}">
                  <a16:creationId xmlns:a16="http://schemas.microsoft.com/office/drawing/2014/main" id="{59AC079D-039E-4639-B27F-9908EF107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7665" y="1996510"/>
              <a:ext cx="424695" cy="288506"/>
            </a:xfrm>
            <a:custGeom>
              <a:avLst/>
              <a:gdLst>
                <a:gd name="T0" fmla="*/ 126 w 126"/>
                <a:gd name="T1" fmla="*/ 16 h 86"/>
                <a:gd name="T2" fmla="*/ 51 w 126"/>
                <a:gd name="T3" fmla="*/ 80 h 86"/>
                <a:gd name="T4" fmla="*/ 0 w 126"/>
                <a:gd name="T5" fmla="*/ 74 h 86"/>
                <a:gd name="T6" fmla="*/ 6 w 126"/>
                <a:gd name="T7" fmla="*/ 61 h 86"/>
                <a:gd name="T8" fmla="*/ 112 w 126"/>
                <a:gd name="T9" fmla="*/ 0 h 86"/>
                <a:gd name="T10" fmla="*/ 126 w 126"/>
                <a:gd name="T11" fmla="*/ 1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6" h="86">
                  <a:moveTo>
                    <a:pt x="126" y="16"/>
                  </a:moveTo>
                  <a:cubicBezTo>
                    <a:pt x="126" y="16"/>
                    <a:pt x="83" y="66"/>
                    <a:pt x="51" y="80"/>
                  </a:cubicBezTo>
                  <a:cubicBezTo>
                    <a:pt x="36" y="86"/>
                    <a:pt x="17" y="81"/>
                    <a:pt x="0" y="74"/>
                  </a:cubicBezTo>
                  <a:cubicBezTo>
                    <a:pt x="2" y="70"/>
                    <a:pt x="3" y="65"/>
                    <a:pt x="6" y="61"/>
                  </a:cubicBezTo>
                  <a:cubicBezTo>
                    <a:pt x="6" y="61"/>
                    <a:pt x="54" y="25"/>
                    <a:pt x="112" y="0"/>
                  </a:cubicBezTo>
                  <a:lnTo>
                    <a:pt x="126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1" name="Полилиния 28">
              <a:extLst>
                <a:ext uri="{FF2B5EF4-FFF2-40B4-BE49-F238E27FC236}">
                  <a16:creationId xmlns:a16="http://schemas.microsoft.com/office/drawing/2014/main" id="{C95685F9-863C-488D-A6CE-3A519F21E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04938" y="-14067"/>
              <a:ext cx="387063" cy="7168"/>
            </a:xfrm>
            <a:custGeom>
              <a:avLst/>
              <a:gdLst>
                <a:gd name="T0" fmla="*/ 115 w 115"/>
                <a:gd name="T1" fmla="*/ 2 h 2"/>
                <a:gd name="T2" fmla="*/ 0 w 115"/>
                <a:gd name="T3" fmla="*/ 2 h 2"/>
                <a:gd name="T4" fmla="*/ 115 w 115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" h="2">
                  <a:moveTo>
                    <a:pt x="115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73" y="0"/>
                    <a:pt x="115" y="2"/>
                    <a:pt x="115" y="2"/>
                  </a:cubicBezTo>
                  <a:close/>
                </a:path>
              </a:pathLst>
            </a:custGeom>
            <a:solidFill>
              <a:srgbClr val="190E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grpSp>
          <p:nvGrpSpPr>
            <p:cNvPr id="12" name="Группа 59">
              <a:extLst>
                <a:ext uri="{FF2B5EF4-FFF2-40B4-BE49-F238E27FC236}">
                  <a16:creationId xmlns:a16="http://schemas.microsoft.com/office/drawing/2014/main" id="{D88A045D-1D47-48A7-BD6D-329F30D7916F}"/>
                </a:ext>
              </a:extLst>
            </p:cNvPr>
            <p:cNvGrpSpPr/>
            <p:nvPr/>
          </p:nvGrpSpPr>
          <p:grpSpPr>
            <a:xfrm>
              <a:off x="7676266" y="528897"/>
              <a:ext cx="1904853" cy="2230988"/>
              <a:chOff x="7676266" y="528897"/>
              <a:chExt cx="1904853" cy="2230988"/>
            </a:xfrm>
            <a:gradFill>
              <a:gsLst>
                <a:gs pos="0">
                  <a:srgbClr val="03002F"/>
                </a:gs>
                <a:gs pos="100000">
                  <a:srgbClr val="F870FF"/>
                </a:gs>
              </a:gsLst>
              <a:lin ang="19800000" scaled="0"/>
            </a:gradFill>
          </p:grpSpPr>
          <p:sp>
            <p:nvSpPr>
              <p:cNvPr id="19" name="Полилиния 29">
                <a:extLst>
                  <a:ext uri="{FF2B5EF4-FFF2-40B4-BE49-F238E27FC236}">
                    <a16:creationId xmlns:a16="http://schemas.microsoft.com/office/drawing/2014/main" id="{8AC43BD2-6A27-4E0F-BAFD-FDAF479A01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76266" y="2195418"/>
                <a:ext cx="589555" cy="564467"/>
              </a:xfrm>
              <a:custGeom>
                <a:avLst/>
                <a:gdLst>
                  <a:gd name="T0" fmla="*/ 138 w 175"/>
                  <a:gd name="T1" fmla="*/ 16 h 168"/>
                  <a:gd name="T2" fmla="*/ 175 w 175"/>
                  <a:gd name="T3" fmla="*/ 32 h 168"/>
                  <a:gd name="T4" fmla="*/ 167 w 175"/>
                  <a:gd name="T5" fmla="*/ 40 h 168"/>
                  <a:gd name="T6" fmla="*/ 109 w 175"/>
                  <a:gd name="T7" fmla="*/ 105 h 168"/>
                  <a:gd name="T8" fmla="*/ 109 w 175"/>
                  <a:gd name="T9" fmla="*/ 105 h 168"/>
                  <a:gd name="T10" fmla="*/ 84 w 175"/>
                  <a:gd name="T11" fmla="*/ 133 h 168"/>
                  <a:gd name="T12" fmla="*/ 0 w 175"/>
                  <a:gd name="T13" fmla="*/ 168 h 168"/>
                  <a:gd name="T14" fmla="*/ 32 w 175"/>
                  <a:gd name="T15" fmla="*/ 83 h 168"/>
                  <a:gd name="T16" fmla="*/ 48 w 175"/>
                  <a:gd name="T17" fmla="*/ 63 h 168"/>
                  <a:gd name="T18" fmla="*/ 65 w 175"/>
                  <a:gd name="T19" fmla="*/ 42 h 168"/>
                  <a:gd name="T20" fmla="*/ 99 w 175"/>
                  <a:gd name="T21" fmla="*/ 0 h 168"/>
                  <a:gd name="T22" fmla="*/ 103 w 175"/>
                  <a:gd name="T23" fmla="*/ 1 h 168"/>
                  <a:gd name="T24" fmla="*/ 108 w 175"/>
                  <a:gd name="T25" fmla="*/ 3 h 168"/>
                  <a:gd name="T26" fmla="*/ 113 w 175"/>
                  <a:gd name="T27" fmla="*/ 6 h 168"/>
                  <a:gd name="T28" fmla="*/ 115 w 175"/>
                  <a:gd name="T29" fmla="*/ 6 h 168"/>
                  <a:gd name="T30" fmla="*/ 115 w 175"/>
                  <a:gd name="T31" fmla="*/ 6 h 168"/>
                  <a:gd name="T32" fmla="*/ 115 w 175"/>
                  <a:gd name="T33" fmla="*/ 6 h 168"/>
                  <a:gd name="T34" fmla="*/ 131 w 175"/>
                  <a:gd name="T35" fmla="*/ 13 h 168"/>
                  <a:gd name="T36" fmla="*/ 136 w 175"/>
                  <a:gd name="T37" fmla="*/ 15 h 168"/>
                  <a:gd name="T38" fmla="*/ 138 w 175"/>
                  <a:gd name="T39" fmla="*/ 16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5" h="168">
                    <a:moveTo>
                      <a:pt x="138" y="16"/>
                    </a:moveTo>
                    <a:cubicBezTo>
                      <a:pt x="150" y="21"/>
                      <a:pt x="162" y="27"/>
                      <a:pt x="175" y="32"/>
                    </a:cubicBezTo>
                    <a:cubicBezTo>
                      <a:pt x="167" y="40"/>
                      <a:pt x="167" y="40"/>
                      <a:pt x="167" y="40"/>
                    </a:cubicBezTo>
                    <a:cubicBezTo>
                      <a:pt x="109" y="105"/>
                      <a:pt x="109" y="105"/>
                      <a:pt x="109" y="105"/>
                    </a:cubicBezTo>
                    <a:cubicBezTo>
                      <a:pt x="109" y="105"/>
                      <a:pt x="109" y="105"/>
                      <a:pt x="109" y="105"/>
                    </a:cubicBezTo>
                    <a:cubicBezTo>
                      <a:pt x="84" y="133"/>
                      <a:pt x="84" y="133"/>
                      <a:pt x="84" y="133"/>
                    </a:cubicBezTo>
                    <a:cubicBezTo>
                      <a:pt x="0" y="168"/>
                      <a:pt x="0" y="168"/>
                      <a:pt x="0" y="168"/>
                    </a:cubicBezTo>
                    <a:cubicBezTo>
                      <a:pt x="32" y="83"/>
                      <a:pt x="32" y="83"/>
                      <a:pt x="32" y="83"/>
                    </a:cubicBezTo>
                    <a:cubicBezTo>
                      <a:pt x="48" y="63"/>
                      <a:pt x="48" y="63"/>
                      <a:pt x="48" y="63"/>
                    </a:cubicBezTo>
                    <a:cubicBezTo>
                      <a:pt x="65" y="42"/>
                      <a:pt x="65" y="42"/>
                      <a:pt x="65" y="42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100" y="0"/>
                      <a:pt x="101" y="1"/>
                      <a:pt x="103" y="1"/>
                    </a:cubicBezTo>
                    <a:cubicBezTo>
                      <a:pt x="104" y="2"/>
                      <a:pt x="106" y="3"/>
                      <a:pt x="108" y="3"/>
                    </a:cubicBezTo>
                    <a:cubicBezTo>
                      <a:pt x="110" y="4"/>
                      <a:pt x="112" y="5"/>
                      <a:pt x="113" y="6"/>
                    </a:cubicBezTo>
                    <a:cubicBezTo>
                      <a:pt x="114" y="6"/>
                      <a:pt x="114" y="6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20" y="8"/>
                      <a:pt x="126" y="11"/>
                      <a:pt x="131" y="13"/>
                    </a:cubicBezTo>
                    <a:cubicBezTo>
                      <a:pt x="133" y="14"/>
                      <a:pt x="134" y="15"/>
                      <a:pt x="136" y="15"/>
                    </a:cubicBezTo>
                    <a:cubicBezTo>
                      <a:pt x="137" y="16"/>
                      <a:pt x="137" y="16"/>
                      <a:pt x="138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20" name="Полилиния 30">
                <a:extLst>
                  <a:ext uri="{FF2B5EF4-FFF2-40B4-BE49-F238E27FC236}">
                    <a16:creationId xmlns:a16="http://schemas.microsoft.com/office/drawing/2014/main" id="{ADA7EFA8-1700-4615-8891-221172E4BD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9570" y="528897"/>
                <a:ext cx="1571549" cy="1774040"/>
              </a:xfrm>
              <a:custGeom>
                <a:avLst/>
                <a:gdLst>
                  <a:gd name="T0" fmla="*/ 454 w 466"/>
                  <a:gd name="T1" fmla="*/ 77 h 527"/>
                  <a:gd name="T2" fmla="*/ 450 w 466"/>
                  <a:gd name="T3" fmla="*/ 81 h 527"/>
                  <a:gd name="T4" fmla="*/ 241 w 466"/>
                  <a:gd name="T5" fmla="*/ 334 h 527"/>
                  <a:gd name="T6" fmla="*/ 228 w 466"/>
                  <a:gd name="T7" fmla="*/ 350 h 527"/>
                  <a:gd name="T8" fmla="*/ 184 w 466"/>
                  <a:gd name="T9" fmla="*/ 403 h 527"/>
                  <a:gd name="T10" fmla="*/ 162 w 466"/>
                  <a:gd name="T11" fmla="*/ 429 h 527"/>
                  <a:gd name="T12" fmla="*/ 134 w 466"/>
                  <a:gd name="T13" fmla="*/ 461 h 527"/>
                  <a:gd name="T14" fmla="*/ 76 w 466"/>
                  <a:gd name="T15" fmla="*/ 527 h 527"/>
                  <a:gd name="T16" fmla="*/ 39 w 466"/>
                  <a:gd name="T17" fmla="*/ 511 h 527"/>
                  <a:gd name="T18" fmla="*/ 37 w 466"/>
                  <a:gd name="T19" fmla="*/ 510 h 527"/>
                  <a:gd name="T20" fmla="*/ 32 w 466"/>
                  <a:gd name="T21" fmla="*/ 508 h 527"/>
                  <a:gd name="T22" fmla="*/ 16 w 466"/>
                  <a:gd name="T23" fmla="*/ 501 h 527"/>
                  <a:gd name="T24" fmla="*/ 16 w 466"/>
                  <a:gd name="T25" fmla="*/ 501 h 527"/>
                  <a:gd name="T26" fmla="*/ 16 w 466"/>
                  <a:gd name="T27" fmla="*/ 501 h 527"/>
                  <a:gd name="T28" fmla="*/ 14 w 466"/>
                  <a:gd name="T29" fmla="*/ 501 h 527"/>
                  <a:gd name="T30" fmla="*/ 9 w 466"/>
                  <a:gd name="T31" fmla="*/ 498 h 527"/>
                  <a:gd name="T32" fmla="*/ 4 w 466"/>
                  <a:gd name="T33" fmla="*/ 496 h 527"/>
                  <a:gd name="T34" fmla="*/ 0 w 466"/>
                  <a:gd name="T35" fmla="*/ 495 h 527"/>
                  <a:gd name="T36" fmla="*/ 378 w 466"/>
                  <a:gd name="T37" fmla="*/ 24 h 527"/>
                  <a:gd name="T38" fmla="*/ 443 w 466"/>
                  <a:gd name="T39" fmla="*/ 16 h 527"/>
                  <a:gd name="T40" fmla="*/ 454 w 466"/>
                  <a:gd name="T41" fmla="*/ 77 h 5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66" h="527">
                    <a:moveTo>
                      <a:pt x="454" y="77"/>
                    </a:moveTo>
                    <a:cubicBezTo>
                      <a:pt x="453" y="78"/>
                      <a:pt x="452" y="80"/>
                      <a:pt x="450" y="81"/>
                    </a:cubicBezTo>
                    <a:cubicBezTo>
                      <a:pt x="241" y="334"/>
                      <a:pt x="241" y="334"/>
                      <a:pt x="241" y="334"/>
                    </a:cubicBezTo>
                    <a:cubicBezTo>
                      <a:pt x="228" y="350"/>
                      <a:pt x="228" y="350"/>
                      <a:pt x="228" y="350"/>
                    </a:cubicBezTo>
                    <a:cubicBezTo>
                      <a:pt x="184" y="403"/>
                      <a:pt x="184" y="403"/>
                      <a:pt x="184" y="403"/>
                    </a:cubicBezTo>
                    <a:cubicBezTo>
                      <a:pt x="162" y="429"/>
                      <a:pt x="162" y="429"/>
                      <a:pt x="162" y="429"/>
                    </a:cubicBezTo>
                    <a:cubicBezTo>
                      <a:pt x="134" y="461"/>
                      <a:pt x="134" y="461"/>
                      <a:pt x="134" y="461"/>
                    </a:cubicBezTo>
                    <a:cubicBezTo>
                      <a:pt x="76" y="527"/>
                      <a:pt x="76" y="527"/>
                      <a:pt x="76" y="527"/>
                    </a:cubicBezTo>
                    <a:cubicBezTo>
                      <a:pt x="63" y="522"/>
                      <a:pt x="51" y="516"/>
                      <a:pt x="39" y="511"/>
                    </a:cubicBezTo>
                    <a:cubicBezTo>
                      <a:pt x="38" y="511"/>
                      <a:pt x="38" y="511"/>
                      <a:pt x="37" y="510"/>
                    </a:cubicBezTo>
                    <a:cubicBezTo>
                      <a:pt x="35" y="510"/>
                      <a:pt x="34" y="509"/>
                      <a:pt x="32" y="508"/>
                    </a:cubicBezTo>
                    <a:cubicBezTo>
                      <a:pt x="27" y="506"/>
                      <a:pt x="21" y="503"/>
                      <a:pt x="16" y="501"/>
                    </a:cubicBezTo>
                    <a:cubicBezTo>
                      <a:pt x="16" y="501"/>
                      <a:pt x="16" y="501"/>
                      <a:pt x="16" y="501"/>
                    </a:cubicBezTo>
                    <a:cubicBezTo>
                      <a:pt x="16" y="501"/>
                      <a:pt x="16" y="501"/>
                      <a:pt x="16" y="501"/>
                    </a:cubicBezTo>
                    <a:cubicBezTo>
                      <a:pt x="15" y="501"/>
                      <a:pt x="15" y="501"/>
                      <a:pt x="14" y="501"/>
                    </a:cubicBezTo>
                    <a:cubicBezTo>
                      <a:pt x="13" y="500"/>
                      <a:pt x="11" y="499"/>
                      <a:pt x="9" y="498"/>
                    </a:cubicBezTo>
                    <a:cubicBezTo>
                      <a:pt x="7" y="498"/>
                      <a:pt x="5" y="497"/>
                      <a:pt x="4" y="496"/>
                    </a:cubicBezTo>
                    <a:cubicBezTo>
                      <a:pt x="2" y="496"/>
                      <a:pt x="1" y="495"/>
                      <a:pt x="0" y="495"/>
                    </a:cubicBezTo>
                    <a:cubicBezTo>
                      <a:pt x="378" y="24"/>
                      <a:pt x="378" y="24"/>
                      <a:pt x="378" y="24"/>
                    </a:cubicBezTo>
                    <a:cubicBezTo>
                      <a:pt x="394" y="4"/>
                      <a:pt x="423" y="0"/>
                      <a:pt x="443" y="16"/>
                    </a:cubicBezTo>
                    <a:cubicBezTo>
                      <a:pt x="462" y="31"/>
                      <a:pt x="466" y="57"/>
                      <a:pt x="454" y="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</p:grpSp>
        <p:sp>
          <p:nvSpPr>
            <p:cNvPr id="14" name="Полилиния 32">
              <a:extLst>
                <a:ext uri="{FF2B5EF4-FFF2-40B4-BE49-F238E27FC236}">
                  <a16:creationId xmlns:a16="http://schemas.microsoft.com/office/drawing/2014/main" id="{742FC6CF-44F1-407F-BEB2-8F383DCEC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1066" y="1559272"/>
              <a:ext cx="2833086" cy="2015954"/>
            </a:xfrm>
            <a:custGeom>
              <a:avLst/>
              <a:gdLst>
                <a:gd name="T0" fmla="*/ 723 w 841"/>
                <a:gd name="T1" fmla="*/ 599 h 599"/>
                <a:gd name="T2" fmla="*/ 720 w 841"/>
                <a:gd name="T3" fmla="*/ 589 h 599"/>
                <a:gd name="T4" fmla="*/ 717 w 841"/>
                <a:gd name="T5" fmla="*/ 581 h 599"/>
                <a:gd name="T6" fmla="*/ 704 w 841"/>
                <a:gd name="T7" fmla="*/ 552 h 599"/>
                <a:gd name="T8" fmla="*/ 696 w 841"/>
                <a:gd name="T9" fmla="*/ 542 h 599"/>
                <a:gd name="T10" fmla="*/ 689 w 841"/>
                <a:gd name="T11" fmla="*/ 536 h 599"/>
                <a:gd name="T12" fmla="*/ 685 w 841"/>
                <a:gd name="T13" fmla="*/ 533 h 599"/>
                <a:gd name="T14" fmla="*/ 666 w 841"/>
                <a:gd name="T15" fmla="*/ 524 h 599"/>
                <a:gd name="T16" fmla="*/ 661 w 841"/>
                <a:gd name="T17" fmla="*/ 522 h 599"/>
                <a:gd name="T18" fmla="*/ 634 w 841"/>
                <a:gd name="T19" fmla="*/ 516 h 599"/>
                <a:gd name="T20" fmla="*/ 604 w 841"/>
                <a:gd name="T21" fmla="*/ 511 h 599"/>
                <a:gd name="T22" fmla="*/ 579 w 841"/>
                <a:gd name="T23" fmla="*/ 507 h 599"/>
                <a:gd name="T24" fmla="*/ 564 w 841"/>
                <a:gd name="T25" fmla="*/ 504 h 599"/>
                <a:gd name="T26" fmla="*/ 521 w 841"/>
                <a:gd name="T27" fmla="*/ 497 h 599"/>
                <a:gd name="T28" fmla="*/ 462 w 841"/>
                <a:gd name="T29" fmla="*/ 487 h 599"/>
                <a:gd name="T30" fmla="*/ 436 w 841"/>
                <a:gd name="T31" fmla="*/ 481 h 599"/>
                <a:gd name="T32" fmla="*/ 414 w 841"/>
                <a:gd name="T33" fmla="*/ 477 h 599"/>
                <a:gd name="T34" fmla="*/ 388 w 841"/>
                <a:gd name="T35" fmla="*/ 471 h 599"/>
                <a:gd name="T36" fmla="*/ 369 w 841"/>
                <a:gd name="T37" fmla="*/ 465 h 599"/>
                <a:gd name="T38" fmla="*/ 349 w 841"/>
                <a:gd name="T39" fmla="*/ 460 h 599"/>
                <a:gd name="T40" fmla="*/ 334 w 841"/>
                <a:gd name="T41" fmla="*/ 455 h 599"/>
                <a:gd name="T42" fmla="*/ 322 w 841"/>
                <a:gd name="T43" fmla="*/ 450 h 599"/>
                <a:gd name="T44" fmla="*/ 299 w 841"/>
                <a:gd name="T45" fmla="*/ 441 h 599"/>
                <a:gd name="T46" fmla="*/ 257 w 841"/>
                <a:gd name="T47" fmla="*/ 417 h 599"/>
                <a:gd name="T48" fmla="*/ 247 w 841"/>
                <a:gd name="T49" fmla="*/ 409 h 599"/>
                <a:gd name="T50" fmla="*/ 231 w 841"/>
                <a:gd name="T51" fmla="*/ 394 h 599"/>
                <a:gd name="T52" fmla="*/ 219 w 841"/>
                <a:gd name="T53" fmla="*/ 384 h 599"/>
                <a:gd name="T54" fmla="*/ 208 w 841"/>
                <a:gd name="T55" fmla="*/ 375 h 599"/>
                <a:gd name="T56" fmla="*/ 96 w 841"/>
                <a:gd name="T57" fmla="*/ 294 h 599"/>
                <a:gd name="T58" fmla="*/ 73 w 841"/>
                <a:gd name="T59" fmla="*/ 278 h 599"/>
                <a:gd name="T60" fmla="*/ 52 w 841"/>
                <a:gd name="T61" fmla="*/ 231 h 599"/>
                <a:gd name="T62" fmla="*/ 38 w 841"/>
                <a:gd name="T63" fmla="*/ 178 h 599"/>
                <a:gd name="T64" fmla="*/ 42 w 841"/>
                <a:gd name="T65" fmla="*/ 178 h 599"/>
                <a:gd name="T66" fmla="*/ 51 w 841"/>
                <a:gd name="T67" fmla="*/ 179 h 599"/>
                <a:gd name="T68" fmla="*/ 80 w 841"/>
                <a:gd name="T69" fmla="*/ 186 h 599"/>
                <a:gd name="T70" fmla="*/ 90 w 841"/>
                <a:gd name="T71" fmla="*/ 190 h 599"/>
                <a:gd name="T72" fmla="*/ 100 w 841"/>
                <a:gd name="T73" fmla="*/ 195 h 599"/>
                <a:gd name="T74" fmla="*/ 102 w 841"/>
                <a:gd name="T75" fmla="*/ 195 h 599"/>
                <a:gd name="T76" fmla="*/ 154 w 841"/>
                <a:gd name="T77" fmla="*/ 229 h 599"/>
                <a:gd name="T78" fmla="*/ 428 w 841"/>
                <a:gd name="T79" fmla="*/ 189 h 599"/>
                <a:gd name="T80" fmla="*/ 428 w 841"/>
                <a:gd name="T81" fmla="*/ 163 h 599"/>
                <a:gd name="T82" fmla="*/ 428 w 841"/>
                <a:gd name="T83" fmla="*/ 152 h 599"/>
                <a:gd name="T84" fmla="*/ 427 w 841"/>
                <a:gd name="T85" fmla="*/ 148 h 599"/>
                <a:gd name="T86" fmla="*/ 426 w 841"/>
                <a:gd name="T87" fmla="*/ 145 h 599"/>
                <a:gd name="T88" fmla="*/ 423 w 841"/>
                <a:gd name="T89" fmla="*/ 139 h 599"/>
                <a:gd name="T90" fmla="*/ 420 w 841"/>
                <a:gd name="T91" fmla="*/ 135 h 599"/>
                <a:gd name="T92" fmla="*/ 417 w 841"/>
                <a:gd name="T93" fmla="*/ 132 h 599"/>
                <a:gd name="T94" fmla="*/ 408 w 841"/>
                <a:gd name="T95" fmla="*/ 127 h 599"/>
                <a:gd name="T96" fmla="*/ 220 w 841"/>
                <a:gd name="T97" fmla="*/ 155 h 599"/>
                <a:gd name="T98" fmla="*/ 270 w 841"/>
                <a:gd name="T99" fmla="*/ 97 h 599"/>
                <a:gd name="T100" fmla="*/ 594 w 841"/>
                <a:gd name="T101" fmla="*/ 148 h 599"/>
                <a:gd name="T102" fmla="*/ 832 w 841"/>
                <a:gd name="T103" fmla="*/ 544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41" h="599">
                  <a:moveTo>
                    <a:pt x="832" y="544"/>
                  </a:moveTo>
                  <a:cubicBezTo>
                    <a:pt x="827" y="548"/>
                    <a:pt x="784" y="581"/>
                    <a:pt x="723" y="599"/>
                  </a:cubicBezTo>
                  <a:cubicBezTo>
                    <a:pt x="722" y="597"/>
                    <a:pt x="721" y="595"/>
                    <a:pt x="721" y="593"/>
                  </a:cubicBezTo>
                  <a:cubicBezTo>
                    <a:pt x="721" y="592"/>
                    <a:pt x="720" y="590"/>
                    <a:pt x="720" y="589"/>
                  </a:cubicBezTo>
                  <a:cubicBezTo>
                    <a:pt x="719" y="587"/>
                    <a:pt x="719" y="585"/>
                    <a:pt x="718" y="583"/>
                  </a:cubicBezTo>
                  <a:cubicBezTo>
                    <a:pt x="718" y="583"/>
                    <a:pt x="718" y="582"/>
                    <a:pt x="717" y="581"/>
                  </a:cubicBezTo>
                  <a:cubicBezTo>
                    <a:pt x="714" y="570"/>
                    <a:pt x="710" y="561"/>
                    <a:pt x="705" y="554"/>
                  </a:cubicBezTo>
                  <a:cubicBezTo>
                    <a:pt x="704" y="553"/>
                    <a:pt x="704" y="553"/>
                    <a:pt x="704" y="552"/>
                  </a:cubicBezTo>
                  <a:cubicBezTo>
                    <a:pt x="702" y="549"/>
                    <a:pt x="699" y="546"/>
                    <a:pt x="697" y="544"/>
                  </a:cubicBezTo>
                  <a:cubicBezTo>
                    <a:pt x="697" y="543"/>
                    <a:pt x="696" y="543"/>
                    <a:pt x="696" y="542"/>
                  </a:cubicBezTo>
                  <a:cubicBezTo>
                    <a:pt x="694" y="541"/>
                    <a:pt x="692" y="539"/>
                    <a:pt x="690" y="537"/>
                  </a:cubicBezTo>
                  <a:cubicBezTo>
                    <a:pt x="690" y="537"/>
                    <a:pt x="690" y="536"/>
                    <a:pt x="689" y="536"/>
                  </a:cubicBezTo>
                  <a:cubicBezTo>
                    <a:pt x="689" y="536"/>
                    <a:pt x="689" y="536"/>
                    <a:pt x="688" y="536"/>
                  </a:cubicBezTo>
                  <a:cubicBezTo>
                    <a:pt x="687" y="535"/>
                    <a:pt x="686" y="534"/>
                    <a:pt x="685" y="533"/>
                  </a:cubicBezTo>
                  <a:cubicBezTo>
                    <a:pt x="682" y="531"/>
                    <a:pt x="679" y="529"/>
                    <a:pt x="676" y="528"/>
                  </a:cubicBezTo>
                  <a:cubicBezTo>
                    <a:pt x="672" y="526"/>
                    <a:pt x="669" y="525"/>
                    <a:pt x="666" y="524"/>
                  </a:cubicBezTo>
                  <a:cubicBezTo>
                    <a:pt x="665" y="524"/>
                    <a:pt x="664" y="523"/>
                    <a:pt x="663" y="523"/>
                  </a:cubicBezTo>
                  <a:cubicBezTo>
                    <a:pt x="663" y="523"/>
                    <a:pt x="662" y="523"/>
                    <a:pt x="661" y="522"/>
                  </a:cubicBezTo>
                  <a:cubicBezTo>
                    <a:pt x="659" y="522"/>
                    <a:pt x="657" y="521"/>
                    <a:pt x="655" y="521"/>
                  </a:cubicBezTo>
                  <a:cubicBezTo>
                    <a:pt x="648" y="519"/>
                    <a:pt x="641" y="518"/>
                    <a:pt x="634" y="516"/>
                  </a:cubicBezTo>
                  <a:cubicBezTo>
                    <a:pt x="632" y="516"/>
                    <a:pt x="630" y="516"/>
                    <a:pt x="628" y="515"/>
                  </a:cubicBezTo>
                  <a:cubicBezTo>
                    <a:pt x="620" y="514"/>
                    <a:pt x="612" y="512"/>
                    <a:pt x="604" y="511"/>
                  </a:cubicBezTo>
                  <a:cubicBezTo>
                    <a:pt x="599" y="510"/>
                    <a:pt x="595" y="510"/>
                    <a:pt x="591" y="509"/>
                  </a:cubicBezTo>
                  <a:cubicBezTo>
                    <a:pt x="587" y="508"/>
                    <a:pt x="583" y="508"/>
                    <a:pt x="579" y="507"/>
                  </a:cubicBezTo>
                  <a:cubicBezTo>
                    <a:pt x="578" y="507"/>
                    <a:pt x="578" y="507"/>
                    <a:pt x="577" y="506"/>
                  </a:cubicBezTo>
                  <a:cubicBezTo>
                    <a:pt x="572" y="506"/>
                    <a:pt x="568" y="505"/>
                    <a:pt x="564" y="504"/>
                  </a:cubicBezTo>
                  <a:cubicBezTo>
                    <a:pt x="557" y="503"/>
                    <a:pt x="550" y="502"/>
                    <a:pt x="543" y="501"/>
                  </a:cubicBezTo>
                  <a:cubicBezTo>
                    <a:pt x="536" y="500"/>
                    <a:pt x="529" y="499"/>
                    <a:pt x="521" y="497"/>
                  </a:cubicBezTo>
                  <a:cubicBezTo>
                    <a:pt x="506" y="495"/>
                    <a:pt x="490" y="492"/>
                    <a:pt x="475" y="489"/>
                  </a:cubicBezTo>
                  <a:cubicBezTo>
                    <a:pt x="471" y="488"/>
                    <a:pt x="466" y="488"/>
                    <a:pt x="462" y="487"/>
                  </a:cubicBezTo>
                  <a:cubicBezTo>
                    <a:pt x="460" y="486"/>
                    <a:pt x="457" y="486"/>
                    <a:pt x="455" y="485"/>
                  </a:cubicBezTo>
                  <a:cubicBezTo>
                    <a:pt x="448" y="484"/>
                    <a:pt x="442" y="483"/>
                    <a:pt x="436" y="481"/>
                  </a:cubicBezTo>
                  <a:cubicBezTo>
                    <a:pt x="431" y="480"/>
                    <a:pt x="426" y="479"/>
                    <a:pt x="421" y="478"/>
                  </a:cubicBezTo>
                  <a:cubicBezTo>
                    <a:pt x="419" y="478"/>
                    <a:pt x="416" y="477"/>
                    <a:pt x="414" y="477"/>
                  </a:cubicBezTo>
                  <a:cubicBezTo>
                    <a:pt x="406" y="475"/>
                    <a:pt x="399" y="473"/>
                    <a:pt x="392" y="472"/>
                  </a:cubicBezTo>
                  <a:cubicBezTo>
                    <a:pt x="391" y="471"/>
                    <a:pt x="389" y="471"/>
                    <a:pt x="388" y="471"/>
                  </a:cubicBezTo>
                  <a:cubicBezTo>
                    <a:pt x="385" y="470"/>
                    <a:pt x="381" y="469"/>
                    <a:pt x="378" y="468"/>
                  </a:cubicBezTo>
                  <a:cubicBezTo>
                    <a:pt x="375" y="467"/>
                    <a:pt x="372" y="466"/>
                    <a:pt x="369" y="465"/>
                  </a:cubicBezTo>
                  <a:cubicBezTo>
                    <a:pt x="366" y="465"/>
                    <a:pt x="363" y="464"/>
                    <a:pt x="360" y="463"/>
                  </a:cubicBezTo>
                  <a:cubicBezTo>
                    <a:pt x="356" y="462"/>
                    <a:pt x="353" y="461"/>
                    <a:pt x="349" y="460"/>
                  </a:cubicBezTo>
                  <a:cubicBezTo>
                    <a:pt x="347" y="459"/>
                    <a:pt x="344" y="458"/>
                    <a:pt x="341" y="457"/>
                  </a:cubicBezTo>
                  <a:cubicBezTo>
                    <a:pt x="339" y="456"/>
                    <a:pt x="337" y="456"/>
                    <a:pt x="334" y="455"/>
                  </a:cubicBezTo>
                  <a:cubicBezTo>
                    <a:pt x="332" y="454"/>
                    <a:pt x="330" y="453"/>
                    <a:pt x="328" y="453"/>
                  </a:cubicBezTo>
                  <a:cubicBezTo>
                    <a:pt x="326" y="452"/>
                    <a:pt x="324" y="451"/>
                    <a:pt x="322" y="450"/>
                  </a:cubicBezTo>
                  <a:cubicBezTo>
                    <a:pt x="316" y="448"/>
                    <a:pt x="310" y="446"/>
                    <a:pt x="304" y="443"/>
                  </a:cubicBezTo>
                  <a:cubicBezTo>
                    <a:pt x="302" y="442"/>
                    <a:pt x="301" y="442"/>
                    <a:pt x="299" y="441"/>
                  </a:cubicBezTo>
                  <a:cubicBezTo>
                    <a:pt x="284" y="434"/>
                    <a:pt x="271" y="427"/>
                    <a:pt x="259" y="418"/>
                  </a:cubicBezTo>
                  <a:cubicBezTo>
                    <a:pt x="259" y="418"/>
                    <a:pt x="258" y="418"/>
                    <a:pt x="257" y="417"/>
                  </a:cubicBezTo>
                  <a:cubicBezTo>
                    <a:pt x="255" y="415"/>
                    <a:pt x="253" y="414"/>
                    <a:pt x="251" y="412"/>
                  </a:cubicBezTo>
                  <a:cubicBezTo>
                    <a:pt x="249" y="411"/>
                    <a:pt x="248" y="410"/>
                    <a:pt x="247" y="409"/>
                  </a:cubicBezTo>
                  <a:cubicBezTo>
                    <a:pt x="243" y="405"/>
                    <a:pt x="239" y="401"/>
                    <a:pt x="235" y="397"/>
                  </a:cubicBezTo>
                  <a:cubicBezTo>
                    <a:pt x="233" y="396"/>
                    <a:pt x="232" y="395"/>
                    <a:pt x="231" y="394"/>
                  </a:cubicBezTo>
                  <a:cubicBezTo>
                    <a:pt x="229" y="393"/>
                    <a:pt x="227" y="391"/>
                    <a:pt x="225" y="389"/>
                  </a:cubicBezTo>
                  <a:cubicBezTo>
                    <a:pt x="223" y="388"/>
                    <a:pt x="221" y="386"/>
                    <a:pt x="219" y="384"/>
                  </a:cubicBezTo>
                  <a:cubicBezTo>
                    <a:pt x="216" y="382"/>
                    <a:pt x="214" y="381"/>
                    <a:pt x="212" y="379"/>
                  </a:cubicBezTo>
                  <a:cubicBezTo>
                    <a:pt x="211" y="378"/>
                    <a:pt x="209" y="377"/>
                    <a:pt x="208" y="375"/>
                  </a:cubicBezTo>
                  <a:cubicBezTo>
                    <a:pt x="175" y="349"/>
                    <a:pt x="135" y="320"/>
                    <a:pt x="96" y="294"/>
                  </a:cubicBezTo>
                  <a:cubicBezTo>
                    <a:pt x="96" y="294"/>
                    <a:pt x="96" y="294"/>
                    <a:pt x="96" y="294"/>
                  </a:cubicBezTo>
                  <a:cubicBezTo>
                    <a:pt x="92" y="291"/>
                    <a:pt x="88" y="288"/>
                    <a:pt x="84" y="285"/>
                  </a:cubicBezTo>
                  <a:cubicBezTo>
                    <a:pt x="80" y="283"/>
                    <a:pt x="77" y="280"/>
                    <a:pt x="73" y="278"/>
                  </a:cubicBezTo>
                  <a:cubicBezTo>
                    <a:pt x="71" y="276"/>
                    <a:pt x="68" y="274"/>
                    <a:pt x="66" y="273"/>
                  </a:cubicBezTo>
                  <a:cubicBezTo>
                    <a:pt x="65" y="256"/>
                    <a:pt x="60" y="242"/>
                    <a:pt x="52" y="231"/>
                  </a:cubicBezTo>
                  <a:cubicBezTo>
                    <a:pt x="38" y="211"/>
                    <a:pt x="16" y="198"/>
                    <a:pt x="0" y="186"/>
                  </a:cubicBezTo>
                  <a:cubicBezTo>
                    <a:pt x="10" y="182"/>
                    <a:pt x="22" y="180"/>
                    <a:pt x="38" y="178"/>
                  </a:cubicBezTo>
                  <a:cubicBezTo>
                    <a:pt x="40" y="178"/>
                    <a:pt x="40" y="178"/>
                    <a:pt x="40" y="178"/>
                  </a:cubicBezTo>
                  <a:cubicBezTo>
                    <a:pt x="41" y="178"/>
                    <a:pt x="41" y="178"/>
                    <a:pt x="42" y="178"/>
                  </a:cubicBezTo>
                  <a:cubicBezTo>
                    <a:pt x="44" y="178"/>
                    <a:pt x="45" y="178"/>
                    <a:pt x="46" y="178"/>
                  </a:cubicBezTo>
                  <a:cubicBezTo>
                    <a:pt x="48" y="178"/>
                    <a:pt x="49" y="178"/>
                    <a:pt x="51" y="179"/>
                  </a:cubicBezTo>
                  <a:cubicBezTo>
                    <a:pt x="52" y="179"/>
                    <a:pt x="53" y="179"/>
                    <a:pt x="54" y="179"/>
                  </a:cubicBezTo>
                  <a:cubicBezTo>
                    <a:pt x="62" y="181"/>
                    <a:pt x="70" y="183"/>
                    <a:pt x="80" y="186"/>
                  </a:cubicBezTo>
                  <a:cubicBezTo>
                    <a:pt x="82" y="187"/>
                    <a:pt x="84" y="188"/>
                    <a:pt x="86" y="189"/>
                  </a:cubicBezTo>
                  <a:cubicBezTo>
                    <a:pt x="87" y="189"/>
                    <a:pt x="88" y="190"/>
                    <a:pt x="90" y="190"/>
                  </a:cubicBezTo>
                  <a:cubicBezTo>
                    <a:pt x="91" y="191"/>
                    <a:pt x="93" y="192"/>
                    <a:pt x="95" y="192"/>
                  </a:cubicBezTo>
                  <a:cubicBezTo>
                    <a:pt x="97" y="193"/>
                    <a:pt x="99" y="194"/>
                    <a:pt x="100" y="195"/>
                  </a:cubicBezTo>
                  <a:cubicBezTo>
                    <a:pt x="101" y="195"/>
                    <a:pt x="101" y="195"/>
                    <a:pt x="102" y="195"/>
                  </a:cubicBezTo>
                  <a:cubicBezTo>
                    <a:pt x="102" y="195"/>
                    <a:pt x="102" y="195"/>
                    <a:pt x="102" y="195"/>
                  </a:cubicBezTo>
                  <a:cubicBezTo>
                    <a:pt x="102" y="195"/>
                    <a:pt x="102" y="195"/>
                    <a:pt x="102" y="195"/>
                  </a:cubicBezTo>
                  <a:cubicBezTo>
                    <a:pt x="116" y="207"/>
                    <a:pt x="134" y="218"/>
                    <a:pt x="154" y="229"/>
                  </a:cubicBezTo>
                  <a:cubicBezTo>
                    <a:pt x="251" y="280"/>
                    <a:pt x="405" y="310"/>
                    <a:pt x="428" y="196"/>
                  </a:cubicBezTo>
                  <a:cubicBezTo>
                    <a:pt x="429" y="193"/>
                    <a:pt x="429" y="191"/>
                    <a:pt x="428" y="189"/>
                  </a:cubicBezTo>
                  <a:cubicBezTo>
                    <a:pt x="430" y="180"/>
                    <a:pt x="430" y="171"/>
                    <a:pt x="428" y="163"/>
                  </a:cubicBezTo>
                  <a:cubicBezTo>
                    <a:pt x="428" y="163"/>
                    <a:pt x="428" y="163"/>
                    <a:pt x="428" y="163"/>
                  </a:cubicBezTo>
                  <a:cubicBezTo>
                    <a:pt x="428" y="160"/>
                    <a:pt x="428" y="157"/>
                    <a:pt x="428" y="154"/>
                  </a:cubicBezTo>
                  <a:cubicBezTo>
                    <a:pt x="428" y="153"/>
                    <a:pt x="428" y="153"/>
                    <a:pt x="428" y="152"/>
                  </a:cubicBezTo>
                  <a:cubicBezTo>
                    <a:pt x="428" y="151"/>
                    <a:pt x="428" y="151"/>
                    <a:pt x="427" y="150"/>
                  </a:cubicBezTo>
                  <a:cubicBezTo>
                    <a:pt x="427" y="149"/>
                    <a:pt x="427" y="149"/>
                    <a:pt x="427" y="148"/>
                  </a:cubicBezTo>
                  <a:cubicBezTo>
                    <a:pt x="427" y="147"/>
                    <a:pt x="427" y="147"/>
                    <a:pt x="427" y="146"/>
                  </a:cubicBezTo>
                  <a:cubicBezTo>
                    <a:pt x="426" y="146"/>
                    <a:pt x="426" y="145"/>
                    <a:pt x="426" y="145"/>
                  </a:cubicBezTo>
                  <a:cubicBezTo>
                    <a:pt x="426" y="144"/>
                    <a:pt x="425" y="142"/>
                    <a:pt x="424" y="141"/>
                  </a:cubicBezTo>
                  <a:cubicBezTo>
                    <a:pt x="424" y="140"/>
                    <a:pt x="424" y="140"/>
                    <a:pt x="423" y="139"/>
                  </a:cubicBezTo>
                  <a:cubicBezTo>
                    <a:pt x="423" y="139"/>
                    <a:pt x="423" y="138"/>
                    <a:pt x="422" y="137"/>
                  </a:cubicBezTo>
                  <a:cubicBezTo>
                    <a:pt x="422" y="137"/>
                    <a:pt x="421" y="136"/>
                    <a:pt x="420" y="135"/>
                  </a:cubicBezTo>
                  <a:cubicBezTo>
                    <a:pt x="420" y="134"/>
                    <a:pt x="419" y="134"/>
                    <a:pt x="418" y="133"/>
                  </a:cubicBezTo>
                  <a:cubicBezTo>
                    <a:pt x="418" y="133"/>
                    <a:pt x="417" y="132"/>
                    <a:pt x="417" y="132"/>
                  </a:cubicBezTo>
                  <a:cubicBezTo>
                    <a:pt x="415" y="131"/>
                    <a:pt x="413" y="130"/>
                    <a:pt x="411" y="129"/>
                  </a:cubicBezTo>
                  <a:cubicBezTo>
                    <a:pt x="410" y="128"/>
                    <a:pt x="409" y="128"/>
                    <a:pt x="408" y="127"/>
                  </a:cubicBezTo>
                  <a:cubicBezTo>
                    <a:pt x="403" y="126"/>
                    <a:pt x="397" y="125"/>
                    <a:pt x="390" y="125"/>
                  </a:cubicBezTo>
                  <a:cubicBezTo>
                    <a:pt x="342" y="125"/>
                    <a:pt x="254" y="157"/>
                    <a:pt x="220" y="155"/>
                  </a:cubicBezTo>
                  <a:cubicBezTo>
                    <a:pt x="248" y="123"/>
                    <a:pt x="248" y="123"/>
                    <a:pt x="248" y="123"/>
                  </a:cubicBezTo>
                  <a:cubicBezTo>
                    <a:pt x="270" y="97"/>
                    <a:pt x="270" y="97"/>
                    <a:pt x="270" y="97"/>
                  </a:cubicBezTo>
                  <a:cubicBezTo>
                    <a:pt x="333" y="79"/>
                    <a:pt x="410" y="61"/>
                    <a:pt x="464" y="53"/>
                  </a:cubicBezTo>
                  <a:cubicBezTo>
                    <a:pt x="541" y="42"/>
                    <a:pt x="566" y="0"/>
                    <a:pt x="594" y="148"/>
                  </a:cubicBezTo>
                  <a:cubicBezTo>
                    <a:pt x="621" y="297"/>
                    <a:pt x="682" y="329"/>
                    <a:pt x="730" y="361"/>
                  </a:cubicBezTo>
                  <a:cubicBezTo>
                    <a:pt x="779" y="394"/>
                    <a:pt x="841" y="538"/>
                    <a:pt x="832" y="5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5" name="Полилиния 33">
              <a:extLst>
                <a:ext uri="{FF2B5EF4-FFF2-40B4-BE49-F238E27FC236}">
                  <a16:creationId xmlns:a16="http://schemas.microsoft.com/office/drawing/2014/main" id="{86469AEA-7511-41DC-A011-88DD81748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0664" y="3197122"/>
              <a:ext cx="964074" cy="677360"/>
            </a:xfrm>
            <a:custGeom>
              <a:avLst/>
              <a:gdLst>
                <a:gd name="T0" fmla="*/ 462 w 538"/>
                <a:gd name="T1" fmla="*/ 0 h 378"/>
                <a:gd name="T2" fmla="*/ 0 w 538"/>
                <a:gd name="T3" fmla="*/ 245 h 378"/>
                <a:gd name="T4" fmla="*/ 0 w 538"/>
                <a:gd name="T5" fmla="*/ 378 h 378"/>
                <a:gd name="T6" fmla="*/ 538 w 538"/>
                <a:gd name="T7" fmla="*/ 100 h 378"/>
                <a:gd name="T8" fmla="*/ 462 w 538"/>
                <a:gd name="T9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8" h="378">
                  <a:moveTo>
                    <a:pt x="462" y="0"/>
                  </a:moveTo>
                  <a:lnTo>
                    <a:pt x="0" y="245"/>
                  </a:lnTo>
                  <a:lnTo>
                    <a:pt x="0" y="378"/>
                  </a:lnTo>
                  <a:lnTo>
                    <a:pt x="538" y="10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</p:grpSp>
      <p:sp>
        <p:nvSpPr>
          <p:cNvPr id="21" name="Надпись 1">
            <a:extLst>
              <a:ext uri="{FF2B5EF4-FFF2-40B4-BE49-F238E27FC236}">
                <a16:creationId xmlns:a16="http://schemas.microsoft.com/office/drawing/2014/main" id="{D815E537-4AB4-4445-A3AC-40D738EDF3DC}"/>
              </a:ext>
            </a:extLst>
          </p:cNvPr>
          <p:cNvSpPr txBox="1"/>
          <p:nvPr/>
        </p:nvSpPr>
        <p:spPr>
          <a:xfrm>
            <a:off x="274616" y="263871"/>
            <a:ext cx="8050234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Нормативно – правовая база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Группа 180">
            <a:extLst>
              <a:ext uri="{FF2B5EF4-FFF2-40B4-BE49-F238E27FC236}">
                <a16:creationId xmlns:a16="http://schemas.microsoft.com/office/drawing/2014/main" id="{D14F9816-D761-44CD-80AC-A13A6A2BF4F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892834" y="3292485"/>
            <a:ext cx="584970" cy="615624"/>
            <a:chOff x="4127500" y="2909888"/>
            <a:chExt cx="330200" cy="315913"/>
          </a:xfrm>
        </p:grpSpPr>
        <p:sp>
          <p:nvSpPr>
            <p:cNvPr id="182" name="Овал 268">
              <a:extLst>
                <a:ext uri="{FF2B5EF4-FFF2-40B4-BE49-F238E27FC236}">
                  <a16:creationId xmlns:a16="http://schemas.microsoft.com/office/drawing/2014/main" id="{8D0C8D9D-E9ED-445E-B175-12C0160A59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9725" y="3060701"/>
              <a:ext cx="76200" cy="74613"/>
            </a:xfrm>
            <a:prstGeom prst="ellipse">
              <a:avLst/>
            </a:pr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83" name="Полилиния 269">
              <a:extLst>
                <a:ext uri="{FF2B5EF4-FFF2-40B4-BE49-F238E27FC236}">
                  <a16:creationId xmlns:a16="http://schemas.microsoft.com/office/drawing/2014/main" id="{86759DBE-9B84-4D15-8B20-34E76E5F5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3135313"/>
              <a:ext cx="109538" cy="60325"/>
            </a:xfrm>
            <a:custGeom>
              <a:avLst/>
              <a:gdLst>
                <a:gd name="T0" fmla="*/ 22 w 29"/>
                <a:gd name="T1" fmla="*/ 16 h 16"/>
                <a:gd name="T2" fmla="*/ 0 w 29"/>
                <a:gd name="T3" fmla="*/ 16 h 16"/>
                <a:gd name="T4" fmla="*/ 16 w 29"/>
                <a:gd name="T5" fmla="*/ 0 h 16"/>
                <a:gd name="T6" fmla="*/ 29 w 29"/>
                <a:gd name="T7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22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1" y="0"/>
                    <a:pt x="26" y="3"/>
                    <a:pt x="29" y="7"/>
                  </a:cubicBezTo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84" name="Овал 270">
              <a:extLst>
                <a:ext uri="{FF2B5EF4-FFF2-40B4-BE49-F238E27FC236}">
                  <a16:creationId xmlns:a16="http://schemas.microsoft.com/office/drawing/2014/main" id="{0524A632-17BB-4AA9-A49C-41BE94905C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0863" y="3060701"/>
              <a:ext cx="74613" cy="74613"/>
            </a:xfrm>
            <a:prstGeom prst="ellipse">
              <a:avLst/>
            </a:pr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85" name="Полилиния 271">
              <a:extLst>
                <a:ext uri="{FF2B5EF4-FFF2-40B4-BE49-F238E27FC236}">
                  <a16:creationId xmlns:a16="http://schemas.microsoft.com/office/drawing/2014/main" id="{D502FFDD-28F4-4AA4-B259-B57867A0C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9750" y="3135313"/>
              <a:ext cx="107950" cy="60325"/>
            </a:xfrm>
            <a:custGeom>
              <a:avLst/>
              <a:gdLst>
                <a:gd name="T0" fmla="*/ 0 w 29"/>
                <a:gd name="T1" fmla="*/ 7 h 16"/>
                <a:gd name="T2" fmla="*/ 13 w 29"/>
                <a:gd name="T3" fmla="*/ 0 h 16"/>
                <a:gd name="T4" fmla="*/ 29 w 29"/>
                <a:gd name="T5" fmla="*/ 16 h 16"/>
                <a:gd name="T6" fmla="*/ 7 w 29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7"/>
                  </a:moveTo>
                  <a:cubicBezTo>
                    <a:pt x="3" y="3"/>
                    <a:pt x="8" y="0"/>
                    <a:pt x="13" y="0"/>
                  </a:cubicBezTo>
                  <a:cubicBezTo>
                    <a:pt x="22" y="0"/>
                    <a:pt x="29" y="7"/>
                    <a:pt x="29" y="16"/>
                  </a:cubicBezTo>
                  <a:cubicBezTo>
                    <a:pt x="7" y="16"/>
                    <a:pt x="7" y="16"/>
                    <a:pt x="7" y="16"/>
                  </a:cubicBezTo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86" name="Овал 272">
              <a:extLst>
                <a:ext uri="{FF2B5EF4-FFF2-40B4-BE49-F238E27FC236}">
                  <a16:creationId xmlns:a16="http://schemas.microsoft.com/office/drawing/2014/main" id="{074B1DAE-77A3-4CE2-BB5F-6E109DFB6B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0213" y="3030538"/>
              <a:ext cx="104775" cy="109538"/>
            </a:xfrm>
            <a:prstGeom prst="ellipse">
              <a:avLst/>
            </a:pr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87" name="Полилиния 273">
              <a:extLst>
                <a:ext uri="{FF2B5EF4-FFF2-40B4-BE49-F238E27FC236}">
                  <a16:creationId xmlns:a16="http://schemas.microsoft.com/office/drawing/2014/main" id="{6F4FD849-C2CF-4E95-92A3-DF3CD12C6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4813" y="2986088"/>
              <a:ext cx="157163" cy="36513"/>
            </a:xfrm>
            <a:custGeom>
              <a:avLst/>
              <a:gdLst>
                <a:gd name="T0" fmla="*/ 0 w 42"/>
                <a:gd name="T1" fmla="*/ 10 h 10"/>
                <a:gd name="T2" fmla="*/ 21 w 42"/>
                <a:gd name="T3" fmla="*/ 0 h 10"/>
                <a:gd name="T4" fmla="*/ 42 w 42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10">
                  <a:moveTo>
                    <a:pt x="0" y="10"/>
                  </a:moveTo>
                  <a:cubicBezTo>
                    <a:pt x="5" y="4"/>
                    <a:pt x="13" y="0"/>
                    <a:pt x="21" y="0"/>
                  </a:cubicBezTo>
                  <a:cubicBezTo>
                    <a:pt x="29" y="0"/>
                    <a:pt x="37" y="4"/>
                    <a:pt x="42" y="10"/>
                  </a:cubicBezTo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88" name="Полилиния 274">
              <a:extLst>
                <a:ext uri="{FF2B5EF4-FFF2-40B4-BE49-F238E27FC236}">
                  <a16:creationId xmlns:a16="http://schemas.microsoft.com/office/drawing/2014/main" id="{E95CA879-26B6-4158-84CA-E13BF1DBB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5" y="2947988"/>
              <a:ext cx="211138" cy="49213"/>
            </a:xfrm>
            <a:custGeom>
              <a:avLst/>
              <a:gdLst>
                <a:gd name="T0" fmla="*/ 0 w 56"/>
                <a:gd name="T1" fmla="*/ 13 h 13"/>
                <a:gd name="T2" fmla="*/ 28 w 56"/>
                <a:gd name="T3" fmla="*/ 0 h 13"/>
                <a:gd name="T4" fmla="*/ 56 w 56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13">
                  <a:moveTo>
                    <a:pt x="0" y="13"/>
                  </a:moveTo>
                  <a:cubicBezTo>
                    <a:pt x="7" y="5"/>
                    <a:pt x="17" y="0"/>
                    <a:pt x="28" y="0"/>
                  </a:cubicBezTo>
                  <a:cubicBezTo>
                    <a:pt x="39" y="0"/>
                    <a:pt x="49" y="5"/>
                    <a:pt x="56" y="13"/>
                  </a:cubicBezTo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89" name="Полилиния 275">
              <a:extLst>
                <a:ext uri="{FF2B5EF4-FFF2-40B4-BE49-F238E27FC236}">
                  <a16:creationId xmlns:a16="http://schemas.microsoft.com/office/drawing/2014/main" id="{E086F5C4-405F-457A-B470-EDF08E80A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7663" y="2909888"/>
              <a:ext cx="269875" cy="63500"/>
            </a:xfrm>
            <a:custGeom>
              <a:avLst/>
              <a:gdLst>
                <a:gd name="T0" fmla="*/ 0 w 72"/>
                <a:gd name="T1" fmla="*/ 17 h 17"/>
                <a:gd name="T2" fmla="*/ 36 w 72"/>
                <a:gd name="T3" fmla="*/ 0 h 17"/>
                <a:gd name="T4" fmla="*/ 72 w 72"/>
                <a:gd name="T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" h="17">
                  <a:moveTo>
                    <a:pt x="0" y="17"/>
                  </a:moveTo>
                  <a:cubicBezTo>
                    <a:pt x="8" y="7"/>
                    <a:pt x="21" y="0"/>
                    <a:pt x="36" y="0"/>
                  </a:cubicBezTo>
                  <a:cubicBezTo>
                    <a:pt x="51" y="0"/>
                    <a:pt x="64" y="7"/>
                    <a:pt x="72" y="17"/>
                  </a:cubicBezTo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90" name="Полилиния 276">
              <a:extLst>
                <a:ext uri="{FF2B5EF4-FFF2-40B4-BE49-F238E27FC236}">
                  <a16:creationId xmlns:a16="http://schemas.microsoft.com/office/drawing/2014/main" id="{8CDF0588-DA3B-4B0D-BDF8-DE1AF3941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75" y="3140076"/>
              <a:ext cx="173038" cy="85725"/>
            </a:xfrm>
            <a:custGeom>
              <a:avLst/>
              <a:gdLst>
                <a:gd name="T0" fmla="*/ 46 w 46"/>
                <a:gd name="T1" fmla="*/ 23 h 23"/>
                <a:gd name="T2" fmla="*/ 0 w 46"/>
                <a:gd name="T3" fmla="*/ 23 h 23"/>
                <a:gd name="T4" fmla="*/ 23 w 46"/>
                <a:gd name="T5" fmla="*/ 0 h 23"/>
                <a:gd name="T6" fmla="*/ 46 w 46"/>
                <a:gd name="T7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23">
                  <a:moveTo>
                    <a:pt x="46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36" y="0"/>
                    <a:pt x="46" y="10"/>
                    <a:pt x="46" y="23"/>
                  </a:cubicBezTo>
                  <a:close/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</p:grpSp>
      <p:sp>
        <p:nvSpPr>
          <p:cNvPr id="340" name="Надпись 339">
            <a:extLst>
              <a:ext uri="{FF2B5EF4-FFF2-40B4-BE49-F238E27FC236}">
                <a16:creationId xmlns:a16="http://schemas.microsoft.com/office/drawing/2014/main" id="{246A1BD9-59BD-467C-9A84-D6A5E4382773}"/>
              </a:ext>
            </a:extLst>
          </p:cNvPr>
          <p:cNvSpPr txBox="1"/>
          <p:nvPr/>
        </p:nvSpPr>
        <p:spPr>
          <a:xfrm>
            <a:off x="238843" y="3756497"/>
            <a:ext cx="2180507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КОНФЕРЕНЦИЯ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6" name="Надпись 345">
            <a:extLst>
              <a:ext uri="{FF2B5EF4-FFF2-40B4-BE49-F238E27FC236}">
                <a16:creationId xmlns:a16="http://schemas.microsoft.com/office/drawing/2014/main" id="{3DF722C9-361F-401E-AD34-54132A8436B3}"/>
              </a:ext>
            </a:extLst>
          </p:cNvPr>
          <p:cNvSpPr txBox="1"/>
          <p:nvPr/>
        </p:nvSpPr>
        <p:spPr>
          <a:xfrm>
            <a:off x="4267200" y="4350327"/>
            <a:ext cx="304800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РАБОТА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ТВОРЧЕСКОЙ ИННОВАЦИОННОЙ 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ПЛОЩАДКИ</a:t>
            </a:r>
          </a:p>
        </p:txBody>
      </p:sp>
      <p:sp>
        <p:nvSpPr>
          <p:cNvPr id="24" name="Заголовок 23" hidden="1">
            <a:extLst>
              <a:ext uri="{FF2B5EF4-FFF2-40B4-BE49-F238E27FC236}">
                <a16:creationId xmlns:a16="http://schemas.microsoft.com/office/drawing/2014/main" id="{6FF5F564-0C08-4A3C-8BAC-1FADF4594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dirty="0"/>
              <a:t>Слайд </a:t>
            </a:r>
            <a:r>
              <a:rPr lang="en-US" dirty="0" smtClean="0"/>
              <a:t>4</a:t>
            </a:r>
            <a:r>
              <a:rPr lang="ru-RU" dirty="0" smtClean="0"/>
              <a:t> </a:t>
            </a:r>
            <a:r>
              <a:rPr lang="ru-RU" dirty="0"/>
              <a:t>с информацией о кадрах</a:t>
            </a:r>
            <a:endParaRPr lang="ru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414571" y="2272146"/>
            <a:ext cx="2346041" cy="2227263"/>
          </a:xfrm>
          <a:prstGeom prst="flowChartConnector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7" name="Надпись 339">
            <a:extLst>
              <a:ext uri="{FF2B5EF4-FFF2-40B4-BE49-F238E27FC236}">
                <a16:creationId xmlns:a16="http://schemas.microsoft.com/office/drawing/2014/main" id="{246A1BD9-59BD-467C-9A84-D6A5E4382773}"/>
              </a:ext>
            </a:extLst>
          </p:cNvPr>
          <p:cNvSpPr txBox="1"/>
          <p:nvPr/>
        </p:nvSpPr>
        <p:spPr>
          <a:xfrm>
            <a:off x="295553" y="521900"/>
            <a:ext cx="2351983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КРУГЛЫЙ СТОЛ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0" name="Прямоугольник 129"/>
          <p:cNvSpPr/>
          <p:nvPr/>
        </p:nvSpPr>
        <p:spPr>
          <a:xfrm>
            <a:off x="299694" y="4121765"/>
            <a:ext cx="1995054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«Организация</a:t>
            </a:r>
          </a:p>
          <a:p>
            <a:pPr algn="ctr"/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педагогической работы с одарёнными и талантливыми детьми в условиях ДОУ и семьи»</a:t>
            </a:r>
          </a:p>
        </p:txBody>
      </p:sp>
      <p:sp>
        <p:nvSpPr>
          <p:cNvPr id="131" name="Прямоугольник 130"/>
          <p:cNvSpPr/>
          <p:nvPr/>
        </p:nvSpPr>
        <p:spPr>
          <a:xfrm>
            <a:off x="9531458" y="5411669"/>
            <a:ext cx="2660542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«Факторы риска при работе с талантливыми и одаренными детьми»</a:t>
            </a:r>
          </a:p>
        </p:txBody>
      </p:sp>
      <p:sp>
        <p:nvSpPr>
          <p:cNvPr id="134" name="Прямоугольник 133"/>
          <p:cNvSpPr/>
          <p:nvPr/>
        </p:nvSpPr>
        <p:spPr>
          <a:xfrm>
            <a:off x="9260032" y="2567873"/>
            <a:ext cx="2703368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«Занятие без воспитателя» как инновационную форму работы с одаренными детьми по теме «Запустим ракету в космос»</a:t>
            </a:r>
          </a:p>
        </p:txBody>
      </p:sp>
      <p:sp>
        <p:nvSpPr>
          <p:cNvPr id="135" name="Надпись 339">
            <a:extLst>
              <a:ext uri="{FF2B5EF4-FFF2-40B4-BE49-F238E27FC236}">
                <a16:creationId xmlns:a16="http://schemas.microsoft.com/office/drawing/2014/main" id="{246A1BD9-59BD-467C-9A84-D6A5E4382773}"/>
              </a:ext>
            </a:extLst>
          </p:cNvPr>
          <p:cNvSpPr txBox="1"/>
          <p:nvPr/>
        </p:nvSpPr>
        <p:spPr>
          <a:xfrm>
            <a:off x="9537241" y="349014"/>
            <a:ext cx="2351983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ДИСПУТ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7" name="Надпись 339">
            <a:extLst>
              <a:ext uri="{FF2B5EF4-FFF2-40B4-BE49-F238E27FC236}">
                <a16:creationId xmlns:a16="http://schemas.microsoft.com/office/drawing/2014/main" id="{246A1BD9-59BD-467C-9A84-D6A5E4382773}"/>
              </a:ext>
            </a:extLst>
          </p:cNvPr>
          <p:cNvSpPr txBox="1"/>
          <p:nvPr/>
        </p:nvSpPr>
        <p:spPr>
          <a:xfrm>
            <a:off x="9565096" y="2120191"/>
            <a:ext cx="2351983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 -КЛАСС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9" name="Прямоугольник 138"/>
          <p:cNvSpPr/>
          <p:nvPr/>
        </p:nvSpPr>
        <p:spPr>
          <a:xfrm>
            <a:off x="8737287" y="815608"/>
            <a:ext cx="32004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«Условия реализации образовательных стратегий для одарённых детей через среду их развития»</a:t>
            </a:r>
          </a:p>
        </p:txBody>
      </p:sp>
      <p:sp>
        <p:nvSpPr>
          <p:cNvPr id="140" name="Надпись 339">
            <a:extLst>
              <a:ext uri="{FF2B5EF4-FFF2-40B4-BE49-F238E27FC236}">
                <a16:creationId xmlns:a16="http://schemas.microsoft.com/office/drawing/2014/main" id="{246A1BD9-59BD-467C-9A84-D6A5E4382773}"/>
              </a:ext>
            </a:extLst>
          </p:cNvPr>
          <p:cNvSpPr txBox="1"/>
          <p:nvPr/>
        </p:nvSpPr>
        <p:spPr>
          <a:xfrm>
            <a:off x="9607542" y="4756255"/>
            <a:ext cx="2351983" cy="6155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СЕМИНАР - ПРАКТИКУМ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1" name="Прямоугольник 140"/>
          <p:cNvSpPr/>
          <p:nvPr/>
        </p:nvSpPr>
        <p:spPr>
          <a:xfrm>
            <a:off x="254579" y="958472"/>
            <a:ext cx="2410690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«Психолого-педагогическое 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сопровождение работы с одарёнными и талантливыми детьми в условиях современного образования»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2466" y="4301835"/>
            <a:ext cx="2404638" cy="2327565"/>
          </a:xfrm>
          <a:prstGeom prst="ellipse">
            <a:avLst/>
          </a:prstGeom>
          <a:ln w="63500" cap="rnd">
            <a:solidFill>
              <a:schemeClr val="accent5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13708" y="4384963"/>
            <a:ext cx="2292927" cy="2292927"/>
          </a:xfrm>
          <a:prstGeom prst="ellipse">
            <a:avLst/>
          </a:prstGeom>
          <a:ln w="63500" cap="rnd">
            <a:solidFill>
              <a:schemeClr val="accent5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35" name="Прямоугольник 234"/>
          <p:cNvSpPr/>
          <p:nvPr/>
        </p:nvSpPr>
        <p:spPr>
          <a:xfrm>
            <a:off x="2784763" y="180109"/>
            <a:ext cx="6179127" cy="12464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5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Организация работы ДОО </a:t>
            </a:r>
          </a:p>
          <a:p>
            <a:pPr algn="ctr"/>
            <a:r>
              <a:rPr lang="ru-RU" sz="25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одарёнными и талантливыми детьми в условиях современного образования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461067" y="2272146"/>
            <a:ext cx="2301434" cy="2227263"/>
          </a:xfrm>
          <a:prstGeom prst="ellipse">
            <a:avLst/>
          </a:prstGeom>
          <a:ln w="63500" cap="rnd">
            <a:solidFill>
              <a:schemeClr val="accent5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1" name="Picture 1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756622" y="1956954"/>
            <a:ext cx="2440800" cy="2518208"/>
          </a:xfrm>
          <a:prstGeom prst="ellipse">
            <a:avLst/>
          </a:prstGeom>
          <a:ln w="63500" cap="rnd">
            <a:solidFill>
              <a:schemeClr val="accent5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3803" y="1579419"/>
            <a:ext cx="2364198" cy="2507673"/>
          </a:xfrm>
          <a:prstGeom prst="ellipse">
            <a:avLst/>
          </a:prstGeom>
          <a:ln w="63500" cap="rnd">
            <a:solidFill>
              <a:schemeClr val="accent5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6973696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10550" y="1608948"/>
            <a:ext cx="3022634" cy="26783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57150" cap="sq">
            <a:solidFill>
              <a:schemeClr val="accent5">
                <a:lumMod val="75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700" y="242167"/>
            <a:ext cx="11639549" cy="919883"/>
          </a:xfr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Методы и приемы, направленные на раскрытие </a:t>
            </a:r>
            <a:b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творческого потенциала педагогов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4468" y="1416176"/>
            <a:ext cx="7763682" cy="52629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361950" indent="-361950" algn="just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коммуникативные упражнения «Приветствие бумажными ладошками», «Карусель общения», «Только со мной», «Острова», «Необычные ситуации», «Фразы наоборот», «Рифмуем имена»;</a:t>
            </a:r>
          </a:p>
          <a:p>
            <a:pPr marL="361950" indent="-361950" algn="just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интеллектуальные задания «Зашифрованное слово», «Архитекторы», «Двойные значения», «Гулливер», «Составь список», «Причины и следствия»;</a:t>
            </a:r>
          </a:p>
          <a:p>
            <a:pPr marL="361950" indent="-361950" algn="just">
              <a:buFont typeface="Wingdings" pitchFamily="2" charset="2"/>
              <a:buChar char="Ø"/>
            </a:pP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друдлы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анаграммы «Непохожие цифры», «Что нарисовано?», «Десять плюс десять»; </a:t>
            </a:r>
          </a:p>
          <a:p>
            <a:pPr marL="361950" indent="-361950" algn="just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составление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синквейна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акростихов;</a:t>
            </a:r>
          </a:p>
          <a:p>
            <a:pPr marL="361950" indent="-361950" algn="just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решение дивергентных задач;</a:t>
            </a:r>
          </a:p>
          <a:p>
            <a:pPr marL="361950" indent="-361950" algn="just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интеллектуальная игра - марафон  «Игры разума»;</a:t>
            </a:r>
          </a:p>
          <a:p>
            <a:pPr marL="361950" indent="-361950" algn="just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методы и приемы ТРИЗ.</a:t>
            </a:r>
          </a:p>
        </p:txBody>
      </p:sp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 cstate="print"/>
          <a:srcRect t="9007"/>
          <a:stretch>
            <a:fillRect/>
          </a:stretch>
        </p:blipFill>
        <p:spPr bwMode="auto">
          <a:xfrm>
            <a:off x="8667750" y="3698097"/>
            <a:ext cx="3358812" cy="29810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57150" cap="sq">
            <a:solidFill>
              <a:schemeClr val="accent5">
                <a:lumMod val="75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47650" y="1028701"/>
            <a:ext cx="11715750" cy="5562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выявление и обобщение передового педагогического опыта в создании условий и организации работы ДОУ с одаренными и талантливыми детьми в условиях современного образования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Продукты участия педагогов ДОО в конкурсе «Сад талантов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»: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рограмма 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развития исследовательской деятельности дошкольников «Юные исследователи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»; 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етодическое 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пособие «Колесо фантазий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направленное 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развитие творческого мышления детей дошкольного 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возраста;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роект 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«Театр ног» 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(применение 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элементов технологии 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ТРИЗ/метода 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фокальных объектов в  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развитии музыкально-творческих 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способностей и интереса 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 театральной 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деятельности у детей старшего дошкольного 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возраста);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применение 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технологии ТРИЗ в реализации проекта «Сопровождение одаренных детей с повышенной познавательной мотивацией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роект 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развитию креативных творческих 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способностей дошкольников через 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нетрадиционные техники 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рисования;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роект 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Использование ТРИЗ «</a:t>
            </a:r>
            <a:r>
              <a:rPr lang="ru-RU" sz="2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Друдлы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методов кластера и снежный ком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»; 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роект 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«Модельер» 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развитие 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креативных способностей дошкольников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266700" y="242167"/>
            <a:ext cx="11696700" cy="615083"/>
          </a:xfr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среди педагогов ДОО «Сад талантов»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3479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s://psv4.userapi.com/c856428/u12861191/docs/d10/787ce3b9aa82/IMG-e0f8ea32e4818fc02f1df1f5e47ebc57-V.jpg?extra=9QWJTaJLOe7YmiVLR2ZH0T9nwX3iehGAPlMTapdtW0aOcXFKfPR7fL00PYgIgr4Qv9xh0rxlYZHQaYFjr4sgBWNBfFSfh2-W9OS8AG032ONph1QIsR4Swtg3rAsAdVXzxI4Y9q-Iq1aK2nuXP9wrXPb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2104" y="1466850"/>
            <a:ext cx="3857652" cy="27909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Объект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0" b="14889"/>
          <a:stretch/>
        </p:blipFill>
        <p:spPr>
          <a:xfrm>
            <a:off x="8011642" y="1739742"/>
            <a:ext cx="3923495" cy="3327557"/>
          </a:xfrm>
          <a:prstGeom prst="ellipse">
            <a:avLst/>
          </a:prstGeom>
          <a:ln w="63500" cap="rnd">
            <a:solidFill>
              <a:schemeClr val="accent5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4516694" y="3577487"/>
            <a:ext cx="341473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/>
            </a:r>
            <a:br>
              <a:rPr lang="ru-RU" sz="2800" dirty="0"/>
            </a:br>
            <a:endParaRPr lang="ru-RU" dirty="0"/>
          </a:p>
        </p:txBody>
      </p:sp>
      <p:pic>
        <p:nvPicPr>
          <p:cNvPr id="10" name="Picture 2" descr="C:\Users\sadik\Рабочий стол\АВ\мой лучший урок\Китаева\пакет документов\конференция\DCIM\DCIM\101NIKON\DSCN36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134" y="1412781"/>
            <a:ext cx="3057542" cy="22931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28060" y="271667"/>
            <a:ext cx="5453590" cy="1015663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СОПРОВОЖДЕНИЕ  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ОДАРЕННЫХ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ДЕТЕЙ С ПОВЫШЕННОЙ 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ПОЗНАВАТЕЛЬНОЙ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МОТИВАЦИЕЙ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/>
          </a:p>
        </p:txBody>
      </p:sp>
      <p:pic>
        <p:nvPicPr>
          <p:cNvPr id="3" name="Рисунок 2" descr="C:\Users\Анастасия\Desktop\Обобщение Театр фото\IMG_7227.JPG"/>
          <p:cNvPicPr/>
          <p:nvPr/>
        </p:nvPicPr>
        <p:blipFill>
          <a:blip r:embed="rId5" cstate="print"/>
          <a:srcRect l="3694" t="12462" r="3415" b="10635"/>
          <a:stretch>
            <a:fillRect/>
          </a:stretch>
        </p:blipFill>
        <p:spPr bwMode="auto">
          <a:xfrm>
            <a:off x="400050" y="3954140"/>
            <a:ext cx="3162300" cy="25990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2" descr="C:\Users\Тоня\Desktop\Новая папка (3)\image-0-02-05-6ac501ee76be8fd40e6428b55387b77f2504852d449f544569c924bfe018b1fb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69772" y="3910898"/>
            <a:ext cx="3714613" cy="25661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4" descr="https://psv4.userapi.com/c856328/u12861191/docs/d1/cf7243e1ff63/IMG-e992f82a0272bceb551e5c7a8d7d8bd0-V.jpg?extra=hLgmF6jHJ3MLVPu3ROvK1JWedDw1sStuVQEZUwW5zNY-vOgr9OQoyoLEVuC4Hd8nwYmS9lWDAS61Fd84-g1mach-uyQjemtff_mEx1vHd0downYxkddGAnyGB84aRInJgNoZ-z3psMlLZrj69VdIQONK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7804372" y="3861022"/>
            <a:ext cx="2334040" cy="31646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Надпись 339">
            <a:extLst>
              <a:ext uri="{FF2B5EF4-FFF2-40B4-BE49-F238E27FC236}">
                <a16:creationId xmlns:a16="http://schemas.microsoft.com/office/drawing/2014/main" id="{246A1BD9-59BD-467C-9A84-D6A5E4382773}"/>
              </a:ext>
            </a:extLst>
          </p:cNvPr>
          <p:cNvSpPr txBox="1"/>
          <p:nvPr/>
        </p:nvSpPr>
        <p:spPr>
          <a:xfrm>
            <a:off x="1657350" y="6154460"/>
            <a:ext cx="1698380" cy="307777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ru-RU" sz="2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ТЕАТР НОГ</a:t>
            </a:r>
            <a:endParaRPr lang="ru-RU" sz="2000" b="1" dirty="0">
              <a:solidFill>
                <a:schemeClr val="accent4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410700" y="4838701"/>
            <a:ext cx="2514600" cy="1631216"/>
          </a:xfrm>
          <a:prstGeom prst="rect">
            <a:avLst/>
          </a:prstGeom>
          <a:ln w="571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ТРИЗ – КРЕАТИВ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«ДРУДЛЫ, КЛАСТЕР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СНЕЖНЫЙ КОМ»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Надпись 339">
            <a:extLst>
              <a:ext uri="{FF2B5EF4-FFF2-40B4-BE49-F238E27FC236}">
                <a16:creationId xmlns:a16="http://schemas.microsoft.com/office/drawing/2014/main" id="{246A1BD9-59BD-467C-9A84-D6A5E4382773}"/>
              </a:ext>
            </a:extLst>
          </p:cNvPr>
          <p:cNvSpPr txBox="1"/>
          <p:nvPr/>
        </p:nvSpPr>
        <p:spPr>
          <a:xfrm>
            <a:off x="10229850" y="410334"/>
            <a:ext cx="1725439" cy="923330"/>
          </a:xfrm>
          <a:prstGeom prst="rect">
            <a:avLst/>
          </a:prstGeom>
          <a:noFill/>
          <a:ln w="57150">
            <a:solidFill>
              <a:srgbClr val="333399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 – КВЕСТ «МОДЕЛЬЕР»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51" y="228600"/>
            <a:ext cx="3505199" cy="2626774"/>
          </a:xfrm>
          <a:prstGeom prst="ellipse">
            <a:avLst/>
          </a:prstGeom>
          <a:ln w="63500" cap="rnd">
            <a:solidFill>
              <a:schemeClr val="accent5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4710701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56782" y="285750"/>
            <a:ext cx="4882170" cy="6286499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6300" y="377040"/>
            <a:ext cx="5051563" cy="318488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C0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035" y="3837659"/>
            <a:ext cx="4053717" cy="2667894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95078" y="2705101"/>
            <a:ext cx="3035882" cy="3918502"/>
          </a:xfrm>
          <a:prstGeom prst="ellipse">
            <a:avLst/>
          </a:prstGeom>
          <a:ln w="57150" cap="rnd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6088776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740524_TF33668227.potx" id="{B65CD55F-C674-4D94-A054-112C1C8B0BA1}" vid="{823553B5-3B0A-463E-A0F4-6ACAF817F3B8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Управление персоналом, от 24Slides</Template>
  <TotalTime>0</TotalTime>
  <Words>1107</Words>
  <Application>Microsoft Office PowerPoint</Application>
  <PresentationFormat>Широкоэкранный</PresentationFormat>
  <Paragraphs>129</Paragraphs>
  <Slides>17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Segoe UI</vt:lpstr>
      <vt:lpstr>Times New Roman</vt:lpstr>
      <vt:lpstr>Wingdings</vt:lpstr>
      <vt:lpstr>Тема Office</vt:lpstr>
      <vt:lpstr>Слайд 1 с информацией о кадрах</vt:lpstr>
      <vt:lpstr>Слайд 2 с информацией о кадрах</vt:lpstr>
      <vt:lpstr>Презентация PowerPoint</vt:lpstr>
      <vt:lpstr>Презентация PowerPoint</vt:lpstr>
      <vt:lpstr>Слайд 4 с информацией о кадрах</vt:lpstr>
      <vt:lpstr>Методы и приемы, направленные на раскрытие  творческого потенциала педагогов </vt:lpstr>
      <vt:lpstr>Конкурс среди педагогов ДОО «Сад талантов»</vt:lpstr>
      <vt:lpstr>Презентация PowerPoint</vt:lpstr>
      <vt:lpstr>Презентация PowerPoint</vt:lpstr>
      <vt:lpstr>Презентация PowerPoint</vt:lpstr>
      <vt:lpstr>Выявление художественно - творческих и интеллектуальных способностей детей дошкольного возраста</vt:lpstr>
      <vt:lpstr>Презентация PowerPoint</vt:lpstr>
      <vt:lpstr>Презентация PowerPoint</vt:lpstr>
      <vt:lpstr>Слайд 5 с информацией о кадрах</vt:lpstr>
      <vt:lpstr>Слайд 8 с информацией о кадрах</vt:lpstr>
      <vt:lpstr>Слайд 8 с информацией о кадрах</vt:lpstr>
      <vt:lpstr>Слайд 10 с информацией о кадрах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2020-10-28T19:13:25Z</dcterms:created>
  <dcterms:modified xsi:type="dcterms:W3CDTF">2020-11-16T14:55:37Z</dcterms:modified>
</cp:coreProperties>
</file>