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83" r:id="rId3"/>
    <p:sldId id="258" r:id="rId4"/>
    <p:sldId id="282" r:id="rId5"/>
    <p:sldId id="281" r:id="rId6"/>
    <p:sldId id="280" r:id="rId7"/>
    <p:sldId id="279" r:id="rId8"/>
    <p:sldId id="284" r:id="rId9"/>
    <p:sldId id="285" r:id="rId10"/>
    <p:sldId id="293" r:id="rId11"/>
    <p:sldId id="291" r:id="rId12"/>
    <p:sldId id="292" r:id="rId13"/>
    <p:sldId id="278" r:id="rId14"/>
    <p:sldId id="286" r:id="rId15"/>
    <p:sldId id="287" r:id="rId16"/>
    <p:sldId id="288" r:id="rId17"/>
    <p:sldId id="289" r:id="rId18"/>
    <p:sldId id="290" r:id="rId19"/>
    <p:sldId id="265" r:id="rId20"/>
    <p:sldId id="272" r:id="rId21"/>
  </p:sldIdLst>
  <p:sldSz cx="9144000" cy="6858000" type="screen4x3"/>
  <p:notesSz cx="6858000" cy="9144000"/>
  <p:custDataLst>
    <p:tags r:id="rId2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autoAdjust="0"/>
    <p:restoredTop sz="94660"/>
  </p:normalViewPr>
  <p:slideViewPr>
    <p:cSldViewPr>
      <p:cViewPr>
        <p:scale>
          <a:sx n="94" d="100"/>
          <a:sy n="94" d="100"/>
        </p:scale>
        <p:origin x="-1410" y="48"/>
      </p:cViewPr>
      <p:guideLst>
        <p:guide orient="horz" pos="2160"/>
        <p:guide pos="2880"/>
      </p:guideLst>
    </p:cSldViewPr>
  </p:slideViewPr>
  <p:notesTextViewPr>
    <p:cViewPr>
      <p:scale>
        <a:sx n="1" d="1"/>
        <a:sy n="1" d="1"/>
      </p:scale>
      <p:origin x="0" y="0"/>
    </p:cViewPr>
  </p:notesTextViewPr>
  <p:notesViewPr>
    <p:cSldViewPr>
      <p:cViewPr varScale="1">
        <p:scale>
          <a:sx n="68" d="100"/>
          <a:sy n="68" d="100"/>
        </p:scale>
        <p:origin x="-344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0540C3-F16E-46BE-B640-FBB2F57D757E}" type="datetimeFigureOut">
              <a:rPr lang="ru-RU" smtClean="0"/>
              <a:pPr/>
              <a:t>30.11.2023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4A5518-9390-42A9-85FD-D44784B06A78}" type="slidenum">
              <a:rPr lang="ru-RU" smtClean="0"/>
              <a:pPr/>
              <a:t>‹#›</a:t>
            </a:fld>
            <a:endParaRPr lang="ru-RU"/>
          </a:p>
        </p:txBody>
      </p:sp>
    </p:spTree>
    <p:extLst>
      <p:ext uri="{BB962C8B-B14F-4D97-AF65-F5344CB8AC3E}">
        <p14:creationId xmlns:p14="http://schemas.microsoft.com/office/powerpoint/2010/main" val="1842928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E6F06A-4860-4995-BD98-6BB8E6DED05E}" type="datetimeFigureOut">
              <a:rPr lang="ru-RU" smtClean="0"/>
              <a:pPr/>
              <a:t>30.11.2023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721001-0C7A-4A40-AE55-9F8D70C0344F}" type="slidenum">
              <a:rPr lang="ru-RU" smtClean="0"/>
              <a:pPr/>
              <a:t>‹#›</a:t>
            </a:fld>
            <a:endParaRPr lang="ru-RU"/>
          </a:p>
        </p:txBody>
      </p:sp>
    </p:spTree>
    <p:extLst>
      <p:ext uri="{BB962C8B-B14F-4D97-AF65-F5344CB8AC3E}">
        <p14:creationId xmlns:p14="http://schemas.microsoft.com/office/powerpoint/2010/main" val="3862941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010" y="1124744"/>
            <a:ext cx="8731453" cy="1080120"/>
          </a:xfrm>
        </p:spPr>
        <p:txBody>
          <a:bodyPr/>
          <a:lstStyle>
            <a:lvl1pPr>
              <a:defRPr>
                <a:solidFill>
                  <a:schemeClr val="accent6">
                    <a:lumMod val="75000"/>
                  </a:schemeClr>
                </a:solidFill>
                <a:effectLst>
                  <a:outerShdw blurRad="38100" dist="38100" dir="2700000" algn="tl">
                    <a:srgbClr val="000000">
                      <a:alpha val="43137"/>
                    </a:srgbClr>
                  </a:outerShdw>
                </a:effectLst>
              </a:defRPr>
            </a:lvl1pPr>
          </a:lstStyle>
          <a:p>
            <a:r>
              <a:rPr lang="ru-RU" dirty="0" smtClean="0"/>
              <a:t>Образец заголовка</a:t>
            </a:r>
            <a:endParaRPr lang="ru-RU" dirty="0"/>
          </a:p>
        </p:txBody>
      </p:sp>
      <p:sp>
        <p:nvSpPr>
          <p:cNvPr id="4" name="Дата 3"/>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251564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10788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298369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4A1F6A-164B-43BA-A19E-4AE6BB502A21}" type="slidenum">
              <a:rPr lang="ru-RU" smtClean="0"/>
              <a:pPr/>
              <a:t>‹#›</a:t>
            </a:fld>
            <a:endParaRPr lang="ru-RU"/>
          </a:p>
        </p:txBody>
      </p:sp>
      <p:sp>
        <p:nvSpPr>
          <p:cNvPr id="8" name="Заголовок 1"/>
          <p:cNvSpPr>
            <a:spLocks noGrp="1"/>
          </p:cNvSpPr>
          <p:nvPr>
            <p:ph type="title"/>
          </p:nvPr>
        </p:nvSpPr>
        <p:spPr>
          <a:xfrm>
            <a:off x="2123728" y="45855"/>
            <a:ext cx="6840760" cy="1180659"/>
          </a:xfrm>
          <a:prstGeom prst="rect">
            <a:avLst/>
          </a:prstGeom>
        </p:spPr>
        <p:txBody>
          <a:bodyPr vert="horz" lIns="91440" tIns="45720" rIns="91440" bIns="45720" rtlCol="0" anchor="ctr">
            <a:normAutofit/>
          </a:bodyPr>
          <a:lstStyle>
            <a:lvl1pPr>
              <a:defRPr>
                <a:solidFill>
                  <a:schemeClr val="accent6">
                    <a:lumMod val="75000"/>
                  </a:schemeClr>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54301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2026654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389133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1659933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21724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61595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345489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5E48A96-E1BB-4C8F-80B2-32A47A48A9D5}" type="datetimeFigureOut">
              <a:rPr lang="ru-RU" smtClean="0"/>
              <a:pPr/>
              <a:t>30.11.2023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44A1F6A-164B-43BA-A19E-4AE6BB502A21}" type="slidenum">
              <a:rPr lang="ru-RU" smtClean="0"/>
              <a:pPr/>
              <a:t>‹#›</a:t>
            </a:fld>
            <a:endParaRPr lang="ru-RU"/>
          </a:p>
        </p:txBody>
      </p:sp>
    </p:spTree>
    <p:extLst>
      <p:ext uri="{BB962C8B-B14F-4D97-AF65-F5344CB8AC3E}">
        <p14:creationId xmlns:p14="http://schemas.microsoft.com/office/powerpoint/2010/main" val="275860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45855"/>
            <a:ext cx="6840760" cy="1180659"/>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457200" y="2564904"/>
            <a:ext cx="8229600" cy="396044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48A96-E1BB-4C8F-80B2-32A47A48A9D5}" type="datetimeFigureOut">
              <a:rPr lang="ru-RU" smtClean="0"/>
              <a:pPr/>
              <a:t>30.11.2023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accent6">
              <a:lumMod val="75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accent6">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accent6">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6">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124744"/>
            <a:ext cx="7920879" cy="1008112"/>
          </a:xfrm>
        </p:spPr>
        <p:txBody>
          <a:bodyPr>
            <a:normAutofit fontScale="90000"/>
          </a:bodyPr>
          <a:lstStyle/>
          <a:p>
            <a:r>
              <a:rPr lang="ru-RU" b="1" dirty="0" smtClean="0">
                <a:solidFill>
                  <a:srgbClr val="C00000"/>
                </a:solidFill>
                <a:latin typeface="Times New Roman" pitchFamily="18" charset="0"/>
                <a:cs typeface="Times New Roman" pitchFamily="18" charset="0"/>
              </a:rPr>
              <a:t>Информационная безопасность детей дошкольного возраста </a:t>
            </a:r>
            <a:endParaRPr lang="ru-RU" b="1" dirty="0">
              <a:solidFill>
                <a:srgbClr val="C00000"/>
              </a:solidFill>
              <a:latin typeface="Times New Roman" pitchFamily="18" charset="0"/>
              <a:cs typeface="Times New Roman" pitchFamily="18" charset="0"/>
            </a:endParaRPr>
          </a:p>
        </p:txBody>
      </p:sp>
      <p:sp>
        <p:nvSpPr>
          <p:cNvPr id="3" name="TextBox 2"/>
          <p:cNvSpPr txBox="1"/>
          <p:nvPr/>
        </p:nvSpPr>
        <p:spPr>
          <a:xfrm>
            <a:off x="4788024" y="3861048"/>
            <a:ext cx="10185125" cy="1477328"/>
          </a:xfrm>
          <a:prstGeom prst="rect">
            <a:avLst/>
          </a:prstGeom>
          <a:noFill/>
        </p:spPr>
        <p:txBody>
          <a:bodyPr wrap="square" rtlCol="0">
            <a:spAutoFit/>
          </a:bodyPr>
          <a:lstStyle/>
          <a:p>
            <a:r>
              <a:rPr lang="ru-RU" dirty="0" smtClean="0">
                <a:latin typeface="Times New Roman" pitchFamily="18" charset="0"/>
                <a:cs typeface="Times New Roman" pitchFamily="18" charset="0"/>
              </a:rPr>
              <a:t>Подготовила:</a:t>
            </a:r>
          </a:p>
          <a:p>
            <a:r>
              <a:rPr lang="ru-RU" dirty="0" smtClean="0">
                <a:latin typeface="Times New Roman" pitchFamily="18" charset="0"/>
                <a:cs typeface="Times New Roman" pitchFamily="18" charset="0"/>
              </a:rPr>
              <a:t>Воспитатель</a:t>
            </a:r>
          </a:p>
          <a:p>
            <a:r>
              <a:rPr lang="ru-RU" dirty="0" smtClean="0">
                <a:latin typeface="Times New Roman" pitchFamily="18" charset="0"/>
                <a:cs typeface="Times New Roman" pitchFamily="18" charset="0"/>
              </a:rPr>
              <a:t> МДОАУ «Детский сад № 55</a:t>
            </a:r>
          </a:p>
          <a:p>
            <a:r>
              <a:rPr lang="ru-RU" dirty="0" smtClean="0">
                <a:latin typeface="Times New Roman" pitchFamily="18" charset="0"/>
                <a:cs typeface="Times New Roman" pitchFamily="18" charset="0"/>
              </a:rPr>
              <a:t> «Солнышко» </a:t>
            </a:r>
            <a:r>
              <a:rPr lang="ru-RU" dirty="0" err="1" smtClean="0">
                <a:latin typeface="Times New Roman" pitchFamily="18" charset="0"/>
                <a:cs typeface="Times New Roman" pitchFamily="18" charset="0"/>
              </a:rPr>
              <a:t>г.Орска</a:t>
            </a:r>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Владимирова Л.С.</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5787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a:p>
        </p:txBody>
      </p:sp>
      <p:sp>
        <p:nvSpPr>
          <p:cNvPr id="3" name="Заголовок 2"/>
          <p:cNvSpPr>
            <a:spLocks noGrp="1"/>
          </p:cNvSpPr>
          <p:nvPr>
            <p:ph type="title"/>
          </p:nvPr>
        </p:nvSpPr>
        <p:spPr/>
        <p:txBody>
          <a:bodyPr/>
          <a:lstStyle/>
          <a:p>
            <a:endParaRPr lang="ru-RU"/>
          </a:p>
        </p:txBody>
      </p:sp>
      <p:pic>
        <p:nvPicPr>
          <p:cNvPr id="2050" name="Picture 2" descr="F:\Downloads\WhatsApp Image 2023-11-29 at 15.58.09 (2).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13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pic>
        <p:nvPicPr>
          <p:cNvPr id="1026" name="Picture 2" descr="F:\Downloads\WhatsApp Image 2023-11-29 at 15.58.09 (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514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pic>
        <p:nvPicPr>
          <p:cNvPr id="3074" name="Picture 2" descr="F:\Downloads\WhatsApp Image 2023-11-29 at 15.58.09.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55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r>
              <a:rPr lang="ru-RU" b="1" dirty="0"/>
              <a:t>Всю работу по противодействию негативной информации необходимо начинать как можно с более младшего возраста ребенка.</a:t>
            </a:r>
          </a:p>
          <a:p>
            <a:r>
              <a:rPr lang="ru-RU" b="1" dirty="0"/>
              <a:t> Чем больше родитель уделяет внимания своему ребенку, тем меньше риск негативного влияния отрицательной информации, которую ребенок получает через телевидение, интернет, музыку, которую он слушает и др. источники.</a:t>
            </a:r>
          </a:p>
          <a:p>
            <a:endParaRPr lang="ru-RU" dirty="0"/>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2721175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r>
              <a:rPr lang="ru-RU" b="1" dirty="0"/>
              <a:t>Ребенок, имеющий какие-либо увлечения, который ходит в различные секции, кружки, имеет меньше вредных привычек, ведет более здоровый образ жизни и он меньше подвержен воздействию негативной информации. Поэтому постарайтесь организовать досуг ребенка.</a:t>
            </a:r>
            <a:endParaRPr lang="ru-RU" dirty="0"/>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1169827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20000"/>
          </a:bodyPr>
          <a:lstStyle/>
          <a:p>
            <a:r>
              <a:rPr lang="ru-RU" b="1" dirty="0"/>
              <a:t>Постоянно интересуйтесь настроением, делами, удачами и неудачами ребёнка. Организовывайте семейные экскурсии, прогулки, просмотры. Обеспечьте ребенку условия и возможность в реальной жизни получать то, что ему может дать виртуальный мир. Это яркая, насыщенная, интересная жизнь, возможность испытывать азарт, риск, возможность испытывать агрессию приемлемым способом, возможность играть, реализовывать любопытство, возможность общаться со сверстниками.</a:t>
            </a:r>
            <a:endParaRPr lang="ru-RU" dirty="0"/>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1202372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420888"/>
            <a:ext cx="9144000" cy="4104456"/>
          </a:xfrm>
        </p:spPr>
        <p:txBody>
          <a:bodyPr>
            <a:noAutofit/>
          </a:bodyPr>
          <a:lstStyle/>
          <a:p>
            <a:r>
              <a:rPr lang="ru-RU" sz="2400" b="1" dirty="0"/>
              <a:t>Всё дело в чувстве меры. Дело в том, что недолгое пребывание за компьютером улучшает концентрацию внимания, а чрезмерное - ухудшает. И чтобы компьютер здоровью не повредил, очень важно регламентировать время, которое ребенок проводит за компьютером. Родителям, при решении этого вопроса, надо проявить с одной стороны настойчивость и последовательность, а с другой – преодолеть собственный соблазн отдохнуть от ребёнка, который сидя за компьютером, не мешает родителям заниматься домашними делами или смотреть телевизор. Чтобы предотвратить дурное влияние компьютера на детей, время занятий должно быть определено вами сразу.</a:t>
            </a:r>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1961226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2564904"/>
            <a:ext cx="8604448" cy="3960440"/>
          </a:xfrm>
        </p:spPr>
        <p:txBody>
          <a:bodyPr>
            <a:noAutofit/>
          </a:bodyPr>
          <a:lstStyle/>
          <a:p>
            <a:r>
              <a:rPr lang="ru-RU" sz="2400" b="1" dirty="0"/>
              <a:t>Очень большое влияние на психологическое состояние ребенка оказывает семейное окружение. Почаще разговаривайте с ребенком, постарайтесь узнавать его проблемы, давайте ему советы как поступить в той или иной ситуации. Ни в коем случае не порицайте ребенка, если он открыл вам свой какой-то негативный поступок. Этим Вы можете его оттолкнуть, и в следующий раз он не расскажет вам свой секрет.</a:t>
            </a:r>
          </a:p>
          <a:p>
            <a:r>
              <a:rPr lang="ru-RU" sz="2400" b="1" dirty="0"/>
              <a:t>Присмотритесь к тому, что демонстрирует вашему ребенку телевизор. </a:t>
            </a:r>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4003931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2564904"/>
            <a:ext cx="8604448" cy="3960440"/>
          </a:xfrm>
        </p:spPr>
        <p:txBody>
          <a:bodyPr>
            <a:noAutofit/>
          </a:bodyPr>
          <a:lstStyle/>
          <a:p>
            <a:r>
              <a:rPr lang="ru-RU" sz="2400" b="1" dirty="0"/>
              <a:t>Смотрите телевизионные передачи, мультфильмы со своим ребенком вместе, а лучше, больше читайте, гуляйте, общайтесь, играйте.</a:t>
            </a:r>
          </a:p>
          <a:p>
            <a:r>
              <a:rPr lang="ru-RU" sz="2400" b="1" dirty="0"/>
              <a:t>Не опасайтесь отрицательного влияния компьютера на ребёнка. При разумном подходе никакого вреда компьютер не принесёт, а вот польза будет прямо-таки неоценимой. Хотя бы для того, чтобы мы могли понимать то, чем увлечены наши дети, разделять с ними их успехи, надо родителям больше общаться со своими детьми.</a:t>
            </a:r>
          </a:p>
        </p:txBody>
      </p:sp>
      <p:sp>
        <p:nvSpPr>
          <p:cNvPr id="3" name="Заголовок 2"/>
          <p:cNvSpPr>
            <a:spLocks noGrp="1"/>
          </p:cNvSpPr>
          <p:nvPr>
            <p:ph type="title"/>
          </p:nvPr>
        </p:nvSpPr>
        <p:spPr>
          <a:xfrm>
            <a:off x="2123728" y="764704"/>
            <a:ext cx="6840760" cy="1080120"/>
          </a:xfrm>
        </p:spPr>
        <p:txBody>
          <a:bodyPr>
            <a:normAutofit fontScale="90000"/>
          </a:bodyPr>
          <a:lstStyle/>
          <a:p>
            <a:r>
              <a:rPr lang="ru-RU" b="1" dirty="0">
                <a:solidFill>
                  <a:srgbClr val="FF0000"/>
                </a:solidFill>
                <a:effectLst/>
              </a:rPr>
              <a:t>Рекомендации для родителей</a:t>
            </a:r>
            <a:r>
              <a:rPr lang="ru-RU" dirty="0">
                <a:effectLst/>
              </a:rPr>
              <a:t/>
            </a:r>
            <a:br>
              <a:rPr lang="ru-RU" dirty="0">
                <a:effectLst/>
              </a:rPr>
            </a:br>
            <a:r>
              <a:rPr lang="ru-RU" dirty="0">
                <a:effectLst/>
              </a:rPr>
              <a:t> </a:t>
            </a:r>
            <a:br>
              <a:rPr lang="ru-RU" dirty="0">
                <a:effectLst/>
              </a:rPr>
            </a:br>
            <a:endParaRPr lang="ru-RU" dirty="0"/>
          </a:p>
        </p:txBody>
      </p:sp>
    </p:spTree>
    <p:extLst>
      <p:ext uri="{BB962C8B-B14F-4D97-AF65-F5344CB8AC3E}">
        <p14:creationId xmlns:p14="http://schemas.microsoft.com/office/powerpoint/2010/main" val="2949843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1720" y="1052736"/>
            <a:ext cx="6048672" cy="4154984"/>
          </a:xfrm>
          <a:prstGeom prst="rect">
            <a:avLst/>
          </a:prstGeom>
        </p:spPr>
        <p:txBody>
          <a:bodyPr wrap="square">
            <a:spAutoFit/>
          </a:bodyPr>
          <a:lstStyle/>
          <a:p>
            <a:pPr algn="ctr"/>
            <a:r>
              <a:rPr lang="ru-RU" sz="2400" b="1" dirty="0" smtClean="0">
                <a:solidFill>
                  <a:srgbClr val="C00000"/>
                </a:solidFill>
                <a:latin typeface="Times New Roman" pitchFamily="18" charset="0"/>
                <a:cs typeface="Times New Roman" pitchFamily="18" charset="0"/>
              </a:rPr>
              <a:t>Уважаемые родители!</a:t>
            </a:r>
            <a:endParaRPr lang="ru-RU" sz="2400" dirty="0" smtClean="0">
              <a:solidFill>
                <a:srgbClr val="C00000"/>
              </a:solidFill>
              <a:latin typeface="Times New Roman" pitchFamily="18" charset="0"/>
              <a:cs typeface="Times New Roman" pitchFamily="18" charset="0"/>
            </a:endParaRPr>
          </a:p>
          <a:p>
            <a:pPr algn="ctr"/>
            <a:r>
              <a:rPr lang="ru-RU" sz="2400" dirty="0" smtClean="0">
                <a:solidFill>
                  <a:srgbClr val="C00000"/>
                </a:solidFill>
                <a:latin typeface="Times New Roman" pitchFamily="18" charset="0"/>
                <a:cs typeface="Times New Roman" pitchFamily="18" charset="0"/>
              </a:rPr>
              <a:t>Каждый взрослый человек является членом информационного сообщества. Родители же в первую очередь несут ответственность за будущее своих детей. Поэтому необходимо выбрать такие меры, которые бы максимально обезопасили информационную среду для дошкольников. Необходимым условием является систематическое взаимодействие детского сада и семьи по вопросам обеспечения безопасности детей.</a:t>
            </a:r>
            <a:endParaRPr lang="ru-RU" sz="2400" dirty="0">
              <a:solidFill>
                <a:srgbClr val="C0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971600" y="2564904"/>
            <a:ext cx="7715200" cy="4032448"/>
          </a:xfrm>
        </p:spPr>
        <p:txBody>
          <a:bodyPr/>
          <a:lstStyle/>
          <a:p>
            <a:endParaRPr lang="ru-RU" dirty="0"/>
          </a:p>
        </p:txBody>
      </p:sp>
      <p:sp>
        <p:nvSpPr>
          <p:cNvPr id="3" name="Заголовок 2"/>
          <p:cNvSpPr>
            <a:spLocks noGrp="1"/>
          </p:cNvSpPr>
          <p:nvPr>
            <p:ph type="title"/>
          </p:nvPr>
        </p:nvSpPr>
        <p:spPr>
          <a:xfrm>
            <a:off x="1979712" y="404664"/>
            <a:ext cx="6984776" cy="5760640"/>
          </a:xfrm>
        </p:spPr>
        <p:txBody>
          <a:bodyPr>
            <a:noAutofit/>
          </a:bodyPr>
          <a:lstStyle/>
          <a:p>
            <a:pPr algn="l"/>
            <a:r>
              <a:rPr lang="ru-RU" sz="3200" b="1" u="sng" dirty="0">
                <a:effectLst/>
              </a:rPr>
              <a:t>Дошкольный возраст </a:t>
            </a:r>
            <a:r>
              <a:rPr lang="ru-RU" sz="3200" b="1" dirty="0">
                <a:effectLst/>
              </a:rPr>
              <a:t>– период начальной социализации ребенка, установления взаимоотношений с различными сторонами бытия, приобщения маленького человека к миру культуры. Ребенок как никто другой нуждается в доступной, понятной и необходимой ему информации, благодаря которой он получает представление о мире, учится мыслить и анализировать, развивает свои способности, память, воображение. </a:t>
            </a:r>
            <a:endParaRPr lang="ru-RU" sz="3200" b="1" dirty="0"/>
          </a:p>
        </p:txBody>
      </p:sp>
    </p:spTree>
    <p:extLst>
      <p:ext uri="{BB962C8B-B14F-4D97-AF65-F5344CB8AC3E}">
        <p14:creationId xmlns:p14="http://schemas.microsoft.com/office/powerpoint/2010/main" val="1692508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1620635444_2-phonoteka_org-p-spasibo-za-vnimanie-goluboi-fon-2.jpg"/>
          <p:cNvPicPr>
            <a:picLocks noChangeAspect="1"/>
          </p:cNvPicPr>
          <p:nvPr/>
        </p:nvPicPr>
        <p:blipFill>
          <a:blip r:embed="rId2" cstate="email"/>
          <a:stretch>
            <a:fillRect/>
          </a:stretch>
        </p:blipFill>
        <p:spPr>
          <a:xfrm>
            <a:off x="3851920" y="908720"/>
            <a:ext cx="4187957" cy="314096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619672" y="188640"/>
            <a:ext cx="7344816" cy="6408712"/>
          </a:xfrm>
        </p:spPr>
        <p:txBody>
          <a:bodyPr>
            <a:noAutofit/>
          </a:bodyPr>
          <a:lstStyle/>
          <a:p>
            <a:pPr algn="l">
              <a:lnSpc>
                <a:spcPct val="115000"/>
              </a:lnSpc>
              <a:spcAft>
                <a:spcPts val="1000"/>
              </a:spcAft>
              <a:tabLst>
                <a:tab pos="5590540" algn="l"/>
              </a:tabLst>
            </a:pPr>
            <a:r>
              <a:rPr lang="en-US" sz="2000" dirty="0">
                <a:effectLst/>
                <a:latin typeface="Arial Black" panose="020B0A04020102020204" pitchFamily="34" charset="0"/>
                <a:ea typeface="Times New Roman"/>
                <a:cs typeface="Calibri"/>
              </a:rPr>
              <a:t>«</a:t>
            </a:r>
            <a:r>
              <a:rPr lang="ru-RU" sz="2000" dirty="0">
                <a:effectLst/>
                <a:latin typeface="Arial Black" panose="020B0A04020102020204" pitchFamily="34" charset="0"/>
                <a:ea typeface="Times New Roman"/>
                <a:cs typeface="Calibri"/>
              </a:rPr>
              <a:t>Информационная безопасность детей</a:t>
            </a:r>
            <a:r>
              <a:rPr lang="en-US" sz="2000" dirty="0">
                <a:effectLst/>
                <a:latin typeface="Arial Black" panose="020B0A04020102020204" pitchFamily="34" charset="0"/>
                <a:ea typeface="Times New Roman"/>
                <a:cs typeface="Calibri"/>
              </a:rPr>
              <a:t>» - </a:t>
            </a:r>
            <a:r>
              <a:rPr lang="ru-RU" sz="2000" dirty="0">
                <a:effectLst/>
                <a:latin typeface="Arial Black" panose="020B0A04020102020204" pitchFamily="34" charset="0"/>
                <a:ea typeface="Times New Roman"/>
                <a:cs typeface="Calibri"/>
              </a:rPr>
              <a:t>это состояние защищенности, при котором отсутствует риск, связанный с причинением информацией вреда их здоровью и (или) физическому, психическому, духовному, нравственному развитию. В силу Федерального закона </a:t>
            </a:r>
            <a:r>
              <a:rPr lang="ru-RU" sz="2000" dirty="0">
                <a:effectLst/>
                <a:latin typeface="Arial Black" panose="020B0A04020102020204" pitchFamily="34" charset="0"/>
                <a:ea typeface="Times New Roman"/>
                <a:cs typeface="Segoe UI Symbol"/>
              </a:rPr>
              <a:t>№</a:t>
            </a:r>
            <a:r>
              <a:rPr lang="en-US" sz="2000" dirty="0">
                <a:effectLst/>
                <a:latin typeface="Arial Black" panose="020B0A04020102020204" pitchFamily="34" charset="0"/>
                <a:ea typeface="Times New Roman"/>
                <a:cs typeface="Calibri"/>
              </a:rPr>
              <a:t> 436-</a:t>
            </a:r>
            <a:r>
              <a:rPr lang="ru-RU" sz="2000" dirty="0">
                <a:effectLst/>
                <a:latin typeface="Arial Black" panose="020B0A04020102020204" pitchFamily="34" charset="0"/>
                <a:ea typeface="Times New Roman"/>
                <a:cs typeface="Calibri"/>
              </a:rPr>
              <a:t>ФЗ информацией, причиняющей вред здоровью и (или) развитию детей, является:</a:t>
            </a:r>
            <a:r>
              <a:rPr lang="ru-RU" sz="2000" dirty="0">
                <a:effectLst/>
                <a:latin typeface="Arial Black" panose="020B0A04020102020204" pitchFamily="34" charset="0"/>
                <a:ea typeface="Times New Roman"/>
                <a:cs typeface="Times New Roman"/>
              </a:rPr>
              <a:t/>
            </a:r>
            <a:br>
              <a:rPr lang="ru-RU" sz="2000" dirty="0">
                <a:effectLst/>
                <a:latin typeface="Arial Black" panose="020B0A04020102020204" pitchFamily="34" charset="0"/>
                <a:ea typeface="Times New Roman"/>
                <a:cs typeface="Times New Roman"/>
              </a:rPr>
            </a:br>
            <a:r>
              <a:rPr lang="ru-RU" sz="2000" dirty="0">
                <a:effectLst/>
                <a:latin typeface="Arial Black" panose="020B0A04020102020204" pitchFamily="34" charset="0"/>
                <a:ea typeface="Times New Roman"/>
                <a:cs typeface="Calibri"/>
              </a:rPr>
              <a:t> </a:t>
            </a:r>
            <a:r>
              <a:rPr lang="ru-RU" sz="2000" dirty="0">
                <a:effectLst/>
                <a:latin typeface="Arial Black" panose="020B0A04020102020204" pitchFamily="34" charset="0"/>
                <a:ea typeface="Times New Roman"/>
                <a:cs typeface="Times New Roman"/>
              </a:rPr>
              <a:t/>
            </a:r>
            <a:br>
              <a:rPr lang="ru-RU" sz="2000" dirty="0">
                <a:effectLst/>
                <a:latin typeface="Arial Black" panose="020B0A04020102020204" pitchFamily="34" charset="0"/>
                <a:ea typeface="Times New Roman"/>
                <a:cs typeface="Times New Roman"/>
              </a:rPr>
            </a:br>
            <a:r>
              <a:rPr lang="ru-RU" sz="2000" dirty="0">
                <a:effectLst/>
                <a:latin typeface="Arial Black" panose="020B0A04020102020204" pitchFamily="34" charset="0"/>
                <a:ea typeface="Times New Roman"/>
                <a:cs typeface="Calibri"/>
              </a:rPr>
              <a:t>- информация, запрещенная для распространения среди детей;</a:t>
            </a:r>
            <a:r>
              <a:rPr lang="ru-RU" sz="2000" dirty="0">
                <a:effectLst/>
                <a:latin typeface="Arial Black" panose="020B0A04020102020204" pitchFamily="34" charset="0"/>
                <a:ea typeface="Times New Roman"/>
                <a:cs typeface="Times New Roman"/>
              </a:rPr>
              <a:t/>
            </a:r>
            <a:br>
              <a:rPr lang="ru-RU" sz="2000" dirty="0">
                <a:effectLst/>
                <a:latin typeface="Arial Black" panose="020B0A04020102020204" pitchFamily="34" charset="0"/>
                <a:ea typeface="Times New Roman"/>
                <a:cs typeface="Times New Roman"/>
              </a:rPr>
            </a:br>
            <a:r>
              <a:rPr lang="ru-RU" sz="2000" dirty="0">
                <a:effectLst/>
                <a:latin typeface="Arial Black" panose="020B0A04020102020204" pitchFamily="34" charset="0"/>
                <a:ea typeface="Times New Roman"/>
                <a:cs typeface="Calibri"/>
              </a:rPr>
              <a:t> </a:t>
            </a:r>
            <a:r>
              <a:rPr lang="ru-RU" sz="2000" dirty="0">
                <a:effectLst/>
                <a:latin typeface="Arial Black" panose="020B0A04020102020204" pitchFamily="34" charset="0"/>
                <a:ea typeface="Times New Roman"/>
                <a:cs typeface="Times New Roman"/>
              </a:rPr>
              <a:t/>
            </a:r>
            <a:br>
              <a:rPr lang="ru-RU" sz="2000" dirty="0">
                <a:effectLst/>
                <a:latin typeface="Arial Black" panose="020B0A04020102020204" pitchFamily="34" charset="0"/>
                <a:ea typeface="Times New Roman"/>
                <a:cs typeface="Times New Roman"/>
              </a:rPr>
            </a:br>
            <a:r>
              <a:rPr lang="ru-RU" sz="2000" dirty="0">
                <a:effectLst/>
                <a:latin typeface="Arial Black" panose="020B0A04020102020204" pitchFamily="34" charset="0"/>
                <a:ea typeface="Times New Roman"/>
                <a:cs typeface="Calibri"/>
              </a:rPr>
              <a:t>- информация, распространение которой ограничено среди детей определенных возрастных категорий.</a:t>
            </a:r>
            <a:r>
              <a:rPr lang="ru-RU" sz="2000" dirty="0">
                <a:effectLst/>
                <a:ea typeface="Times New Roman"/>
                <a:cs typeface="Times New Roman"/>
              </a:rPr>
              <a:t/>
            </a:r>
            <a:br>
              <a:rPr lang="ru-RU" sz="2000" dirty="0">
                <a:effectLst/>
                <a:ea typeface="Times New Roman"/>
                <a:cs typeface="Times New Roman"/>
              </a:rPr>
            </a:br>
            <a:r>
              <a:rPr lang="ru-RU" sz="2000" dirty="0">
                <a:effectLst/>
                <a:ea typeface="Times New Roman"/>
                <a:cs typeface="Calibri"/>
              </a:rPr>
              <a:t> </a:t>
            </a:r>
            <a:r>
              <a:rPr lang="ru-RU" sz="1100" dirty="0">
                <a:effectLst/>
                <a:ea typeface="Times New Roman"/>
                <a:cs typeface="Times New Roman"/>
              </a:rPr>
              <a:t/>
            </a:r>
            <a:br>
              <a:rPr lang="ru-RU" sz="1100" dirty="0">
                <a:effectLst/>
                <a:ea typeface="Times New Roman"/>
                <a:cs typeface="Times New Roman"/>
              </a:rPr>
            </a:br>
            <a:endParaRPr lang="ru-RU" sz="1400" dirty="0">
              <a:solidFill>
                <a:srgbClr val="FF0000"/>
              </a:solidFill>
            </a:endParaRPr>
          </a:p>
        </p:txBody>
      </p:sp>
    </p:spTree>
    <p:extLst>
      <p:ext uri="{BB962C8B-B14F-4D97-AF65-F5344CB8AC3E}">
        <p14:creationId xmlns:p14="http://schemas.microsoft.com/office/powerpoint/2010/main" val="208329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3" name="Заголовок 2"/>
          <p:cNvSpPr>
            <a:spLocks noGrp="1"/>
          </p:cNvSpPr>
          <p:nvPr>
            <p:ph type="title"/>
          </p:nvPr>
        </p:nvSpPr>
        <p:spPr>
          <a:xfrm>
            <a:off x="1835696" y="404664"/>
            <a:ext cx="7128792" cy="6048672"/>
          </a:xfrm>
        </p:spPr>
        <p:txBody>
          <a:bodyPr>
            <a:normAutofit fontScale="90000"/>
          </a:bodyPr>
          <a:lstStyle/>
          <a:p>
            <a:pPr algn="just"/>
            <a:r>
              <a:rPr lang="ru-RU" sz="2700" b="1" u="sng" dirty="0">
                <a:effectLst/>
              </a:rPr>
              <a:t>К информации, запрещенной для распространения среди детей, относится:</a:t>
            </a:r>
            <a:br>
              <a:rPr lang="ru-RU" sz="2700" b="1" u="sng" dirty="0">
                <a:effectLst/>
              </a:rPr>
            </a:br>
            <a:r>
              <a:rPr lang="ru-RU" sz="2700" b="1" dirty="0">
                <a:effectLst/>
              </a:rPr>
              <a:t> </a:t>
            </a:r>
            <a:br>
              <a:rPr lang="ru-RU" sz="2700" b="1" dirty="0">
                <a:effectLst/>
              </a:rPr>
            </a:br>
            <a:r>
              <a:rPr lang="ru-RU" sz="2700" b="1" dirty="0">
                <a:effectLst/>
              </a:rPr>
              <a:t>1) информация, побуждающая детей к совершению действий, представляющих угрозу их жизни и (или) здоровью, в </a:t>
            </a:r>
            <a:r>
              <a:rPr lang="ru-RU" sz="2700" b="1" dirty="0" err="1">
                <a:effectLst/>
              </a:rPr>
              <a:t>т.ч</a:t>
            </a:r>
            <a:r>
              <a:rPr lang="ru-RU" sz="2700" b="1" dirty="0">
                <a:effectLst/>
              </a:rPr>
              <a:t>. причинению вреда своему здоровью, самоубийству;</a:t>
            </a:r>
            <a:br>
              <a:rPr lang="ru-RU" sz="2700" b="1" dirty="0">
                <a:effectLst/>
              </a:rPr>
            </a:br>
            <a:r>
              <a:rPr lang="ru-RU" sz="2700" b="1" dirty="0">
                <a:effectLst/>
              </a:rPr>
              <a:t> </a:t>
            </a:r>
            <a:br>
              <a:rPr lang="ru-RU" sz="2700" b="1" dirty="0">
                <a:effectLst/>
              </a:rPr>
            </a:br>
            <a:r>
              <a:rPr lang="ru-RU" sz="2700" b="1" dirty="0">
                <a:effectLst/>
              </a:rPr>
              <a:t>2) способность вызвать у детей желание употребить наркотические средства, психотропные и (или) одурманивающие вещества, табачные изделия, алкогольную и спиртосодержащую продукцию, пиво и напитки, изготавливаемые на его основе; принять участие в азартных играх, </a:t>
            </a:r>
            <a:r>
              <a:rPr lang="ru-RU" sz="2700" b="1" dirty="0" smtClean="0">
                <a:effectLst/>
              </a:rPr>
              <a:t>заниматься </a:t>
            </a:r>
            <a:r>
              <a:rPr lang="ru-RU" sz="2700" b="1" dirty="0">
                <a:effectLst/>
              </a:rPr>
              <a:t>бродяжничеством или попрошайничеством;</a:t>
            </a:r>
            <a:br>
              <a:rPr lang="ru-RU" sz="2700" b="1" dirty="0">
                <a:effectLst/>
              </a:rPr>
            </a:br>
            <a:r>
              <a:rPr lang="ru-RU" sz="2200" b="1" dirty="0">
                <a:effectLst/>
              </a:rPr>
              <a:t> </a:t>
            </a:r>
            <a:br>
              <a:rPr lang="ru-RU" sz="2200" b="1" dirty="0">
                <a:effectLst/>
              </a:rPr>
            </a:br>
            <a:endParaRPr lang="ru-RU" dirty="0"/>
          </a:p>
        </p:txBody>
      </p:sp>
    </p:spTree>
    <p:extLst>
      <p:ext uri="{BB962C8B-B14F-4D97-AF65-F5344CB8AC3E}">
        <p14:creationId xmlns:p14="http://schemas.microsoft.com/office/powerpoint/2010/main" val="2739506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3" name="Заголовок 2"/>
          <p:cNvSpPr>
            <a:spLocks noGrp="1"/>
          </p:cNvSpPr>
          <p:nvPr>
            <p:ph type="title"/>
          </p:nvPr>
        </p:nvSpPr>
        <p:spPr>
          <a:xfrm>
            <a:off x="2267744" y="45855"/>
            <a:ext cx="6696744" cy="6119449"/>
          </a:xfrm>
        </p:spPr>
        <p:txBody>
          <a:bodyPr>
            <a:noAutofit/>
          </a:bodyPr>
          <a:lstStyle/>
          <a:p>
            <a:pPr algn="l"/>
            <a:r>
              <a:rPr lang="ru-RU" sz="2800" b="1" dirty="0">
                <a:effectLst/>
              </a:rPr>
              <a:t>3) обосновывающая или оправдывающая допустимость насилия и (или) жестокости либо побуждающая осуществлять насильственные действия по отношению к людям и животным;</a:t>
            </a:r>
            <a:br>
              <a:rPr lang="ru-RU" sz="2800" b="1" dirty="0">
                <a:effectLst/>
              </a:rPr>
            </a:br>
            <a:r>
              <a:rPr lang="ru-RU" sz="2800" b="1" dirty="0">
                <a:effectLst/>
              </a:rPr>
              <a:t> </a:t>
            </a:r>
            <a:br>
              <a:rPr lang="ru-RU" sz="2800" b="1" dirty="0">
                <a:effectLst/>
              </a:rPr>
            </a:br>
            <a:r>
              <a:rPr lang="ru-RU" sz="2800" b="1" dirty="0">
                <a:effectLst/>
              </a:rPr>
              <a:t>4) отрицающая семейные ценности и формирующая неуважение к родителям и (или) другим членам семьи;</a:t>
            </a:r>
            <a:br>
              <a:rPr lang="ru-RU" sz="2800" b="1" dirty="0">
                <a:effectLst/>
              </a:rPr>
            </a:br>
            <a:r>
              <a:rPr lang="ru-RU" sz="2800" b="1" dirty="0">
                <a:effectLst/>
              </a:rPr>
              <a:t> </a:t>
            </a:r>
            <a:br>
              <a:rPr lang="ru-RU" sz="2800" b="1" dirty="0">
                <a:effectLst/>
              </a:rPr>
            </a:br>
            <a:r>
              <a:rPr lang="ru-RU" sz="2800" b="1" dirty="0">
                <a:effectLst/>
              </a:rPr>
              <a:t>5) оправдывающая противоправное поведение;</a:t>
            </a:r>
            <a:br>
              <a:rPr lang="ru-RU" sz="2800" b="1" dirty="0">
                <a:effectLst/>
              </a:rPr>
            </a:br>
            <a:r>
              <a:rPr lang="ru-RU" sz="2800" b="1" dirty="0">
                <a:effectLst/>
              </a:rPr>
              <a:t> </a:t>
            </a:r>
            <a:br>
              <a:rPr lang="ru-RU" sz="2800" b="1" dirty="0">
                <a:effectLst/>
              </a:rPr>
            </a:br>
            <a:r>
              <a:rPr lang="ru-RU" sz="2800" b="1" dirty="0">
                <a:effectLst/>
              </a:rPr>
              <a:t>6) содержащая нецензурную брань.</a:t>
            </a:r>
            <a:r>
              <a:rPr lang="ru-RU" sz="2800" dirty="0">
                <a:effectLst/>
              </a:rPr>
              <a:t/>
            </a:r>
            <a:br>
              <a:rPr lang="ru-RU" sz="2800" dirty="0">
                <a:effectLst/>
              </a:rPr>
            </a:br>
            <a:endParaRPr lang="ru-RU" sz="2800" dirty="0"/>
          </a:p>
        </p:txBody>
      </p:sp>
    </p:spTree>
    <p:extLst>
      <p:ext uri="{BB962C8B-B14F-4D97-AF65-F5344CB8AC3E}">
        <p14:creationId xmlns:p14="http://schemas.microsoft.com/office/powerpoint/2010/main" val="1358561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a:p>
        </p:txBody>
      </p:sp>
      <p:sp>
        <p:nvSpPr>
          <p:cNvPr id="3" name="Заголовок 2"/>
          <p:cNvSpPr>
            <a:spLocks noGrp="1"/>
          </p:cNvSpPr>
          <p:nvPr>
            <p:ph type="title"/>
          </p:nvPr>
        </p:nvSpPr>
        <p:spPr>
          <a:xfrm>
            <a:off x="2123728" y="1196752"/>
            <a:ext cx="6840760" cy="5400600"/>
          </a:xfrm>
        </p:spPr>
        <p:txBody>
          <a:bodyPr>
            <a:normAutofit fontScale="90000"/>
          </a:bodyPr>
          <a:lstStyle/>
          <a:p>
            <a:pPr algn="l"/>
            <a:r>
              <a:rPr lang="ru-RU" sz="2200" b="1" dirty="0"/>
              <a:t>К информации, распространение которой ограничено среди детей определенного возраста, относится:</a:t>
            </a:r>
            <a:br>
              <a:rPr lang="ru-RU" sz="2200" b="1" dirty="0"/>
            </a:br>
            <a:r>
              <a:rPr lang="ru-RU" sz="2200" b="1" dirty="0"/>
              <a:t/>
            </a:r>
            <a:br>
              <a:rPr lang="ru-RU" sz="2200" b="1" dirty="0"/>
            </a:br>
            <a:r>
              <a:rPr lang="ru-RU" sz="2200" b="1" dirty="0"/>
              <a:t>1) информация, представляемая в виде изображения или описания жестокости, физического и (или) психического насилия, преступления или иного антиобщественного действия;</a:t>
            </a:r>
            <a:br>
              <a:rPr lang="ru-RU" sz="2200" b="1" dirty="0"/>
            </a:br>
            <a:r>
              <a:rPr lang="ru-RU" sz="2200" b="1" dirty="0"/>
              <a:t/>
            </a:r>
            <a:br>
              <a:rPr lang="ru-RU" sz="2200" b="1" dirty="0"/>
            </a:br>
            <a:r>
              <a:rPr lang="ru-RU" sz="2200" b="1" dirty="0"/>
              <a:t>2) вызывающая у детей страх, ужас или панику, в </a:t>
            </a:r>
            <a:r>
              <a:rPr lang="ru-RU" sz="2200" b="1" dirty="0" err="1"/>
              <a:t>т.ч</a:t>
            </a:r>
            <a:r>
              <a:rPr lang="ru-RU" sz="2200" b="1" dirty="0"/>
              <a:t>. представляемая в виде изображения или описания в унижающей человеческое достоинство форме ненасильственной смерти, заболевания, самоубийства, несчастного случая, аварии или катастрофы и (или) их последствий;</a:t>
            </a:r>
            <a:br>
              <a:rPr lang="ru-RU" sz="2200" b="1" dirty="0"/>
            </a:br>
            <a:r>
              <a:rPr lang="ru-RU" sz="2200" b="1" dirty="0"/>
              <a:t/>
            </a:r>
            <a:br>
              <a:rPr lang="ru-RU" sz="2200" b="1" dirty="0"/>
            </a:br>
            <a:r>
              <a:rPr lang="ru-RU" sz="2200" b="1" dirty="0"/>
              <a:t>3) представляемая в виде изображения или описания половых отношений между мужчиной и женщиной;</a:t>
            </a:r>
            <a:br>
              <a:rPr lang="ru-RU" sz="2200" b="1" dirty="0"/>
            </a:br>
            <a:r>
              <a:rPr lang="ru-RU" sz="2200" b="1" dirty="0"/>
              <a:t/>
            </a:r>
            <a:br>
              <a:rPr lang="ru-RU" sz="2200" b="1" dirty="0"/>
            </a:br>
            <a:r>
              <a:rPr lang="ru-RU" sz="2200" b="1" dirty="0"/>
              <a:t>4) содержащая бранные слова и выражения, не относящиеся к нецензурной брани.</a:t>
            </a: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3855248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20000"/>
          </a:bodyPr>
          <a:lstStyle/>
          <a:p>
            <a:pPr marL="0" indent="0">
              <a:buNone/>
            </a:pPr>
            <a:r>
              <a:rPr lang="ru-RU" b="1" u="sng" dirty="0"/>
              <a:t>Правило 1. </a:t>
            </a:r>
            <a:r>
              <a:rPr lang="ru-RU" b="1" dirty="0"/>
              <a:t>Внимательно относитесь к действиям ваших детей в «мировой паутине»:</a:t>
            </a:r>
          </a:p>
          <a:p>
            <a:endParaRPr lang="ru-RU" b="1" dirty="0"/>
          </a:p>
          <a:p>
            <a:pPr marL="0" indent="0">
              <a:buNone/>
            </a:pPr>
            <a:r>
              <a:rPr lang="ru-RU" b="1" dirty="0"/>
              <a:t>Не отправляйте детей в «свободное плавание» по Интернету. Старайтесь активно участвовать в общении ребенка с Интернет, особенно на этапе освоения.</a:t>
            </a:r>
          </a:p>
          <a:p>
            <a:pPr marL="0" indent="0">
              <a:buNone/>
            </a:pPr>
            <a:r>
              <a:rPr lang="ru-RU" b="1" dirty="0"/>
              <a:t>Беседуйте с ребенком о том, что нового для себя он узнает с помощью Интернет, чтобы вовремя предупредить угрозу.</a:t>
            </a:r>
          </a:p>
          <a:p>
            <a:endParaRPr lang="ru-RU" dirty="0"/>
          </a:p>
        </p:txBody>
      </p:sp>
      <p:sp>
        <p:nvSpPr>
          <p:cNvPr id="3" name="Заголовок 2"/>
          <p:cNvSpPr>
            <a:spLocks noGrp="1"/>
          </p:cNvSpPr>
          <p:nvPr>
            <p:ph type="title"/>
          </p:nvPr>
        </p:nvSpPr>
        <p:spPr>
          <a:xfrm>
            <a:off x="2123728" y="45855"/>
            <a:ext cx="6912768" cy="2014993"/>
          </a:xfrm>
        </p:spPr>
        <p:txBody>
          <a:bodyPr>
            <a:normAutofit fontScale="90000"/>
          </a:bodyPr>
          <a:lstStyle/>
          <a:p>
            <a:r>
              <a:rPr lang="ru-RU" b="1" dirty="0">
                <a:solidFill>
                  <a:srgbClr val="FF0000"/>
                </a:solidFill>
                <a:effectLst/>
              </a:rPr>
              <a:t>КАК УБЕРЕЧЬ  РЕБЕНКА  ОТ НЕДОСТОВЕРНОЙ  ИНФОРМАЦИИ?</a:t>
            </a:r>
            <a:endParaRPr lang="ru-RU" b="1" dirty="0">
              <a:solidFill>
                <a:srgbClr val="FF0000"/>
              </a:solidFill>
            </a:endParaRPr>
          </a:p>
        </p:txBody>
      </p:sp>
    </p:spTree>
    <p:extLst>
      <p:ext uri="{BB962C8B-B14F-4D97-AF65-F5344CB8AC3E}">
        <p14:creationId xmlns:p14="http://schemas.microsoft.com/office/powerpoint/2010/main" val="1381829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492896"/>
            <a:ext cx="8507288" cy="4320480"/>
          </a:xfrm>
        </p:spPr>
        <p:txBody>
          <a:bodyPr>
            <a:normAutofit fontScale="40000" lnSpcReduction="20000"/>
          </a:bodyPr>
          <a:lstStyle/>
          <a:p>
            <a:pPr marL="0" indent="0">
              <a:buNone/>
            </a:pPr>
            <a:r>
              <a:rPr lang="ru-RU" sz="5000" b="1" u="sng" dirty="0"/>
              <a:t>Правило 2. </a:t>
            </a:r>
            <a:r>
              <a:rPr lang="ru-RU" sz="5000" b="1" dirty="0"/>
              <a:t>Информируйте ребенка о возможностях и опасностях, которые несет в себе сеть:</a:t>
            </a:r>
          </a:p>
          <a:p>
            <a:pPr marL="0" indent="0">
              <a:buNone/>
            </a:pPr>
            <a:endParaRPr lang="ru-RU" sz="5000" b="1" dirty="0"/>
          </a:p>
          <a:p>
            <a:pPr marL="0" indent="0">
              <a:buNone/>
            </a:pPr>
            <a:r>
              <a:rPr lang="ru-RU" sz="5000" b="1" dirty="0"/>
              <a:t>Объясните ребенку, что в Интернете как в жизни встречаются и «хорошие», и «плохие» люди. Объясните, что если ребенок столкнулся с негативом или насилием от другого пользователя Интернет, ему нужно сообщить об этом близким людям.</a:t>
            </a:r>
          </a:p>
          <a:p>
            <a:pPr marL="0" indent="0">
              <a:buNone/>
            </a:pPr>
            <a:r>
              <a:rPr lang="ru-RU" sz="5000" b="1" dirty="0"/>
              <a:t>Научите ребенка искать нужную ему информацию и проверять ее, в том числе с вашей помощью.</a:t>
            </a:r>
          </a:p>
          <a:p>
            <a:pPr marL="0" indent="0">
              <a:buNone/>
            </a:pPr>
            <a:r>
              <a:rPr lang="ru-RU" sz="5000" b="1" dirty="0"/>
              <a:t>Научите ребенка внимательно относиться к скачиванию платной информации и получению платных услуг из Интернет, особенно путем отправки </a:t>
            </a:r>
            <a:r>
              <a:rPr lang="ru-RU" sz="5000" b="1" dirty="0" err="1"/>
              <a:t>sms</a:t>
            </a:r>
            <a:r>
              <a:rPr lang="ru-RU" sz="5000" b="1" dirty="0"/>
              <a:t>, – во избежание потери денег.</a:t>
            </a:r>
          </a:p>
          <a:p>
            <a:pPr marL="0" indent="0">
              <a:buNone/>
            </a:pPr>
            <a:r>
              <a:rPr lang="ru-RU" sz="5000" b="1" dirty="0"/>
              <a:t>Сформируйте список полезных, интересных, безопасных ресурсов, которыми может пользоваться ваш ребенок, и посоветуйте их использовать.</a:t>
            </a:r>
          </a:p>
          <a:p>
            <a:endParaRPr lang="ru-RU" dirty="0"/>
          </a:p>
        </p:txBody>
      </p:sp>
      <p:sp>
        <p:nvSpPr>
          <p:cNvPr id="3" name="Заголовок 2"/>
          <p:cNvSpPr>
            <a:spLocks noGrp="1"/>
          </p:cNvSpPr>
          <p:nvPr>
            <p:ph type="title"/>
          </p:nvPr>
        </p:nvSpPr>
        <p:spPr>
          <a:xfrm>
            <a:off x="2123728" y="45855"/>
            <a:ext cx="6912768" cy="2014993"/>
          </a:xfrm>
        </p:spPr>
        <p:txBody>
          <a:bodyPr>
            <a:normAutofit fontScale="90000"/>
          </a:bodyPr>
          <a:lstStyle/>
          <a:p>
            <a:r>
              <a:rPr lang="ru-RU" b="1" dirty="0">
                <a:solidFill>
                  <a:srgbClr val="FF0000"/>
                </a:solidFill>
                <a:effectLst/>
              </a:rPr>
              <a:t>КАК УБЕРЕЧЬ  РЕБЕНКА  ОТ НЕДОСТОВЕРНОЙ  ИНФОРМАЦИИ?</a:t>
            </a:r>
            <a:endParaRPr lang="ru-RU" b="1" dirty="0">
              <a:solidFill>
                <a:srgbClr val="FF0000"/>
              </a:solidFill>
            </a:endParaRPr>
          </a:p>
        </p:txBody>
      </p:sp>
    </p:spTree>
    <p:extLst>
      <p:ext uri="{BB962C8B-B14F-4D97-AF65-F5344CB8AC3E}">
        <p14:creationId xmlns:p14="http://schemas.microsoft.com/office/powerpoint/2010/main" val="79555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492896"/>
            <a:ext cx="8507288" cy="4320480"/>
          </a:xfrm>
        </p:spPr>
        <p:txBody>
          <a:bodyPr>
            <a:normAutofit fontScale="40000" lnSpcReduction="20000"/>
          </a:bodyPr>
          <a:lstStyle/>
          <a:p>
            <a:pPr marL="0" indent="0">
              <a:buNone/>
            </a:pPr>
            <a:r>
              <a:rPr lang="ru-RU" sz="5000" b="1" u="sng" dirty="0"/>
              <a:t>Правило 3. </a:t>
            </a:r>
            <a:r>
              <a:rPr lang="ru-RU" sz="5000" b="1" dirty="0"/>
              <a:t>Выберите удобную форму контроля пребывания вашего ребенка в Сети:</a:t>
            </a:r>
          </a:p>
          <a:p>
            <a:pPr marL="0" indent="0">
              <a:buNone/>
            </a:pPr>
            <a:endParaRPr lang="ru-RU" sz="5000" b="1" dirty="0"/>
          </a:p>
          <a:p>
            <a:pPr marL="0" indent="0">
              <a:buNone/>
            </a:pPr>
            <a:r>
              <a:rPr lang="ru-RU" sz="5000" b="1" dirty="0"/>
              <a:t>Установите на ваш компьютер необходимое программное обеспечение – решение родительского контроля и антивирус.</a:t>
            </a:r>
          </a:p>
          <a:p>
            <a:pPr marL="0" indent="0">
              <a:buNone/>
            </a:pPr>
            <a:r>
              <a:rPr lang="ru-RU" sz="5000" b="1" dirty="0"/>
              <a:t>Если компьютер используется всеми членами семьи, установите его в месте, доступном для всех членов семьи, а не в комнате ребенка.</a:t>
            </a:r>
          </a:p>
          <a:p>
            <a:pPr marL="0" indent="0">
              <a:buNone/>
            </a:pPr>
            <a:r>
              <a:rPr lang="ru-RU" sz="5000" b="1" dirty="0"/>
              <a:t>Создавайте разные учетные записи на вашем компьютере для взрослых и детей. Это поможет не только обезопасить ребенка, но и сохранить ваши личные данные.</a:t>
            </a:r>
          </a:p>
          <a:p>
            <a:pPr marL="0" indent="0">
              <a:buNone/>
            </a:pPr>
            <a:r>
              <a:rPr lang="ru-RU" sz="5000" b="1" dirty="0"/>
              <a:t>Регулярно отслеживайте ресурсы, которые посещает ваш ребенок. Простые настройки компьютера позволят вам быть в курсе того, какую информацию просматривал Ваш ребенок.</a:t>
            </a:r>
          </a:p>
          <a:p>
            <a:endParaRPr lang="ru-RU" dirty="0"/>
          </a:p>
        </p:txBody>
      </p:sp>
      <p:sp>
        <p:nvSpPr>
          <p:cNvPr id="3" name="Заголовок 2"/>
          <p:cNvSpPr>
            <a:spLocks noGrp="1"/>
          </p:cNvSpPr>
          <p:nvPr>
            <p:ph type="title"/>
          </p:nvPr>
        </p:nvSpPr>
        <p:spPr>
          <a:xfrm>
            <a:off x="2123728" y="45855"/>
            <a:ext cx="6912768" cy="2014993"/>
          </a:xfrm>
        </p:spPr>
        <p:txBody>
          <a:bodyPr>
            <a:normAutofit fontScale="90000"/>
          </a:bodyPr>
          <a:lstStyle/>
          <a:p>
            <a:r>
              <a:rPr lang="ru-RU" b="1" dirty="0">
                <a:solidFill>
                  <a:srgbClr val="FF0000"/>
                </a:solidFill>
                <a:effectLst/>
              </a:rPr>
              <a:t>КАК УБЕРЕЧЬ  РЕБЕНКА  ОТ НЕДОСТОВЕРНОЙ  ИНФОРМАЦИИ?</a:t>
            </a:r>
            <a:endParaRPr lang="ru-RU" b="1" dirty="0">
              <a:solidFill>
                <a:srgbClr val="FF0000"/>
              </a:solidFill>
            </a:endParaRPr>
          </a:p>
        </p:txBody>
      </p:sp>
    </p:spTree>
    <p:extLst>
      <p:ext uri="{BB962C8B-B14F-4D97-AF65-F5344CB8AC3E}">
        <p14:creationId xmlns:p14="http://schemas.microsoft.com/office/powerpoint/2010/main" val="1902697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180a3e1dcfeb8ff4ac232945f33422b85102064"/>
</p:tagLst>
</file>

<file path=ppt/theme/theme1.xml><?xml version="1.0" encoding="utf-8"?>
<a:theme xmlns:a="http://schemas.openxmlformats.org/drawingml/2006/main" name="Тема Office">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970</Words>
  <Application>Microsoft Office PowerPoint</Application>
  <PresentationFormat>Экран (4:3)</PresentationFormat>
  <Paragraphs>47</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Информационная безопасность детей дошкольного возраста </vt:lpstr>
      <vt:lpstr>Дошкольный возраст – период начальной социализации ребенка, установления взаимоотношений с различными сторонами бытия, приобщения маленького человека к миру культуры. Ребенок как никто другой нуждается в доступной, понятной и необходимой ему информации, благодаря которой он получает представление о мире, учится мыслить и анализировать, развивает свои способности, память, воображение. </vt:lpstr>
      <vt:lpstr>«Информационная безопасность детей» - это состояние защищенности, при котором отсутствует риск, связанный с причинением информацией вреда их здоровью и (или) физическому, психическому, духовному, нравственному развитию. В силу Федерального закона № 436-ФЗ информацией, причиняющей вред здоровью и (или) развитию детей, является:   - информация, запрещенная для распространения среди детей;   - информация, распространение которой ограничено среди детей определенных возрастных категорий.   </vt:lpstr>
      <vt:lpstr>К информации, запрещенной для распространения среди детей, относится:   1) информация, побуждающая детей к совершению действий, представляющих угрозу их жизни и (или) здоровью, в т.ч. причинению вреда своему здоровью, самоубийству;   2) способность вызвать у детей желание употребить наркотические средства, психотропные и (или) одурманивающие вещества, табачные изделия, алкогольную и спиртосодержащую продукцию, пиво и напитки, изготавливаемые на его основе; принять участие в азартных играх, заниматься бродяжничеством или попрошайничеством;   </vt:lpstr>
      <vt:lpstr>3) обосновывающая или оправдывающая допустимость насилия и (или) жестокости либо побуждающая осуществлять насильственные действия по отношению к людям и животным;   4) отрицающая семейные ценности и формирующая неуважение к родителям и (или) другим членам семьи;   5) оправдывающая противоправное поведение;   6) содержащая нецензурную брань. </vt:lpstr>
      <vt:lpstr>К информации, распространение которой ограничено среди детей определенного возраста, относится:  1) информация, представляемая в виде изображения или описания жестокости, физического и (или) психического насилия, преступления или иного антиобщественного действия;  2) вызывающая у детей страх, ужас или панику, в т.ч. представляемая в виде изображения или описания в унижающей человеческое достоинство форме ненасильственной смерти, заболевания, самоубийства, несчастного случая, аварии или катастрофы и (или) их последствий;  3) представляемая в виде изображения или описания половых отношений между мужчиной и женщиной;  4) содержащая бранные слова и выражения, не относящиеся к нецензурной брани.  </vt:lpstr>
      <vt:lpstr>КАК УБЕРЕЧЬ  РЕБЕНКА  ОТ НЕДОСТОВЕРНОЙ  ИНФОРМАЦИИ?</vt:lpstr>
      <vt:lpstr>КАК УБЕРЕЧЬ  РЕБЕНКА  ОТ НЕДОСТОВЕРНОЙ  ИНФОРМАЦИИ?</vt:lpstr>
      <vt:lpstr>КАК УБЕРЕЧЬ  РЕБЕНКА  ОТ НЕДОСТОВЕРНОЙ  ИНФОРМАЦИИ?</vt:lpstr>
      <vt:lpstr>Презентация PowerPoint</vt:lpstr>
      <vt:lpstr>Презентация PowerPoint</vt:lpstr>
      <vt:lpstr>Презентация PowerPoint</vt:lpstr>
      <vt:lpstr>Рекомендации для родителей   </vt:lpstr>
      <vt:lpstr>Рекомендации для родителей   </vt:lpstr>
      <vt:lpstr>Рекомендации для родителей   </vt:lpstr>
      <vt:lpstr>Рекомендации для родителей   </vt:lpstr>
      <vt:lpstr>Рекомендации для родителей   </vt:lpstr>
      <vt:lpstr>Рекомендации для родителей   </vt:lpstr>
      <vt:lpstr>Презентация PowerPoint</vt:lpstr>
      <vt:lpstr>Презентация PowerPoint</vt:lpstr>
    </vt:vector>
  </TitlesOfParts>
  <Company>presentation-creation.ru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Юный читатель</dc:title>
  <dc:creator>obstinate</dc:creator>
  <dc:description>Шаблон презентации с сайта https://presentation-creation.ru/</dc:description>
  <cp:lastModifiedBy>ДС 55</cp:lastModifiedBy>
  <cp:revision>139</cp:revision>
  <dcterms:created xsi:type="dcterms:W3CDTF">2018-02-25T09:09:03Z</dcterms:created>
  <dcterms:modified xsi:type="dcterms:W3CDTF">2023-11-30T06:22:33Z</dcterms:modified>
</cp:coreProperties>
</file>