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4" r:id="rId4"/>
    <p:sldId id="273" r:id="rId5"/>
    <p:sldId id="280" r:id="rId6"/>
    <p:sldId id="289" r:id="rId7"/>
    <p:sldId id="318" r:id="rId8"/>
    <p:sldId id="302" r:id="rId9"/>
    <p:sldId id="303" r:id="rId10"/>
    <p:sldId id="308" r:id="rId11"/>
    <p:sldId id="313" r:id="rId12"/>
    <p:sldId id="310" r:id="rId13"/>
    <p:sldId id="317" r:id="rId14"/>
    <p:sldId id="311" r:id="rId15"/>
    <p:sldId id="312" r:id="rId16"/>
    <p:sldId id="31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4D19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88" d="100"/>
          <a:sy n="8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8B5E8-71A6-457D-A737-16B0BBCF3099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E7D54-564F-477D-86DE-3955F99F5D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692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E7D54-564F-477D-86DE-3955F99F5D2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76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96752"/>
            <a:ext cx="478634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Развитие мелкой </a:t>
            </a:r>
          </a:p>
          <a:p>
            <a:pPr algn="ctr"/>
            <a:r>
              <a:rPr lang="ru-RU" sz="48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моторики у дошкольников</a:t>
            </a:r>
            <a:endParaRPr lang="ru-RU" sz="4800" b="1" dirty="0">
              <a:ln w="1905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4572009"/>
            <a:ext cx="521497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i="1" cap="none" spc="0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</a:rPr>
              <a:t>Подготовила : </a:t>
            </a:r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в</a:t>
            </a:r>
            <a:r>
              <a:rPr lang="ru-RU" sz="2400" b="1" cap="none" spc="0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оспитатель</a:t>
            </a:r>
          </a:p>
          <a:p>
            <a:pPr algn="r"/>
            <a:r>
              <a:rPr lang="ru-RU" sz="2400" b="1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Хайрова</a:t>
            </a:r>
            <a:r>
              <a:rPr lang="ru-RU" sz="2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 Александра </a:t>
            </a:r>
            <a:r>
              <a:rPr lang="ru-RU" sz="2400" b="1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Радиковна</a:t>
            </a:r>
            <a:endParaRPr lang="ru-RU" sz="2400" b="1" dirty="0" smtClean="0">
              <a:ln w="19050">
                <a:solidFill>
                  <a:srgbClr val="00B050"/>
                </a:solidFill>
                <a:prstDash val="solid"/>
              </a:ln>
              <a:solidFill>
                <a:srgbClr val="C00000"/>
              </a:solidFill>
            </a:endParaRPr>
          </a:p>
          <a:p>
            <a:pPr algn="r"/>
            <a:r>
              <a:rPr lang="ru-RU" b="1" cap="none" spc="0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</a:rPr>
              <a:t>МДОАУ «Детский сад № 78 «Пчелка»</a:t>
            </a:r>
            <a:endParaRPr lang="ru-RU" b="1" cap="none" spc="0" dirty="0">
              <a:ln w="19050">
                <a:solidFill>
                  <a:srgbClr val="00B05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115328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Три этапа:</a:t>
            </a:r>
          </a:p>
          <a:p>
            <a:pPr>
              <a:buNone/>
            </a:pPr>
            <a:r>
              <a:rPr lang="ru-RU" sz="2400" dirty="0" smtClean="0"/>
              <a:t>1 этап подготовительный</a:t>
            </a:r>
          </a:p>
          <a:p>
            <a:pPr>
              <a:buNone/>
            </a:pPr>
            <a:r>
              <a:rPr lang="ru-RU" sz="2400" dirty="0" smtClean="0"/>
              <a:t>2 этап  основной </a:t>
            </a:r>
          </a:p>
          <a:p>
            <a:pPr>
              <a:buNone/>
            </a:pPr>
            <a:r>
              <a:rPr lang="ru-RU" sz="2400" dirty="0" smtClean="0"/>
              <a:t>3 этап заключительный </a:t>
            </a:r>
          </a:p>
          <a:p>
            <a:pPr algn="ctr"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+mn-lt"/>
              </a:rPr>
              <a:t>Первый этап: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1.Массаж ладоней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2.Пальчиковая гимнастика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3.Пальчиковые </a:t>
            </a:r>
            <a:r>
              <a:rPr lang="ru-RU" sz="2400" dirty="0">
                <a:latin typeface="+mn-lt"/>
              </a:rPr>
              <a:t>игры и упражнения с </a:t>
            </a:r>
            <a:r>
              <a:rPr lang="ru-RU" sz="2400" dirty="0" smtClean="0">
                <a:latin typeface="+mn-lt"/>
              </a:rPr>
              <a:t>речевым сопровождением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4.Сенсорные игры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5.Нанизование крупных пуговиц, бусин на нитку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6.Игры с прищепками и шнуровками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7.Игры с конструктором и </a:t>
            </a:r>
            <a:r>
              <a:rPr lang="ru-RU" sz="2400" dirty="0" err="1" smtClean="0">
                <a:latin typeface="+mn-lt"/>
              </a:rPr>
              <a:t>мозайкой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8.Работа с песком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Второй этап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Рисование </a:t>
            </a:r>
            <a:r>
              <a:rPr lang="ru-RU" sz="1800" dirty="0" smtClean="0"/>
              <a:t>                                                         </a:t>
            </a:r>
            <a:r>
              <a:rPr lang="ru-RU" sz="2400" dirty="0" smtClean="0"/>
              <a:t>Работа с бумагой </a:t>
            </a:r>
          </a:p>
          <a:p>
            <a:pPr marL="0" indent="0">
              <a:buNone/>
            </a:pPr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508623" cy="263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2733488" cy="364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Второй этап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Конструирование                                         Лепка  </a:t>
            </a:r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pPr marL="0" indent="0">
              <a:buNone/>
            </a:pPr>
            <a:r>
              <a:rPr lang="ru-RU" sz="2400" dirty="0" smtClean="0"/>
              <a:t>   Изготовление поделок</a:t>
            </a:r>
          </a:p>
          <a:p>
            <a:pPr marL="0" indent="0">
              <a:buNone/>
            </a:pPr>
            <a:r>
              <a:rPr lang="ru-RU" sz="2400" dirty="0" smtClean="0"/>
              <a:t> из природного материала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0958"/>
            <a:ext cx="3600400" cy="214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76" y="4293096"/>
            <a:ext cx="3322712" cy="236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5" y="2060958"/>
            <a:ext cx="3743645" cy="214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6035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Третий этап</a:t>
            </a:r>
          </a:p>
          <a:p>
            <a:pPr algn="ctr">
              <a:buNone/>
            </a:pPr>
            <a:r>
              <a:rPr lang="ru-RU" sz="2400" dirty="0"/>
              <a:t>Формирование графических навыков, подготовка руки ребенка к письму.</a:t>
            </a:r>
            <a:endParaRPr lang="ru-RU" sz="2400" b="1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376264" cy="315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74" y="1772816"/>
            <a:ext cx="2077779" cy="275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056" y="2320379"/>
            <a:ext cx="2310747" cy="311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54" y="4532366"/>
            <a:ext cx="2838195" cy="213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42"/>
            <a:ext cx="7972452" cy="5626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В конце года:</a:t>
            </a:r>
          </a:p>
          <a:p>
            <a:r>
              <a:rPr lang="ru-RU" sz="2400" dirty="0" smtClean="0"/>
              <a:t>- </a:t>
            </a:r>
            <a:r>
              <a:rPr lang="ru-RU" sz="2400" dirty="0"/>
              <a:t>у 80% детей наблюдается стабильное выполнение движений рук;</a:t>
            </a:r>
          </a:p>
          <a:p>
            <a:r>
              <a:rPr lang="ru-RU" sz="2400" dirty="0"/>
              <a:t>- лишь 9% неуверенно пользуется ножницами;</a:t>
            </a:r>
          </a:p>
          <a:p>
            <a:r>
              <a:rPr lang="ru-RU" sz="2400" dirty="0"/>
              <a:t>- у 75% детей хорошо развиты тактильные ощущения;</a:t>
            </a:r>
          </a:p>
          <a:p>
            <a:r>
              <a:rPr lang="ru-RU" sz="2400" dirty="0"/>
              <a:t>- только у 5% наблюдается нарушение координации движений рук;</a:t>
            </a:r>
          </a:p>
          <a:p>
            <a:r>
              <a:rPr lang="ru-RU" sz="2400" dirty="0"/>
              <a:t>- у 64% детей развиты графические навыки.</a:t>
            </a:r>
          </a:p>
          <a:p>
            <a:pPr algn="ctr">
              <a:buNone/>
            </a:pPr>
            <a:endParaRPr lang="ru-RU" sz="4400" b="1" dirty="0" smtClean="0"/>
          </a:p>
          <a:p>
            <a:pPr marL="0" indent="0">
              <a:buNone/>
            </a:pPr>
            <a:endParaRPr lang="ru-RU" sz="4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Спасибо за внимание!!!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3"/>
            <a:ext cx="566113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30488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64705"/>
            <a:ext cx="8280920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/>
              <a:t>Система оценки включает в себя следующие этапы:</a:t>
            </a:r>
          </a:p>
          <a:p>
            <a:r>
              <a:rPr lang="ru-RU" sz="2400" dirty="0"/>
              <a:t>1. Статические </a:t>
            </a:r>
            <a:r>
              <a:rPr lang="ru-RU" sz="2400" dirty="0" smtClean="0"/>
              <a:t>упражнения</a:t>
            </a:r>
            <a:endParaRPr lang="ru-RU" sz="2400" dirty="0"/>
          </a:p>
          <a:p>
            <a:r>
              <a:rPr lang="ru-RU" sz="2400" dirty="0"/>
              <a:t>2. </a:t>
            </a:r>
            <a:r>
              <a:rPr lang="ru-RU" sz="2400" dirty="0" smtClean="0"/>
              <a:t>Динамические</a:t>
            </a:r>
            <a:endParaRPr lang="ru-RU" sz="2400" dirty="0"/>
          </a:p>
          <a:p>
            <a:r>
              <a:rPr lang="ru-RU" sz="2400" dirty="0"/>
              <a:t>3. Тактильное </a:t>
            </a:r>
            <a:r>
              <a:rPr lang="ru-RU" sz="2400" dirty="0" smtClean="0"/>
              <a:t>ощущение</a:t>
            </a:r>
          </a:p>
          <a:p>
            <a:r>
              <a:rPr lang="ru-RU" sz="2400" dirty="0" smtClean="0"/>
              <a:t>4</a:t>
            </a:r>
            <a:r>
              <a:rPr lang="ru-RU" sz="2400" dirty="0"/>
              <a:t>. Координация </a:t>
            </a:r>
            <a:r>
              <a:rPr lang="ru-RU" sz="2400" dirty="0" smtClean="0"/>
              <a:t>движений</a:t>
            </a:r>
          </a:p>
          <a:p>
            <a:r>
              <a:rPr lang="ru-RU" sz="2400" dirty="0" smtClean="0"/>
              <a:t>5</a:t>
            </a:r>
            <a:r>
              <a:rPr lang="ru-RU" sz="2400" dirty="0"/>
              <a:t>. Обследование щепоти </a:t>
            </a:r>
            <a:r>
              <a:rPr lang="ru-RU" sz="2400" dirty="0" smtClean="0"/>
              <a:t>руки</a:t>
            </a:r>
          </a:p>
          <a:p>
            <a:r>
              <a:rPr lang="ru-RU" sz="2400" dirty="0" smtClean="0"/>
              <a:t>6</a:t>
            </a:r>
            <a:r>
              <a:rPr lang="ru-RU" sz="2400" dirty="0"/>
              <a:t>. Готовность к обучению </a:t>
            </a:r>
            <a:r>
              <a:rPr lang="ru-RU" sz="2400" dirty="0" smtClean="0"/>
              <a:t>письму</a:t>
            </a:r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5" y="764704"/>
            <a:ext cx="74888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Оценка качества </a:t>
            </a:r>
            <a:r>
              <a:rPr lang="ru-RU" sz="28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развития</a:t>
            </a:r>
          </a:p>
          <a:p>
            <a:r>
              <a:rPr lang="ru-RU" dirty="0" smtClean="0">
                <a:solidFill>
                  <a:srgbClr val="000000"/>
                </a:solidFill>
                <a:latin typeface="Liberation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/>
              <a:t>В начале года:</a:t>
            </a:r>
          </a:p>
          <a:p>
            <a:r>
              <a:rPr lang="ru-RU" sz="2400" dirty="0"/>
              <a:t>- у 30% детей наблюдается нестабильное выполнение движений;</a:t>
            </a:r>
          </a:p>
          <a:p>
            <a:r>
              <a:rPr lang="ru-RU" sz="2400" dirty="0"/>
              <a:t>- 25% детей не умеет пользоваться ножницами;</a:t>
            </a:r>
          </a:p>
          <a:p>
            <a:r>
              <a:rPr lang="ru-RU" sz="2400" dirty="0"/>
              <a:t>- у 30% детей плохо развит анализ ощущений;</a:t>
            </a:r>
          </a:p>
          <a:p>
            <a:r>
              <a:rPr lang="ru-RU" sz="2400" dirty="0"/>
              <a:t>- 60% детей имеет нарушение координации движений рук;</a:t>
            </a:r>
          </a:p>
          <a:p>
            <a:r>
              <a:rPr lang="ru-RU" sz="2400" dirty="0"/>
              <a:t>- только у 10% детей рука подготовлена к обучению письма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48814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3" y="2143116"/>
            <a:ext cx="73581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b="1" cap="none" spc="0" dirty="0" smtClean="0">
              <a:ln w="11430"/>
              <a:solidFill>
                <a:srgbClr val="134D1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cap="none" spc="0" dirty="0" smtClean="0">
              <a:ln w="11430"/>
              <a:solidFill>
                <a:srgbClr val="134D1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80728"/>
            <a:ext cx="80329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Цель: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Способствовать развитию мелкой моторики и координации движений рук у детей дошкольного возраста через различные виды деятельности.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8106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94958" y="1226369"/>
            <a:ext cx="37654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b="1" cap="none" spc="0" dirty="0">
              <a:ln w="11430"/>
              <a:solidFill>
                <a:srgbClr val="134D1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764704"/>
            <a:ext cx="74888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Задачи: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 Обогащение предметно- развивающей среды группы для развития мелкой моторики;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2. Тренировку тонких движений пальцев и кистей рук детей;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3. Создание условий для накопления ребенком практического двигательного опыта, развития ручной умелости;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4. Работу с родителями;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5. Развитие речи и творческих способностей у детей.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906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Средства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 решения задач:</a:t>
            </a:r>
            <a:endParaRPr lang="ru-RU" sz="28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научно-методическая литература;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изучение передового опыта;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диагностика детей;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игры, упражнения, задания по развитию мелкой моторики рук;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подгрупповые и индивидуальные занятия;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изготовление дидактических пособий;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работа с родителями.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6821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Ожидаемый результат</a:t>
            </a:r>
            <a:endParaRPr lang="ru-RU" sz="28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/>
              <a:t>- развитие мелкой моторики у детей соответственно их возрасту;</a:t>
            </a:r>
          </a:p>
          <a:p>
            <a:pPr marL="0" indent="0">
              <a:buNone/>
            </a:pPr>
            <a:r>
              <a:rPr lang="ru-RU" sz="2600" dirty="0"/>
              <a:t>- нормализация речевой функции;</a:t>
            </a:r>
          </a:p>
          <a:p>
            <a:pPr marL="0" indent="0">
              <a:buNone/>
            </a:pPr>
            <a:r>
              <a:rPr lang="ru-RU" sz="2600" dirty="0"/>
              <a:t>- развитие воображения, логического мышления, зрительного и слухового восприятия;</a:t>
            </a:r>
          </a:p>
          <a:p>
            <a:pPr marL="0" indent="0">
              <a:buNone/>
            </a:pPr>
            <a:r>
              <a:rPr lang="ru-RU" sz="2600" dirty="0"/>
              <a:t>- улучшение координации и точности движений рук и глаз, гибкости рук, ритмичности;</a:t>
            </a:r>
          </a:p>
          <a:p>
            <a:pPr marL="0" indent="0">
              <a:buNone/>
            </a:pPr>
            <a:r>
              <a:rPr lang="ru-RU" sz="2600" dirty="0"/>
              <a:t>- улучшение общей двигательной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6425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800" b="1" dirty="0" smtClean="0"/>
              <a:t>Создание </a:t>
            </a:r>
            <a:r>
              <a:rPr lang="ru-RU" sz="2800" b="1" dirty="0"/>
              <a:t>развивающей предметно-пространственной среды</a:t>
            </a:r>
            <a:r>
              <a:rPr lang="ru-RU" sz="28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Центр сенсорного развития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Книжный уголок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Центр художественного творчества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Уголок </a:t>
            </a:r>
            <a:r>
              <a:rPr lang="ru-RU" sz="2400" dirty="0" err="1" smtClean="0"/>
              <a:t>эспериментирования</a:t>
            </a:r>
            <a:endParaRPr lang="ru-RU" sz="2400" dirty="0" smtClean="0"/>
          </a:p>
          <a:p>
            <a:pPr marL="514350" indent="-514350">
              <a:buAutoNum type="arabicPeriod"/>
            </a:pPr>
            <a:r>
              <a:rPr lang="ru-RU" sz="2400" dirty="0" smtClean="0"/>
              <a:t>Уголок конструирования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400" dirty="0" smtClean="0"/>
              <a:t>Театральный уголок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48680"/>
            <a:ext cx="8229600" cy="56203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/>
              <a:t>Система работы по развитию мелкой моторики</a:t>
            </a:r>
            <a:r>
              <a:rPr lang="ru-RU" sz="2800" b="1" dirty="0" smtClean="0"/>
              <a:t>.</a:t>
            </a:r>
          </a:p>
          <a:p>
            <a:r>
              <a:rPr lang="ru-RU" sz="2400" dirty="0"/>
              <a:t>1. Художественно-эстетическое развитие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. Социально-коммуникативное развитие </a:t>
            </a:r>
          </a:p>
          <a:p>
            <a:r>
              <a:rPr lang="ru-RU" sz="2400" dirty="0" smtClean="0"/>
              <a:t>3</a:t>
            </a:r>
            <a:r>
              <a:rPr lang="ru-RU" sz="2400" dirty="0"/>
              <a:t>. Познавательное развитие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. Речевое развитие </a:t>
            </a:r>
            <a:endParaRPr lang="ru-RU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. Физическое </a:t>
            </a:r>
            <a:r>
              <a:rPr lang="ru-RU" sz="2400" dirty="0" smtClean="0"/>
              <a:t>развитие</a:t>
            </a:r>
          </a:p>
          <a:p>
            <a:pPr marL="0" indent="0">
              <a:buNone/>
            </a:pPr>
            <a:endParaRPr lang="ru-RU" dirty="0"/>
          </a:p>
          <a:p>
            <a:pPr algn="ctr">
              <a:buNone/>
            </a:pPr>
            <a:endParaRPr lang="ru-RU" sz="1800" b="1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390</Words>
  <Application>Microsoft Office PowerPoint</Application>
  <PresentationFormat>Экран (4:3)</PresentationFormat>
  <Paragraphs>91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Ожидаемый результат</vt:lpstr>
      <vt:lpstr>Слайд 8</vt:lpstr>
      <vt:lpstr>Слайд 9</vt:lpstr>
      <vt:lpstr>Слайд 10</vt:lpstr>
      <vt:lpstr>Первый этап: 1.Массаж ладоней  2.Пальчиковая гимнастика 3.Пальчиковые игры и упражнения с речевым сопровождением  4.Сенсорные игры  5.Нанизование крупных пуговиц, бусин на нитку  6.Игры с прищепками и шнуровками 7.Игры с конструктором и мозайкой 8.Работа с песком </vt:lpstr>
      <vt:lpstr>Второй этап</vt:lpstr>
      <vt:lpstr>Второй этап</vt:lpstr>
      <vt:lpstr>Слайд 14</vt:lpstr>
      <vt:lpstr>Слайд 15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127</cp:revision>
  <dcterms:created xsi:type="dcterms:W3CDTF">2013-08-18T05:10:05Z</dcterms:created>
  <dcterms:modified xsi:type="dcterms:W3CDTF">2023-01-31T04:53:04Z</dcterms:modified>
</cp:coreProperties>
</file>