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EB521F-0D79-4952-B7DD-5C925895E09D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  <p14:section name="Раздел без заголовка" id="{FFCB2E21-35C4-4E5D-A04B-1EDE0E2923C1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17EFC-D86F-4E9D-BF77-BEE597881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46399E-E5FE-4968-BFF5-40508B49A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2B3C14-3A4F-43B8-B292-78C54FEF2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CFB88F-D278-4029-A8E2-B0017240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EFFEC-DA85-484E-ABB7-5570E2A3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08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EC886-DFC2-4B4F-9C95-E9EAA3F6D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1A3CA8-7A58-4044-9BEC-DAF33D64F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33024-1B72-4958-B7D2-EE7A3327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DF9BA-B424-4544-B36E-3138C677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162E2E-9355-4871-A411-9BF580A9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546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6C5D65B-02AD-4048-A6E3-D51940071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A97D3A-D3E9-499C-AE61-950B93EF6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423CD-92E0-4779-BA5F-145ED7C1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19B9B-492D-4F55-B447-6796BDAE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0C74E-734A-46C1-9FAA-248E194D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F6533-F4A7-498D-A035-B13EC8B93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E55CC-4795-46C6-8444-D5E5E4C3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2C80E6-C4DE-4E03-B7BF-32E7E364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04259-2B4B-4106-AB54-B565CE403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7E4ED1-A7A0-4315-B884-1CE38F12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5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67C7C-97C6-4CF5-9852-71E5A52C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83DCB3-B1B6-42B3-BC0F-8A3928D5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4CB8A-F6D7-4CAD-BE89-CE836604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976AF-471B-4BBB-84B6-59CB1101E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700BCF-EAA5-4CA3-81CF-29376DAB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2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447D2-FBA3-462E-9386-D1F245B1E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B7D5C-FC14-4775-A35C-FF6DA7AFA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1AE4B5-6FA1-41CC-A496-F22208897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C2A1E3-07CE-452C-A28C-915E2F4D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A79B6C-844C-4CEF-A5AC-5573F1F2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52C5B6-AEF3-461D-9CC1-970164B3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2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77039-5B44-4173-AA55-1F30D605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178076-333D-47C3-9959-40336C940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D66036-BAC3-4978-9A35-29A6D061E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378BC2-E58E-4510-BBE3-2E623B8DC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69FA07-BE77-4FFF-8D6E-8ACE41C00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4C1139-A9FE-4346-9491-2CE89B1D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31F199-B8B5-464B-981E-7A7ED702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81CA82-85CD-492D-AD2A-63F26DB9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1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D1035-FC57-42C6-9EEA-9DD3DE86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CA0E3-4E19-4E27-AF47-842671378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8786CD-9557-44CC-8425-C85221D4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48FB68-C2BA-4263-BB7A-D19E9D02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13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646FD3-2C3D-4CA6-88F4-58FA1BC1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E01ECE-B146-474E-8C66-49B678B0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DE9B4-A701-48AF-B594-4B861A69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84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770FB-FDC8-4467-A417-DD3443F2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D62DA-6159-479B-AC12-7DCD744F0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F9F2AC-E24E-40D2-A798-EAAC34539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20F12A-348F-42BB-886C-FB77C6F4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4FF7DB-E47F-4D2B-92AE-24F53002D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ED8FCF-E993-4851-A233-3E1C87EB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8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C0CB5-A963-4F18-A7E0-E8E704AA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4015E29-B3A9-41B6-ADA4-C462CFFA2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B8CA16-F19A-4558-A900-B6C8E93BE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4DF445-1527-48F2-927A-8DFD8010C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00CF3D-C2DE-48A5-BF74-722FBCCA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70B6B-3740-44D8-8B23-20469CDE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D1D68-6BA7-43E5-9F28-3483EB4D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98C765-6EFD-44C7-A947-BFAE02AE8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403BC-5D58-4811-B792-A4D2DD0433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9DCAA-9C2E-4BAD-863E-56EF2BC60357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FAC928-B453-4BD9-A253-4763733E0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5F4B68-6942-4676-89E1-D6B96B0B5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2BEC0-7744-45C4-BA36-CEC2204C2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1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mke.netboard.me/21ewhsvagrk9wr6/?tab=881388&amp;link=Eimcb3uu-4q2E5vKA-7eP0LPF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A26BE4-D69E-4587-A30B-57652CA76965}"/>
              </a:ext>
            </a:extLst>
          </p:cNvPr>
          <p:cNvSpPr txBox="1"/>
          <p:nvPr/>
        </p:nvSpPr>
        <p:spPr>
          <a:xfrm>
            <a:off x="1423555" y="1123086"/>
            <a:ext cx="95388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«Использование эффективных форм учителем-дефектологом по организации методической, диагностической и консультационной помощи родителям для детей с ОВЗ, получающим дошкольное образование в форме семейного»</a:t>
            </a:r>
          </a:p>
          <a:p>
            <a:pPr algn="ctr"/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учитель-дефектолог МДОАУ №121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Куликова Елена Робертовна</a:t>
            </a:r>
            <a:br>
              <a:rPr lang="ru-RU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8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529936" y="365125"/>
            <a:ext cx="11281064" cy="235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 в условиях домашнего образования.</a:t>
            </a:r>
            <a:endParaRPr lang="ru-RU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3D5CF-D205-405A-9A0F-24F4483FF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2" t="10369" r="30091"/>
          <a:stretch/>
        </p:blipFill>
        <p:spPr>
          <a:xfrm>
            <a:off x="1911927" y="1925085"/>
            <a:ext cx="3155374" cy="34815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F6BF07-F8EC-4D9A-AA9B-CA7D1DC761B7}"/>
              </a:ext>
            </a:extLst>
          </p:cNvPr>
          <p:cNvSpPr/>
          <p:nvPr/>
        </p:nvSpPr>
        <p:spPr>
          <a:xfrm>
            <a:off x="1485900" y="5556826"/>
            <a:ext cx="4270664" cy="898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в рамках «Семейного клуба»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90F3AD-F5F2-4C95-AEF0-4A0D9D8D3DAF}"/>
              </a:ext>
            </a:extLst>
          </p:cNvPr>
          <p:cNvSpPr/>
          <p:nvPr/>
        </p:nvSpPr>
        <p:spPr>
          <a:xfrm>
            <a:off x="6404264" y="5556826"/>
            <a:ext cx="4610098" cy="8983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Интернет-гостиная</a:t>
            </a:r>
          </a:p>
        </p:txBody>
      </p:sp>
      <p:pic>
        <p:nvPicPr>
          <p:cNvPr id="9" name="Изображение 12" descr="IMG20241030122148">
            <a:extLst>
              <a:ext uri="{FF2B5EF4-FFF2-40B4-BE49-F238E27FC236}">
                <a16:creationId xmlns:a16="http://schemas.microsoft.com/office/drawing/2014/main" id="{B6707822-F999-4D2D-9125-AECC882DFE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30" r="20979"/>
          <a:stretch/>
        </p:blipFill>
        <p:spPr>
          <a:xfrm>
            <a:off x="6598227" y="2034671"/>
            <a:ext cx="3889391" cy="33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53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758537" y="365125"/>
            <a:ext cx="10889672" cy="564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 в условиях домашнего образования</a:t>
            </a:r>
          </a:p>
          <a:p>
            <a:pPr algn="ctr">
              <a:lnSpc>
                <a:spcPct val="107000"/>
              </a:lnSpc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Б)Индивидуальные формы: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беседы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-к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онсультации</a:t>
            </a:r>
            <a:endParaRPr lang="ru-RU" sz="40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5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665018" y="365125"/>
            <a:ext cx="10858500" cy="1692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 в условиях домашнего образования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6733AD-CFA1-49DB-B0B2-860DF6EE9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7" b="6027"/>
          <a:stretch>
            <a:fillRect/>
          </a:stretch>
        </p:blipFill>
        <p:spPr>
          <a:xfrm>
            <a:off x="1277280" y="2073089"/>
            <a:ext cx="2390012" cy="301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59A23C-BB10-45F5-A2D1-7D3DF70FD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2" r="28653"/>
          <a:stretch>
            <a:fillRect/>
          </a:stretch>
        </p:blipFill>
        <p:spPr>
          <a:xfrm>
            <a:off x="8103449" y="2220976"/>
            <a:ext cx="2854134" cy="294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E96CC-B822-4FD8-8C53-48FAB235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6" b="33948"/>
          <a:stretch>
            <a:fillRect/>
          </a:stretch>
        </p:blipFill>
        <p:spPr>
          <a:xfrm>
            <a:off x="4124492" y="2561496"/>
            <a:ext cx="3526353" cy="25618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CA25FD-41CB-482C-A504-5033A5B70073}"/>
              </a:ext>
            </a:extLst>
          </p:cNvPr>
          <p:cNvSpPr/>
          <p:nvPr/>
        </p:nvSpPr>
        <p:spPr>
          <a:xfrm>
            <a:off x="1697831" y="5253974"/>
            <a:ext cx="8792873" cy="9351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ru-RU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Онлайн-консультация и консультации по разъяснению способов и методов взаимодействия с детьми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1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5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509155" y="365125"/>
            <a:ext cx="11301845" cy="1692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 в условиях домашнего образования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DEAFE-BA01-4691-98C8-ABCEAA887F47}"/>
              </a:ext>
            </a:extLst>
          </p:cNvPr>
          <p:cNvSpPr txBox="1"/>
          <p:nvPr/>
        </p:nvSpPr>
        <p:spPr>
          <a:xfrm>
            <a:off x="3932365" y="2051800"/>
            <a:ext cx="6094268" cy="13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В) Открытые показы:</a:t>
            </a:r>
          </a:p>
          <a:p>
            <a:pPr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совместные занятия</a:t>
            </a:r>
            <a:endParaRPr lang="ru-RU" sz="40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28589C-48E8-4411-86E7-D06E9AC0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267" y="3342381"/>
            <a:ext cx="5376807" cy="302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66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633845" y="365125"/>
            <a:ext cx="10879282" cy="564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 в условиях домашнего образования</a:t>
            </a:r>
          </a:p>
          <a:p>
            <a:pPr algn="ctr">
              <a:lnSpc>
                <a:spcPct val="107000"/>
              </a:lnSpc>
              <a:defRPr/>
            </a:pPr>
            <a:endParaRPr lang="ru-RU" sz="4000" dirty="0">
              <a:effectLst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Г)Опосредованное интерактивное общение:</a:t>
            </a:r>
          </a:p>
          <a:p>
            <a:pPr algn="ctr">
              <a:lnSpc>
                <a:spcPct val="107000"/>
              </a:lnSpc>
              <a:defRPr/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-почта</a:t>
            </a:r>
          </a:p>
          <a:p>
            <a:pPr algn="ctr">
              <a:lnSpc>
                <a:spcPct val="107000"/>
              </a:lnSpc>
              <a:defRPr/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социальная сеть </a:t>
            </a:r>
            <a:r>
              <a:rPr lang="ru-RU" sz="4000" dirty="0" err="1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сферум</a:t>
            </a:r>
            <a:endParaRPr lang="ru-RU" sz="40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C8957C-44E7-4D6F-8C89-A90902C3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774054" y="4500099"/>
            <a:ext cx="2416992" cy="18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>
            <a:extLst>
              <a:ext uri="{FF2B5EF4-FFF2-40B4-BE49-F238E27FC236}">
                <a16:creationId xmlns:a16="http://schemas.microsoft.com/office/drawing/2014/main" id="{163DF074-9EF7-4750-A52F-C1B672FA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2450" y="4500099"/>
            <a:ext cx="4124798" cy="181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732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381000" y="365125"/>
            <a:ext cx="11547763" cy="5601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</a:rPr>
              <a:t>3. Консультационно-просветительский модуль</a:t>
            </a:r>
            <a:endParaRPr lang="ru-RU" sz="40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А)Коллективные формы: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-«День открытых дверей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семинары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тренинги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круглые столы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практикумы </a:t>
            </a:r>
            <a:endParaRPr lang="ru-RU" sz="40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24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381001" y="365125"/>
            <a:ext cx="11287990" cy="1649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</a:rPr>
              <a:t>3. Консультационно-просветительский модуль</a:t>
            </a:r>
            <a:endParaRPr lang="ru-RU" sz="40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56FD94-C74A-4A35-B1F6-1392C6EB9DA2}"/>
              </a:ext>
            </a:extLst>
          </p:cNvPr>
          <p:cNvSpPr/>
          <p:nvPr/>
        </p:nvSpPr>
        <p:spPr>
          <a:xfrm>
            <a:off x="2001982" y="5496791"/>
            <a:ext cx="8188036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и семинары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935A8E-59C7-46C8-AF23-0F2AB7D4C7B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0" r="19027" b="4739"/>
          <a:stretch/>
        </p:blipFill>
        <p:spPr bwMode="auto">
          <a:xfrm>
            <a:off x="2569586" y="1418211"/>
            <a:ext cx="2750560" cy="3484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6F4865-2552-4FAF-8EB7-F69EBC9F8E0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/>
          <a:stretch/>
        </p:blipFill>
        <p:spPr bwMode="auto">
          <a:xfrm>
            <a:off x="6096000" y="1825625"/>
            <a:ext cx="3729384" cy="2735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1224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290945" y="365125"/>
            <a:ext cx="11294919" cy="411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</a:rPr>
              <a:t>3. Консультационно-просветительский модуль</a:t>
            </a:r>
          </a:p>
          <a:p>
            <a:pPr algn="ctr"/>
            <a:endParaRPr lang="ru-RU" sz="4000" dirty="0">
              <a:effectLst/>
              <a:latin typeface="Times New Roman" panose="02020603050405020304" pitchFamily="18" charset="0"/>
              <a:ea typeface="TimesNewRomanPSMT"/>
            </a:endParaRPr>
          </a:p>
          <a:p>
            <a:pPr algn="ctr"/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</a:rPr>
              <a:t>Б)Формы наглядно информирования:</a:t>
            </a:r>
          </a:p>
          <a:p>
            <a:pPr algn="ctr"/>
            <a:r>
              <a:rPr lang="ru-RU" sz="4000">
                <a:effectLst/>
                <a:latin typeface="Times New Roman" panose="02020603050405020304" pitchFamily="18" charset="0"/>
                <a:ea typeface="TimesNewRomanPSMT"/>
              </a:rPr>
              <a:t> -информационные 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</a:rPr>
              <a:t>стенды</a:t>
            </a:r>
            <a:endParaRPr lang="ru-RU" sz="40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ru-RU" sz="40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B3A32B-D726-44D3-93AE-76DC96A0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0772" y="3648075"/>
            <a:ext cx="4910455" cy="276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57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1146464" y="645101"/>
            <a:ext cx="10207336" cy="99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1">
            <a:extLst>
              <a:ext uri="{FF2B5EF4-FFF2-40B4-BE49-F238E27FC236}">
                <a16:creationId xmlns:a16="http://schemas.microsoft.com/office/drawing/2014/main" id="{E6E83CF0-B9F0-44AB-AA96-EA5AF035AF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10609" r="11382"/>
          <a:stretch>
            <a:fillRect/>
          </a:stretch>
        </p:blipFill>
        <p:spPr>
          <a:xfrm>
            <a:off x="3158837" y="629008"/>
            <a:ext cx="6198459" cy="3517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F60A5A-FD7A-4DE9-9B03-B96D3B23DB3D}"/>
              </a:ext>
            </a:extLst>
          </p:cNvPr>
          <p:cNvSpPr/>
          <p:nvPr/>
        </p:nvSpPr>
        <p:spPr>
          <a:xfrm>
            <a:off x="1558636" y="4665518"/>
            <a:ext cx="9559637" cy="1319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ru-RU" sz="2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Ссылка на мою страницу</a:t>
            </a:r>
            <a:endParaRPr lang="ru-RU" sz="2800" dirty="0">
              <a:solidFill>
                <a:schemeClr val="tx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  <a:hlinkClick r:id="rId4"/>
              </a:rPr>
              <a:t>https://demke.netboard.me/21ewhsvagrk9wr6/?tab=881388&amp;link=Eimcb3uu-4q2E5vKA-7eP0LPFW</a:t>
            </a: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941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1828800" y="645101"/>
            <a:ext cx="9525000" cy="683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Госпаблик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МДОАУ №121</a:t>
            </a:r>
          </a:p>
          <a:p>
            <a:pPr algn="ctr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1">
            <a:extLst>
              <a:ext uri="{FF2B5EF4-FFF2-40B4-BE49-F238E27FC236}">
                <a16:creationId xmlns:a16="http://schemas.microsoft.com/office/drawing/2014/main" id="{A71759D2-2650-4734-82B1-BB5D15F60D57}"/>
              </a:ext>
            </a:extLst>
          </p:cNvPr>
          <p:cNvPicPr/>
          <p:nvPr/>
        </p:nvPicPr>
        <p:blipFill>
          <a:blip r:embed="rId3"/>
          <a:srcRect l="16028" t="7232" r="23305"/>
          <a:stretch>
            <a:fillRect/>
          </a:stretch>
        </p:blipFill>
        <p:spPr>
          <a:xfrm>
            <a:off x="1280911" y="1841501"/>
            <a:ext cx="4223673" cy="380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Изображение 2">
            <a:extLst>
              <a:ext uri="{FF2B5EF4-FFF2-40B4-BE49-F238E27FC236}">
                <a16:creationId xmlns:a16="http://schemas.microsoft.com/office/drawing/2014/main" id="{122F54F1-8B30-4446-A9BC-79584642438F}"/>
              </a:ext>
            </a:extLst>
          </p:cNvPr>
          <p:cNvPicPr/>
          <p:nvPr/>
        </p:nvPicPr>
        <p:blipFill>
          <a:blip r:embed="rId4"/>
          <a:srcRect l="26975" r="22527"/>
          <a:stretch>
            <a:fillRect/>
          </a:stretch>
        </p:blipFill>
        <p:spPr>
          <a:xfrm>
            <a:off x="6270047" y="694518"/>
            <a:ext cx="4641042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68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D9C8C-A898-4EC8-A465-C99B75757112}"/>
              </a:ext>
            </a:extLst>
          </p:cNvPr>
          <p:cNvSpPr txBox="1"/>
          <p:nvPr/>
        </p:nvSpPr>
        <p:spPr>
          <a:xfrm>
            <a:off x="708313" y="475755"/>
            <a:ext cx="10775373" cy="5774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создания КЦ–это поддержка родителей детей, получающих семейное образование</a:t>
            </a:r>
          </a:p>
          <a:p>
            <a:pPr algn="just">
              <a:lnSpc>
                <a:spcPct val="107000"/>
              </a:lnSpc>
            </a:pPr>
            <a:endParaRPr lang="ru-RU" sz="2800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800" b="1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З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адачи:</a:t>
            </a:r>
            <a:endParaRPr lang="ru-RU" sz="2800" b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а) оказание психолого- педагогической, методической и консультативной помощи родителям (законным представителям) по вопросам ухода, воспитания, полноценного развития и обучения детей дошкольного возраста, в том числе и детей с ОВЗ;</a:t>
            </a:r>
            <a:endParaRPr lang="ru-RU" sz="2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б) создание равных возможностей для получения современного качественного образования и позитивной социализации детей дошкольного возраста в семье;</a:t>
            </a:r>
            <a:endParaRPr lang="ru-RU" sz="2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в) оказание диагностической помощи в выявлении возможных нарушений в развитии детей дошкольного возраста, а также оказание помощи в коррекции этих нарушений.</a:t>
            </a:r>
            <a:endParaRPr lang="ru-RU" sz="24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40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1146464" y="645101"/>
            <a:ext cx="10207336" cy="991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EB595-9AB6-4847-9C10-010EF0AE28C0}"/>
              </a:ext>
            </a:extLst>
          </p:cNvPr>
          <p:cNvSpPr txBox="1"/>
          <p:nvPr/>
        </p:nvSpPr>
        <p:spPr>
          <a:xfrm>
            <a:off x="1454727" y="2815712"/>
            <a:ext cx="9673937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Опрос родителей показал, что 94% опрошенных довольны работой нашего консультационного центра и будут его рекомендовать другим родителям. </a:t>
            </a:r>
            <a:endParaRPr lang="ru-RU" sz="3200" i="1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52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7E241-1A45-4E22-AB5B-8AC3B17617FE}"/>
              </a:ext>
            </a:extLst>
          </p:cNvPr>
          <p:cNvSpPr txBox="1"/>
          <p:nvPr/>
        </p:nvSpPr>
        <p:spPr>
          <a:xfrm>
            <a:off x="294409" y="365125"/>
            <a:ext cx="11516591" cy="4218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1. Изменилась практика консультирования семей, воспитывающих детей дошкольного возраста на дому, с применением интернет-ресурсов как инновационного инструмента.</a:t>
            </a:r>
          </a:p>
          <a:p>
            <a:pPr lvl="1" algn="just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Расширился спектр услуг консультативного центра семьям, нуждающимся в раннем выявлении и решении проблем в развитии и воспитании детей.</a:t>
            </a:r>
          </a:p>
          <a:p>
            <a:pPr lvl="1" algn="just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3.Увеличился ассортимент, качество и доступность услуг консультативного центра через применение цифровых онлайн-технологий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Изображение 10" descr="IMG20241030114620">
            <a:extLst>
              <a:ext uri="{FF2B5EF4-FFF2-40B4-BE49-F238E27FC236}">
                <a16:creationId xmlns:a16="http://schemas.microsoft.com/office/drawing/2014/main" id="{41F1FF47-3219-431B-A8BA-ADF5D2417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809" y="4074558"/>
            <a:ext cx="4092286" cy="23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8" y="198437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C263112A-0FBE-4864-AC15-9C779BA7DDE7}"/>
              </a:ext>
            </a:extLst>
          </p:cNvPr>
          <p:cNvSpPr/>
          <p:nvPr/>
        </p:nvSpPr>
        <p:spPr>
          <a:xfrm>
            <a:off x="4623954" y="230188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F838510-15CD-41DF-8766-494C4B426C71}"/>
              </a:ext>
            </a:extLst>
          </p:cNvPr>
          <p:cNvSpPr/>
          <p:nvPr/>
        </p:nvSpPr>
        <p:spPr>
          <a:xfrm>
            <a:off x="1485903" y="1358901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DE363D4-80C6-4549-ADA9-AD1DD2E9545C}"/>
              </a:ext>
            </a:extLst>
          </p:cNvPr>
          <p:cNvSpPr/>
          <p:nvPr/>
        </p:nvSpPr>
        <p:spPr>
          <a:xfrm>
            <a:off x="6315077" y="5167312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95D2439-5D1A-45E3-BA28-115F8519337D}"/>
              </a:ext>
            </a:extLst>
          </p:cNvPr>
          <p:cNvSpPr/>
          <p:nvPr/>
        </p:nvSpPr>
        <p:spPr>
          <a:xfrm>
            <a:off x="1137803" y="3580317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B2F49C14-CA10-4D96-8CA0-D9498989BAEA}"/>
              </a:ext>
            </a:extLst>
          </p:cNvPr>
          <p:cNvSpPr/>
          <p:nvPr/>
        </p:nvSpPr>
        <p:spPr>
          <a:xfrm>
            <a:off x="8350827" y="3429000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4AFC1E6-0451-4375-9B63-7FBA1D862E40}"/>
              </a:ext>
            </a:extLst>
          </p:cNvPr>
          <p:cNvSpPr/>
          <p:nvPr/>
        </p:nvSpPr>
        <p:spPr>
          <a:xfrm>
            <a:off x="5217103" y="2586144"/>
            <a:ext cx="1655618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КЦ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B15D12C-A258-4EF5-A1C1-B95130DD1BF9}"/>
              </a:ext>
            </a:extLst>
          </p:cNvPr>
          <p:cNvSpPr/>
          <p:nvPr/>
        </p:nvSpPr>
        <p:spPr>
          <a:xfrm>
            <a:off x="7988877" y="1301749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87E4CAE-F89B-40A2-B7DC-828DDA92599E}"/>
              </a:ext>
            </a:extLst>
          </p:cNvPr>
          <p:cNvSpPr/>
          <p:nvPr/>
        </p:nvSpPr>
        <p:spPr>
          <a:xfrm>
            <a:off x="3257550" y="5138951"/>
            <a:ext cx="2732809" cy="13255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физкультуре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9EEA313-AEB5-4D2E-862A-7C2972FC01C2}"/>
              </a:ext>
            </a:extLst>
          </p:cNvPr>
          <p:cNvCxnSpPr/>
          <p:nvPr/>
        </p:nvCxnSpPr>
        <p:spPr>
          <a:xfrm flipV="1">
            <a:off x="6096000" y="1555751"/>
            <a:ext cx="0" cy="990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71C9B46-E0EC-4A67-B562-48F2DFA7ED54}"/>
              </a:ext>
            </a:extLst>
          </p:cNvPr>
          <p:cNvCxnSpPr>
            <a:cxnSpLocks/>
          </p:cNvCxnSpPr>
          <p:nvPr/>
        </p:nvCxnSpPr>
        <p:spPr>
          <a:xfrm flipV="1">
            <a:off x="6833756" y="2369128"/>
            <a:ext cx="1281544" cy="577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7EF0C0B-D028-4514-9C2E-24DF399A802B}"/>
              </a:ext>
            </a:extLst>
          </p:cNvPr>
          <p:cNvCxnSpPr/>
          <p:nvPr/>
        </p:nvCxnSpPr>
        <p:spPr>
          <a:xfrm>
            <a:off x="6864925" y="3442566"/>
            <a:ext cx="1485902" cy="5163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570C1CE-E20B-4D15-A5D6-CB27BF7C3AA1}"/>
              </a:ext>
            </a:extLst>
          </p:cNvPr>
          <p:cNvCxnSpPr>
            <a:cxnSpLocks/>
          </p:cNvCxnSpPr>
          <p:nvPr/>
        </p:nvCxnSpPr>
        <p:spPr>
          <a:xfrm flipH="1" flipV="1">
            <a:off x="4100947" y="2260491"/>
            <a:ext cx="1178937" cy="708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EEA896F-7829-4515-930A-365C77F915FD}"/>
              </a:ext>
            </a:extLst>
          </p:cNvPr>
          <p:cNvCxnSpPr/>
          <p:nvPr/>
        </p:nvCxnSpPr>
        <p:spPr>
          <a:xfrm flipV="1">
            <a:off x="3840308" y="3563936"/>
            <a:ext cx="1448669" cy="527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89B7808-A8CE-422E-A421-8DBC14C7C2F6}"/>
              </a:ext>
            </a:extLst>
          </p:cNvPr>
          <p:cNvCxnSpPr/>
          <p:nvPr/>
        </p:nvCxnSpPr>
        <p:spPr>
          <a:xfrm flipV="1">
            <a:off x="5348718" y="3952078"/>
            <a:ext cx="501364" cy="132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9CEF16C-9789-490E-8B10-8F6673657B77}"/>
              </a:ext>
            </a:extLst>
          </p:cNvPr>
          <p:cNvCxnSpPr>
            <a:cxnSpLocks/>
          </p:cNvCxnSpPr>
          <p:nvPr/>
        </p:nvCxnSpPr>
        <p:spPr>
          <a:xfrm flipH="1" flipV="1">
            <a:off x="6315077" y="3900414"/>
            <a:ext cx="690125" cy="1377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91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466B1F-E6F5-4877-BB70-DCA5FF32DB41}"/>
              </a:ext>
            </a:extLst>
          </p:cNvPr>
          <p:cNvSpPr txBox="1"/>
          <p:nvPr/>
        </p:nvSpPr>
        <p:spPr>
          <a:xfrm>
            <a:off x="1132609" y="365125"/>
            <a:ext cx="9985663" cy="2023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МОДУЛИ</a:t>
            </a:r>
          </a:p>
          <a:p>
            <a:pPr algn="just">
              <a:lnSpc>
                <a:spcPct val="107000"/>
              </a:lnSpc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sz="40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167205-22A6-41C5-8EA7-320BAAC60D55}"/>
              </a:ext>
            </a:extLst>
          </p:cNvPr>
          <p:cNvSpPr/>
          <p:nvPr/>
        </p:nvSpPr>
        <p:spPr>
          <a:xfrm>
            <a:off x="1683327" y="1825625"/>
            <a:ext cx="2712028" cy="3962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Диагностический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941870-3E35-480F-8C26-D383C6E1ECBF}"/>
              </a:ext>
            </a:extLst>
          </p:cNvPr>
          <p:cNvSpPr/>
          <p:nvPr/>
        </p:nvSpPr>
        <p:spPr>
          <a:xfrm>
            <a:off x="4739986" y="1825623"/>
            <a:ext cx="2712028" cy="39621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</a:t>
            </a:r>
            <a:endParaRPr lang="ru-RU" sz="4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0FE0CE9-842C-465C-A11B-B813F018B88A}"/>
              </a:ext>
            </a:extLst>
          </p:cNvPr>
          <p:cNvSpPr/>
          <p:nvPr/>
        </p:nvSpPr>
        <p:spPr>
          <a:xfrm>
            <a:off x="7796645" y="1841500"/>
            <a:ext cx="2712028" cy="39462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Консультационно-просветительский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9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E9645-467C-4571-B34E-D526FA7FC204}"/>
              </a:ext>
            </a:extLst>
          </p:cNvPr>
          <p:cNvSpPr txBox="1"/>
          <p:nvPr/>
        </p:nvSpPr>
        <p:spPr>
          <a:xfrm>
            <a:off x="2065626" y="487579"/>
            <a:ext cx="8060748" cy="5569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32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ФОРМЫ РАБОТЫ</a:t>
            </a:r>
          </a:p>
          <a:p>
            <a:pPr lvl="0" algn="just">
              <a:lnSpc>
                <a:spcPct val="107000"/>
              </a:lnSpc>
            </a:pPr>
            <a:endParaRPr lang="ru-RU" sz="3200" b="1" dirty="0">
              <a:effectLst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endParaRPr lang="ru-RU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Индивидуальная форма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endParaRPr lang="ru-RU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Коллективная форма работы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endParaRPr lang="ru-RU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Формы наглядного информирования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endParaRPr lang="ru-RU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Открытый показ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endParaRPr lang="ru-RU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Опосредованное интерактивное общение</a:t>
            </a:r>
            <a:endParaRPr lang="ru-RU" sz="2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1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8B2239-613B-429F-8D66-B8443BC4EC1C}"/>
              </a:ext>
            </a:extLst>
          </p:cNvPr>
          <p:cNvSpPr txBox="1"/>
          <p:nvPr/>
        </p:nvSpPr>
        <p:spPr>
          <a:xfrm>
            <a:off x="748145" y="365125"/>
            <a:ext cx="10494819" cy="664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lnSpc>
                <a:spcPct val="107000"/>
              </a:lnSpc>
              <a:buAutoNum type="arabicPeriod"/>
            </a:pP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Диагностический модуль</a:t>
            </a:r>
          </a:p>
          <a:p>
            <a:pPr algn="ctr">
              <a:lnSpc>
                <a:spcPct val="107000"/>
              </a:lnSpc>
            </a:pPr>
            <a:endParaRPr lang="ru-RU" sz="4000" b="1" dirty="0">
              <a:effectLst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Основная форма- индивидуальная: </a:t>
            </a:r>
            <a:endParaRPr lang="ru-RU" sz="4000" dirty="0"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-анкетирование</a:t>
            </a:r>
          </a:p>
          <a:p>
            <a:pPr lvl="1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-о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просы</a:t>
            </a:r>
          </a:p>
          <a:p>
            <a:pPr lvl="1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-изучение документации</a:t>
            </a:r>
          </a:p>
          <a:p>
            <a:pPr lvl="1">
              <a:lnSpc>
                <a:spcPct val="107000"/>
              </a:lnSpc>
            </a:pPr>
            <a:r>
              <a:rPr lang="ru-RU" sz="40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</a:t>
            </a: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изучение личности ребёнка с помощью        тестовых методик </a:t>
            </a:r>
          </a:p>
          <a:p>
            <a:pPr algn="ctr">
              <a:lnSpc>
                <a:spcPct val="107000"/>
              </a:lnSpc>
            </a:pPr>
            <a:endParaRPr lang="ru-RU" sz="4000" b="1" dirty="0">
              <a:effectLst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40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1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0EFAC1-775B-4D38-9FC4-EAC8B22CFD1A}"/>
              </a:ext>
            </a:extLst>
          </p:cNvPr>
          <p:cNvSpPr txBox="1"/>
          <p:nvPr/>
        </p:nvSpPr>
        <p:spPr>
          <a:xfrm>
            <a:off x="2026227" y="472784"/>
            <a:ext cx="7800975" cy="1365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Диагностический модуль</a:t>
            </a: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3B34E0-AA44-4A1D-A668-535B1B6F7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726" y="1526562"/>
            <a:ext cx="262509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7E2972-D71E-43ED-823F-1A890841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6341" y="1526562"/>
            <a:ext cx="264668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92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BAB38-F4C7-4B7C-8B73-1C1AECB8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CBF005-E2D7-4E16-8C59-9DE8F8B4C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Деловой спокойный фон для презентации - 70 фото">
            <a:extLst>
              <a:ext uri="{FF2B5EF4-FFF2-40B4-BE49-F238E27FC236}">
                <a16:creationId xmlns:a16="http://schemas.microsoft.com/office/drawing/2014/main" id="{F9A606BC-595C-42D3-BE30-8068336C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12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B0A87C-559C-46CA-BA77-0655C5C2C283}"/>
              </a:ext>
            </a:extLst>
          </p:cNvPr>
          <p:cNvSpPr txBox="1"/>
          <p:nvPr/>
        </p:nvSpPr>
        <p:spPr>
          <a:xfrm>
            <a:off x="561109" y="512483"/>
            <a:ext cx="11149446" cy="6303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4000" b="1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Поддержка коррекционно-развивающей работы в условиях домашнего образования</a:t>
            </a:r>
          </a:p>
          <a:p>
            <a:pPr algn="ctr">
              <a:lnSpc>
                <a:spcPct val="107000"/>
              </a:lnSpc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А) Коллективные формы: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-«Семейный клуб»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-Интернет-гостиная</a:t>
            </a:r>
          </a:p>
          <a:p>
            <a:pPr algn="ctr">
              <a:lnSpc>
                <a:spcPct val="107000"/>
              </a:lnSpc>
            </a:pPr>
            <a:r>
              <a:rPr lang="ru-RU" sz="40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-родительские чаты</a:t>
            </a:r>
            <a:endParaRPr lang="ru-RU" sz="40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NewRomanPSMT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ru-RU" sz="18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16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451</Words>
  <Application>Microsoft Office PowerPoint</Application>
  <PresentationFormat>Широкоэкранный</PresentationFormat>
  <Paragraphs>93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Егорчук Куликов</dc:creator>
  <cp:lastModifiedBy>Егорчук Куликов</cp:lastModifiedBy>
  <cp:revision>17</cp:revision>
  <dcterms:created xsi:type="dcterms:W3CDTF">2024-10-23T15:41:49Z</dcterms:created>
  <dcterms:modified xsi:type="dcterms:W3CDTF">2024-10-30T18:58:42Z</dcterms:modified>
</cp:coreProperties>
</file>