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74" r:id="rId4"/>
    <p:sldId id="275" r:id="rId5"/>
    <p:sldId id="258" r:id="rId6"/>
    <p:sldId id="259" r:id="rId7"/>
    <p:sldId id="260" r:id="rId8"/>
    <p:sldId id="271" r:id="rId9"/>
    <p:sldId id="261" r:id="rId10"/>
    <p:sldId id="262" r:id="rId11"/>
    <p:sldId id="263" r:id="rId12"/>
    <p:sldId id="273" r:id="rId13"/>
    <p:sldId id="264" r:id="rId14"/>
    <p:sldId id="265" r:id="rId15"/>
    <p:sldId id="269" r:id="rId16"/>
    <p:sldId id="272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Мониторинг обратившихся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Percent val="1"/>
          </c:dLbls>
          <c:cat>
            <c:strRef>
              <c:f>Лист1!$A$2:$A$3</c:f>
              <c:strCache>
                <c:ptCount val="2"/>
                <c:pt idx="0">
                  <c:v>Обратившиеся</c:v>
                </c:pt>
                <c:pt idx="1">
                  <c:v>Не обратились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4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67C2-634C-4EBE-8129-48BE447455D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71BA-F029-4847-A28D-1A517BA89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67C2-634C-4EBE-8129-48BE447455D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71BA-F029-4847-A28D-1A517BA89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67C2-634C-4EBE-8129-48BE447455D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71BA-F029-4847-A28D-1A517BA89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67C2-634C-4EBE-8129-48BE447455D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71BA-F029-4847-A28D-1A517BA89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67C2-634C-4EBE-8129-48BE447455D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71BA-F029-4847-A28D-1A517BA89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67C2-634C-4EBE-8129-48BE447455D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71BA-F029-4847-A28D-1A517BA89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67C2-634C-4EBE-8129-48BE447455D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71BA-F029-4847-A28D-1A517BA89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67C2-634C-4EBE-8129-48BE447455D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71BA-F029-4847-A28D-1A517BA89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67C2-634C-4EBE-8129-48BE447455D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71BA-F029-4847-A28D-1A517BA89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67C2-634C-4EBE-8129-48BE447455D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71BA-F029-4847-A28D-1A517BA89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B67C2-634C-4EBE-8129-48BE447455D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71BA-F029-4847-A28D-1A517BA89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B67C2-634C-4EBE-8129-48BE447455D8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371BA-F029-4847-A28D-1A517BA899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0d/33/33/0d333316f15e31a7d4f250165b386d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702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6248" y="4272677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 121 «Золотой колосок»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омбинированного вида  г. Орска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педагог-психолог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О.В. Козлова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857232"/>
            <a:ext cx="6215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с родителями (законными представителями) детей с ОВЗ и инвалидностью в условиях консультационного центра</a:t>
            </a:r>
          </a:p>
        </p:txBody>
      </p:sp>
      <p:sp>
        <p:nvSpPr>
          <p:cNvPr id="16386" name="AutoShape 2" descr="https://schoolnd48.ucoz.ru/Novosti/18-19/i-2-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0d/33/33/0d333316f15e31a7d4f250165b386d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70294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290"/>
            <a:ext cx="2857520" cy="3810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51882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Материально – техническое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методическое обеспечение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s://psv4.userapi.com/c856436/u12861191/docs/d10/48e6c9afb226/IMG-1ad69ae819ef5c48aa9c37710dd9fd2c-V.jpg?extra=AfhYgueFyki4hoaJIyshIPhin6L31zy8sDpteUdo83XzURnFFXeeqfKccUdh17zs8siXr6mLdfHFHvBQIM6GBa0iTkMkKv66i8LQMroVTHr1XBDpu6PQZSY6nG_jlOZJH2QP4Yigv9Hk06rwdh_J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28736"/>
            <a:ext cx="4476783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https://psv4.userapi.com/c856432/u12861191/docs/d3/7ef9449b5015/IMG-f8f84d4510dc49ee69cdf35d4b391cde-V.jpg?extra=0mOzSNR1roevQP3XpjfmkJHhTSuDsSNUPamMZasGiP278XM45WlmSWqEKUdWzmr5E4tPpborg8NC6QAFm9uk4wRkE-vON75tKmb1685uliYTsy_1Es52M4mB9j1P2YaZHnVTSErRgxvLAlnSvf3TNC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3607571"/>
            <a:ext cx="4333905" cy="3250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10" y="4929198"/>
            <a:ext cx="3049510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0d/33/33/0d333316f15e31a7d4f250165b386d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4415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Кабинеты специалистов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5072098" cy="285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000347"/>
            <a:ext cx="5143536" cy="385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35264" y="500042"/>
            <a:ext cx="3032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Кабинет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учителя-дефектолога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6215074" y="1428736"/>
            <a:ext cx="1500198" cy="3571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0" y="4214818"/>
            <a:ext cx="2575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Кабинет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учителя-логопеда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1000100" y="5000636"/>
            <a:ext cx="228601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0d/33/33/0d333316f15e31a7d4f250165b386d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4415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Кабинеты специалистов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:\Психолог\Аттестация\фото\IMG_20210127_133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143380"/>
            <a:ext cx="3371240" cy="252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1" name="Picture 3" descr="H:\Психолог\Аттестация\фото\IMG_20210127_133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857232"/>
            <a:ext cx="3929090" cy="5238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:\Психолог\Аттестация\фото\IMG_20210127_13303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214290"/>
            <a:ext cx="27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85720" y="6334780"/>
            <a:ext cx="4532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Кабинет педагога-психолога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0d/33/33/0d333316f15e31a7d4f250165b386d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7029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1784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Sensus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-зал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Психолог\Аттестация\фото\IMG_20210316_095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https://wiki.soiro.ru/images/thumb/%D0%94%D0%B0%D1%80%D1%8B_%D0%A4%D1%80%D0%B5%D0%B1%D0%B5%D0%BB%D1%8F.jpg/1101px-%D0%94%D0%B0%D1%80%D1%8B_%D0%A4%D1%80%D0%B5%D0%B1%D0%B5%D0%BB%D1%8F.jpg"/>
          <p:cNvPicPr>
            <a:picLocks noChangeAspect="1" noChangeArrowheads="1"/>
          </p:cNvPicPr>
          <p:nvPr/>
        </p:nvPicPr>
        <p:blipFill>
          <a:blip r:embed="rId4" cstate="print"/>
          <a:srcRect r="72222" b="53293"/>
          <a:stretch>
            <a:fillRect/>
          </a:stretch>
        </p:blipFill>
        <p:spPr bwMode="auto">
          <a:xfrm>
            <a:off x="4643438" y="0"/>
            <a:ext cx="2195736" cy="30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6" descr="https://wiki.soiro.ru/images/thumb/%D0%94%D0%B0%D1%80%D1%8B_%D0%A4%D1%80%D0%B5%D0%B1%D0%B5%D0%BB%D1%8F.jpg/1101px-%D0%94%D0%B0%D1%80%D1%8B_%D0%A4%D1%80%D0%B5%D0%B1%D0%B5%D0%BB%D1%8F.jpg"/>
          <p:cNvPicPr>
            <a:picLocks noChangeAspect="1" noChangeArrowheads="1"/>
          </p:cNvPicPr>
          <p:nvPr/>
        </p:nvPicPr>
        <p:blipFill>
          <a:blip r:embed="rId4" cstate="print"/>
          <a:srcRect l="73971" t="3227" r="4951" b="75261"/>
          <a:stretch>
            <a:fillRect/>
          </a:stretch>
        </p:blipFill>
        <p:spPr bwMode="auto">
          <a:xfrm>
            <a:off x="7000892" y="785794"/>
            <a:ext cx="172819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H:\Психолог\Аттестация\фото\IMG_20210316_0951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786322"/>
            <a:ext cx="2381266" cy="1785950"/>
          </a:xfrm>
          <a:prstGeom prst="rect">
            <a:avLst/>
          </a:prstGeom>
          <a:noFill/>
        </p:spPr>
      </p:pic>
      <p:pic>
        <p:nvPicPr>
          <p:cNvPr id="2052" name="Picture 4" descr="H:\Психолог\Аттестация\фото\IMG_20210316_0952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3428975"/>
            <a:ext cx="4572032" cy="34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s://wiki.soiro.ru/images/thumb/%D0%94%D0%B0%D1%80%D1%8B_%D0%A4%D1%80%D0%B5%D0%B1%D0%B5%D0%BB%D1%8F.jpg/1101px-%D0%94%D0%B0%D1%80%D1%8B_%D0%A4%D1%80%D0%B5%D0%B1%D0%B5%D0%BB%D1%8F.jpg"/>
          <p:cNvPicPr>
            <a:picLocks noChangeAspect="1" noChangeArrowheads="1"/>
          </p:cNvPicPr>
          <p:nvPr/>
        </p:nvPicPr>
        <p:blipFill>
          <a:blip r:embed="rId4" cstate="print"/>
          <a:srcRect l="45041" t="45000" r="3407" b="6706"/>
          <a:stretch>
            <a:fillRect/>
          </a:stretch>
        </p:blipFill>
        <p:spPr bwMode="auto">
          <a:xfrm>
            <a:off x="4071934" y="3143248"/>
            <a:ext cx="2553974" cy="1953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0d/33/33/0d333316f15e31a7d4f250165b386d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31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Сенсорная комната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s://psv4.userapi.com/c856436/u12861191/docs/d10/48e6c9afb226/IMG-1ad69ae819ef5c48aa9c37710dd9fd2c-V.jpg?extra=AfhYgueFyki4hoaJIyshIPhin6L31zy8sDpteUdo83XzURnFFXeeqfKccUdh17zs8siXr6mLdfHFHvBQIM6GBa0iTkMkKv66i8LQMroVTHr1XBDpu6PQZSY6nG_jlOZJH2QP4Yigv9Hk06rwdh_J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514353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psv4.userapi.com/c856416/u12861191/docs/d8/8e0c00be273d/IMG-1c2662f9d009a557051bcf6675a1ad47-V.jpg?extra=-ifJKp-QNno4z29yz_9U4r_QuQwlnLXIqOwqCyIDV_49tlGztBiULE3JxUWilFeSjFok3lhRojmFa2qHJ5b5YKYa3eSNLXUQ7ByISdcKbQPlxHrWI4uVl4RWaCILvt3m3ihXAxqMSiaOa9Jg2uhgT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85728"/>
            <a:ext cx="2928958" cy="390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https://psv4.userapi.com/c856420/u12861191/docs/d18/a7ef0849bece/IMG-42f9c8feeae94213fd8d4d90345a7b7a-V.jpg?extra=iMkiFEm1muhSEkvCtdsCZt9-bXb36UGeiCwjeLx2hirFqAPXH2sCMStipOj0f9S2rI1QXwsHJ5my04dpFC30jb1HV-12Dfm3twPRqyIEYO6CTk1vjx1_rLf-CDeQ43OpPMF323VT8cKYK5fLeLlQ0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857760"/>
            <a:ext cx="2666987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https://psv4.userapi.com/c856436/u12861191/docs/d5/8828d7164d6a/IMG-76407e9bcbfb60170f9126de3165fda4-V.jpg?extra=BdMZKgmqCQvgDiDvaCRMKn_lachq6tB9xw87S7HSFH3tZ6lh-lFXrqBMB9Z3ikytn-2pLECcNnSPQOv_U6-R1FqFs-TGOp-c2EVoJ6yaZ81ABaOCP-DaS7kOvxGahuyQQ-_6-0tW6w5ls4uPf4s5h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714884"/>
            <a:ext cx="2643207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s://psv4.userapi.com/c856220/u12861191/docs/d9/195d1d5a5ea6/IMG-e3df9faf1a21e559701c62d71dd5e5b9-V.jpg?extra=FuIO6cgEvQSlAWWEdvIqmWFRDdxcpx0pqnQ37Z1NeiQI_6jZQgk0_y3dheAoYAQXvKd20j21J6Qo4ZLwtkuLlXxUFmHNA8XQq9BTnoIMM4MkTgciYTN7Nis1FUjTJMlkQO6KiHAjJSNlhBCa_YEyJ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4500570"/>
            <a:ext cx="2266883" cy="170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0d/33/33/0d333316f15e31a7d4f250165b386d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7029400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899592" y="836712"/>
          <a:ext cx="72008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0d/33/33/0d333316f15e31a7d4f250165b386d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7029400"/>
          </a:xfrm>
          <a:prstGeom prst="rect">
            <a:avLst/>
          </a:prstGeom>
          <a:noFill/>
        </p:spPr>
      </p:pic>
      <p:pic>
        <p:nvPicPr>
          <p:cNvPr id="5" name="Picture 2" descr="https://psv4.userapi.com/c856324/u12861191/docs/d7/9d3d2f2b653a/IMG-99fd2d61015579aff9b80eecf04da21d-V.jpg?extra=9e3Ds1FzWPj6V6tpywSlRMBwCLF2yUcSAJ_WKSHTPG4TjNQzSilipRqU3baoBkm75mfW-2AYpkFg0qbYZ-lH2wi0XNpZutE7c65awYYftODVAbW82ugn1C-qYfzcCHjLP5BTjLguBpmAH98TkbOOCdu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04"/>
            <a:ext cx="3452838" cy="258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https://psv4.userapi.com/c856232/u12861191/docs/d17/6c03e1dfcfb1/IMG-6c8b548be9856dae3becdb571c43649f-V.jpg?extra=a8NiR0Y_PJG_wv4ZTVwfzyL1BHUXcerNJpSqOFqGk9gK4lfV1xX6rZ8nlvWJTIj7c7oZEC0K6hQnZaINpDDAZfd7JZrfmV3fp8UMqKVwJ1ydoyp1NYFAgge_vEdLco6afCbeoVYEsRF9wLsrVtOJ_n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857232"/>
            <a:ext cx="2786050" cy="208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s://psv4.userapi.com/c848128/u12861191/docs/d1/513653f0406c/IMG-1dd1639d0fc6f4f29e095ca8bd3b5b7b-V.jpg?extra=lylM2NF0ZU1uy-T4gUbkCHfDOWz9gjn7tX1lZr3jcN-dg9YrdVqWR8sa-drx5dUZsLPpEWBF0BRhOwlclUI42LdV05dP8cCOyva09xOq0tDOgSlCTH2ZIJnV5CaAVehuaPA6MtS1Rll5R_iyyhtK9Ow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57166"/>
            <a:ext cx="2500298" cy="333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071810"/>
            <a:ext cx="439133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s://psv4.userapi.com/c856216/u12861191/docs/d3/67b8c20de622/IMG-863ae88b4336059d4b99ed90fa344fe6-V.jpg?extra=r1PUTw3nbGf5wAWxmaSxFoS9Cj4fJ9K5vcppPSPUuIXHavSMBKh2tskVUvtfx9i5GC_Xdv3L4E2LhFKCtDTASoy_JObUQ8JeTDLVBCcb8TD2qveKQGJMYWuyoShH4GiJGSPYgJSywpwP6WcW5iiOdNsH"/>
          <p:cNvPicPr>
            <a:picLocks noChangeAspect="1" noChangeArrowheads="1"/>
          </p:cNvPicPr>
          <p:nvPr/>
        </p:nvPicPr>
        <p:blipFill>
          <a:blip r:embed="rId7" cstate="print"/>
          <a:srcRect t="37042"/>
          <a:stretch>
            <a:fillRect/>
          </a:stretch>
        </p:blipFill>
        <p:spPr bwMode="auto">
          <a:xfrm>
            <a:off x="4357686" y="3643314"/>
            <a:ext cx="4383366" cy="2069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0d/33/33/0d333316f15e31a7d4f250165b386d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2050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571612"/>
            <a:ext cx="70723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Обратились 9 из 13</a:t>
            </a:r>
          </a:p>
          <a:p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Положительная динамика развития</a:t>
            </a:r>
          </a:p>
          <a:p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Успешное взаимодействие</a:t>
            </a:r>
          </a:p>
          <a:p>
            <a:endParaRPr lang="ru-RU" sz="3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Благодарность родителей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https://avatars.mds.yandex.net/get-zen_doc/1245197/pub_5c5172f3d88ded00ac07d76c_5c517301ab0a0900b0a69f6f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663207"/>
            <a:ext cx="2428892" cy="270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5" descr="http://fabmumng.com/wp-content/uploads/2017/02/tick-goo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00174"/>
            <a:ext cx="699437" cy="648072"/>
          </a:xfrm>
          <a:prstGeom prst="rect">
            <a:avLst/>
          </a:prstGeom>
          <a:noFill/>
        </p:spPr>
      </p:pic>
      <p:pic>
        <p:nvPicPr>
          <p:cNvPr id="7" name="Picture 35" descr="http://fabmumng.com/wp-content/uploads/2017/02/tick-goo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8868"/>
            <a:ext cx="699437" cy="648072"/>
          </a:xfrm>
          <a:prstGeom prst="rect">
            <a:avLst/>
          </a:prstGeom>
          <a:noFill/>
        </p:spPr>
      </p:pic>
      <p:pic>
        <p:nvPicPr>
          <p:cNvPr id="8" name="Picture 35" descr="http://fabmumng.com/wp-content/uploads/2017/02/tick-goo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699437" cy="648072"/>
          </a:xfrm>
          <a:prstGeom prst="rect">
            <a:avLst/>
          </a:prstGeom>
          <a:noFill/>
        </p:spPr>
      </p:pic>
      <p:pic>
        <p:nvPicPr>
          <p:cNvPr id="9" name="Picture 35" descr="http://fabmumng.com/wp-content/uploads/2017/02/tick-goo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94"/>
            <a:ext cx="699437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0d/33/33/0d333316f15e31a7d4f250165b386d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70294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364014"/>
            <a:ext cx="709228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«Об образовании в Российской Федерации» требует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создания необходимых условий для получения без дискриминации качественного образования лицами с ограниченными возможностями здоровья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говорит о создании максимальных возможностей и вариативных форм обучения и помощи.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ФГОС дошкольного образования говорит нам о  равных возможностях получения качественного образования обучающимися с ОВЗ и максимального расширения доступа обучающимся с ОВЗ к образованию.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59" name="Picture 35" descr="http://fabmumng.com/wp-content/uploads/2017/02/tick-go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699437" cy="648072"/>
          </a:xfrm>
          <a:prstGeom prst="rect">
            <a:avLst/>
          </a:prstGeom>
          <a:noFill/>
        </p:spPr>
      </p:pic>
      <p:pic>
        <p:nvPicPr>
          <p:cNvPr id="23" name="Picture 35" descr="http://fabmumng.com/wp-content/uploads/2017/02/tick-goo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699437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0d/33/33/0d333316f15e31a7d4f250165b386d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7029400"/>
          </a:xfrm>
          <a:prstGeom prst="rect">
            <a:avLst/>
          </a:prstGeom>
          <a:noFill/>
        </p:spPr>
      </p:pic>
      <p:pic>
        <p:nvPicPr>
          <p:cNvPr id="1026" name="Picture 2" descr="https://i0.wp.com/psihter.ru/wp-content/uploads/2017/12/pomoshhy-psihologa-detyam-s-autizm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3971240" cy="2647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s://avatars.mds.yandex.net/get-zen_doc/1717677/pub_5df243a1118d7f00aff35fbb_5df249353d008800b1092744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642918"/>
            <a:ext cx="4796954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www.poliglotiki.ru/images/blagotvoritelnost/deti-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258000"/>
            <a:ext cx="5398579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originals/0d/33/33/0d333316f15e31a7d4f250165b386d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7029400"/>
          </a:xfrm>
          <a:prstGeom prst="rect">
            <a:avLst/>
          </a:prstGeom>
          <a:noFill/>
        </p:spPr>
      </p:pic>
      <p:pic>
        <p:nvPicPr>
          <p:cNvPr id="29698" name="Picture 2" descr="https://cdn4.vectorstock.com/i/1000x1000/83/73/happy-family-icon-multicolored-in-simple-figures-vector-19888373.jpg"/>
          <p:cNvPicPr>
            <a:picLocks noChangeAspect="1" noChangeArrowheads="1"/>
          </p:cNvPicPr>
          <p:nvPr/>
        </p:nvPicPr>
        <p:blipFill>
          <a:blip r:embed="rId3"/>
          <a:srcRect l="15000" t="13888" r="14500" b="20833"/>
          <a:stretch>
            <a:fillRect/>
          </a:stretch>
        </p:blipFill>
        <p:spPr bwMode="auto">
          <a:xfrm>
            <a:off x="285720" y="642918"/>
            <a:ext cx="3357586" cy="3357586"/>
          </a:xfrm>
          <a:prstGeom prst="rect">
            <a:avLst/>
          </a:prstGeom>
          <a:noFill/>
        </p:spPr>
      </p:pic>
      <p:pic>
        <p:nvPicPr>
          <p:cNvPr id="29702" name="Picture 6" descr="https://im0-tub-ru.yandex.net/i?id=a37b2d2b2940422a684bace8492d2fcf&amp;ref=rim&amp;n=33&amp;w=227&amp;h=1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214686"/>
            <a:ext cx="4973022" cy="328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 rot="1035659">
            <a:off x="3254713" y="1324164"/>
            <a:ext cx="56528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Консультационный пункт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0d/33/33/0d333316f15e31a7d4f250165b386d6c.jpg"/>
          <p:cNvPicPr>
            <a:picLocks noChangeAspect="1" noChangeArrowheads="1"/>
          </p:cNvPicPr>
          <p:nvPr/>
        </p:nvPicPr>
        <p:blipFill>
          <a:blip r:embed="rId2" cstate="print"/>
          <a:srcRect r="25666" b="327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3347864" y="2708920"/>
            <a:ext cx="3024336" cy="165618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КЦ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1556792"/>
            <a:ext cx="3456384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профилактики различных отклонений в физическом, психическом и социальном развитии детей дошкольного возраста, не посещающих образовательные учреждения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228184" y="1700808"/>
            <a:ext cx="2915816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Недостаточная информированность родителей в области современных игровых средств, предлагаемых на российском рынке и критериях их отбора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627784" y="0"/>
            <a:ext cx="3779912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Отсутствие целенаправленного обучения родителей способам применения различных видов игровых средств и оборудования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292080" y="4221088"/>
            <a:ext cx="3384376" cy="22322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Потребность в получении психолого-педагогической помощи детям, не посещающим ДОУ, для обеспечения равных стартовых возможностей при поступлении в школу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1520" y="3861048"/>
            <a:ext cx="3600400" cy="24928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Большое количество детей, не имеющих возможность получить доступное дошкольное образование в ДОУ, в связи с индивидуальными причинами  и особенностями развития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788024" y="220486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635896" y="2708920"/>
            <a:ext cx="36004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724128" y="2708920"/>
            <a:ext cx="432048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923928" y="4293096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292080" y="4365104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originals/0d/33/33/0d333316f15e31a7d4f250165b386d6c.jpg"/>
          <p:cNvPicPr>
            <a:picLocks noChangeAspect="1" noChangeArrowheads="1"/>
          </p:cNvPicPr>
          <p:nvPr/>
        </p:nvPicPr>
        <p:blipFill>
          <a:blip r:embed="rId2" cstate="print"/>
          <a:srcRect r="25666" b="327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59632" y="0"/>
            <a:ext cx="3787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взаимодействия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492896"/>
            <a:ext cx="3029466" cy="15790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Родитель обращается лично или через электронную почту с запросом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571480"/>
            <a:ext cx="3429024" cy="1665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Объявление на сайте о работе КЦ, графике приема, общая информация о работе КЦ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2643182"/>
            <a:ext cx="3144982" cy="143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Регистрация обращения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Заключение договора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00562" y="857232"/>
            <a:ext cx="3643338" cy="1346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Мониторинг  семей, имеющих детей, не посещающих  детский сад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4643446"/>
            <a:ext cx="350046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Консультация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Образовательный маршрут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4876" y="4643446"/>
            <a:ext cx="3643908" cy="13041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Помощь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Изменение  или подтверждение маршрута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0d/33/33/0d333316f15e31a7d4f250165b386d6c.jpg"/>
          <p:cNvPicPr>
            <a:picLocks noChangeAspect="1" noChangeArrowheads="1"/>
          </p:cNvPicPr>
          <p:nvPr/>
        </p:nvPicPr>
        <p:blipFill>
          <a:blip r:embed="rId2" cstate="print"/>
          <a:srcRect r="26055" b="27269"/>
          <a:stretch>
            <a:fillRect/>
          </a:stretch>
        </p:blipFill>
        <p:spPr bwMode="auto">
          <a:xfrm rot="10800000">
            <a:off x="-152974" y="0"/>
            <a:ext cx="9296973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3968" y="404664"/>
            <a:ext cx="4149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Часто задаваемы вопросы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8" name="Picture 12" descr="https://www.acheterneuf.immo/hs-fs/hubfs/shutterstock_1176037441-min.jpg?width=1500&amp;name=shutterstock_1176037441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67375"/>
            <a:ext cx="2555776" cy="2090625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83568" y="1124744"/>
            <a:ext cx="7704856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 связи с большой насыщенностью интернет ресурсов различного рода рекомендациями по развитию детей, у родителей очень часто формируются завышенные требования к ребенку или неорганизованное хаотичное использование различных методик в целях развития ребенка.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 начинают видеть неэффективность методов, не могут понять с чего начать и как правильно построить взаимодействие с ребенком для полноценного гармоничного его развития. И естественно следует просьба о помощи: «Помогите, я не знаю что делать, ничего не получается!»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Очень часто родители обращаются за помощью самому себе. Разобраться в чувствах, принять и понять своего ребенка, научится грамотно взаимодействовать и адекватно реагировать на поведение ребенка. Очень много родителей отчаявшихся, психологически и эмоционально истощенных. Конечно в первую очередь, прежде чем развивать ребенка и пытаться понять его, необходимо помочь себе и разобраться в своих чувствах и переживаниях.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В последнее время очень часто за помощью стали обращаться бабушки и дедушки детей 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что говорит о максимальном включении всех членов семьи в развитие ребенка.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0d/33/33/0d333316f15e31a7d4f250165b386d6c.jpg"/>
          <p:cNvPicPr>
            <a:picLocks noChangeAspect="1" noChangeArrowheads="1"/>
          </p:cNvPicPr>
          <p:nvPr/>
        </p:nvPicPr>
        <p:blipFill>
          <a:blip r:embed="rId2" cstate="print"/>
          <a:srcRect r="26055" b="27269"/>
          <a:stretch>
            <a:fillRect/>
          </a:stretch>
        </p:blipFill>
        <p:spPr bwMode="auto">
          <a:xfrm rot="10800000">
            <a:off x="-152974" y="0"/>
            <a:ext cx="9296973" cy="7029400"/>
          </a:xfrm>
          <a:prstGeom prst="rect">
            <a:avLst/>
          </a:prstGeom>
          <a:noFill/>
        </p:spPr>
      </p:pic>
      <p:pic>
        <p:nvPicPr>
          <p:cNvPr id="14348" name="Picture 12" descr="https://www.acheterneuf.immo/hs-fs/hubfs/shutterstock_1176037441-min.jpg?width=1500&amp;name=shutterstock_1176037441-m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67375"/>
            <a:ext cx="2555776" cy="2090625"/>
          </a:xfrm>
          <a:prstGeom prst="rect">
            <a:avLst/>
          </a:prstGeom>
          <a:noFill/>
        </p:spPr>
      </p:pic>
      <p:pic>
        <p:nvPicPr>
          <p:cNvPr id="6" name="Picture 2" descr="https://psv4.userapi.com/c856332/u12861191/docs/d10/e25bf1349c6a/IMG-c8fd18168e3b5273860d5c3f815eb075-V.jpg?extra=Ye6B8P0mCkSaJtos9SXmEoJrLPpwEkMHqY-MR2K0oT_FrQUFHixO2FLX2OEkzNhuYuGFjLc1sNWATHX64Ff8m6_BZBw4lte-YbFpC9MhjXLWFZLS7Uh1a_XSNEJC81WOLGEXXaU3QnNiTwsvqUJ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4357686" cy="326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2928934"/>
            <a:ext cx="3929058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 учителя-логопеда маме будущей первоклассницы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s://psv4.userapi.com/c856432/u12861191/docs/d8/f0657aa1665e/IMG-657bee195ad8d8e36285fc0dfa2f808c-V.jpg?extra=1m_2gGH1dV7IBZgr3wg2pHu6SEznFS7rVT8BJJ2ZFGq9GtoENlAzW1M2Bz_sBLww_nObQJTzkJ0swoHvAAkX6XZxMrulobI4_40-voXp6GpuigNYXq4GmhozI5mCdYMOuEQ4N_90n-bCCRscy0MHDrA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85728"/>
            <a:ext cx="3357586" cy="4476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s://psv4.userapi.com/c856320/u12861191/docs/d11/e4a488d5b5db/IMG-9f3e843720dd5803151bb2b41d422440-V.jpg?extra=ICALOgevyNHVXIaG9p92i1kaVoAuVc81dAQJsHc3SPhLUNLuANENTVl3d9Tjh9zVUUHHxdFMxVsln9Wwws8Mm1RFLmXbTEnaZFiexIgsGn1YmiD9pCmz9rPDirYzj7hzenucsnDrRkuKfissIocl5vL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518653" y="2053819"/>
            <a:ext cx="225029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8" descr="https://psv4.userapi.com/c856420/u12861191/docs/d6/007daa01737a/IMG-c3d394a31a4dc2b82e2433edcf8a0324-V.jpg?extra=2YSHtmsauuxlY9-QaK0B_wx49AgKKRDsoysRq34PMx2AHkR2r_WZX82NX_-sXraJV7KwWXlvFV3pZ2HZGlyFXTGPHaDSQoeSwHI0BCppjf-z7kFhLbMuj_-LnNzrgjBwjmrUYkFeUHuXQvHSOrsuWT7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679033"/>
            <a:ext cx="3143240" cy="235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0" descr="https://psv4.userapi.com/c856224/u12861191/docs/d6/aa5c668672a7/IMG-81f5370af2b73edb8ce020541a3b7fbb-V.jpg?extra=qATC-szrsYe4torD4yneH7PacbnCT2ETm5Ovfy-aB5VbWW8yaqpJErrkJLLEuh_H4x9-QRHvL5xAPGe4NdLKoYcTeMN86GudKf6X3B7uSjFrawilaO6B3jdOinslYpQsINk4_p3TU0pzlpvGJhecDDv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4476733"/>
            <a:ext cx="1785950" cy="238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786182" y="4429132"/>
            <a:ext cx="3929058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Консультация психолога маме ребенка 3 лет с признаками РАС, не посещающего детский сад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6211669"/>
            <a:ext cx="4214842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Бабушка воспитанницы обратилась за помощью в организации досуга ребенка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0d/33/33/0d333316f15e31a7d4f250165b386d6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702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2278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КЦ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55576" y="769437"/>
            <a:ext cx="79918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просвещение и обучение родителей. Семья играет ведущую роль и несет основную ответственность за процесс и результаты коррекционно-развивающей работы с ребенком. Именно родители являются основными заказчиками образовательных, медицинских и социальных услуг, они же – равноправные партнеры специалистов в реализации намеченных перспектив и оценке результативности;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разработка модели взаимодействия дошкольного учреждения и специалистов с семьей ребенка;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диагностика отклонений по основным «линиям развития» (двигательному, познавательному, речевому, социальному); определение актуального уровня развития. Определение возможного прогноза развития;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разработка индивидуальной программы развития;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психолого-педагогическая работа в условиях семьи и специально организованной среды, отвечающая особым образовательным потребностям ребенка.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психологическая поддержка семьи;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периодическое консультирование семьи;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коррекционно-развивающая работа с ребенком;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динамическое наблюдение за ходом дальнейшего психофизического и речевого развития (не реже одного раза в шесть месяцев)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611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</dc:creator>
  <cp:lastModifiedBy>ds121</cp:lastModifiedBy>
  <cp:revision>27</cp:revision>
  <dcterms:created xsi:type="dcterms:W3CDTF">2021-03-08T07:24:32Z</dcterms:created>
  <dcterms:modified xsi:type="dcterms:W3CDTF">2021-03-17T09:39:44Z</dcterms:modified>
</cp:coreProperties>
</file>