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354" r:id="rId3"/>
    <p:sldId id="329" r:id="rId4"/>
    <p:sldId id="330" r:id="rId5"/>
    <p:sldId id="295" r:id="rId6"/>
    <p:sldId id="333" r:id="rId7"/>
    <p:sldId id="332" r:id="rId8"/>
    <p:sldId id="358" r:id="rId9"/>
    <p:sldId id="309" r:id="rId10"/>
    <p:sldId id="364" r:id="rId11"/>
    <p:sldId id="308" r:id="rId12"/>
    <p:sldId id="310" r:id="rId13"/>
    <p:sldId id="260" r:id="rId14"/>
    <p:sldId id="337" r:id="rId15"/>
    <p:sldId id="338" r:id="rId16"/>
    <p:sldId id="365" r:id="rId17"/>
    <p:sldId id="366" r:id="rId18"/>
    <p:sldId id="357" r:id="rId19"/>
    <p:sldId id="373" r:id="rId20"/>
    <p:sldId id="343" r:id="rId21"/>
    <p:sldId id="367" r:id="rId22"/>
    <p:sldId id="341" r:id="rId23"/>
    <p:sldId id="369" r:id="rId24"/>
    <p:sldId id="335" r:id="rId25"/>
    <p:sldId id="349" r:id="rId26"/>
    <p:sldId id="359" r:id="rId27"/>
    <p:sldId id="350" r:id="rId28"/>
    <p:sldId id="347" r:id="rId29"/>
    <p:sldId id="348" r:id="rId30"/>
    <p:sldId id="370" r:id="rId31"/>
    <p:sldId id="264" r:id="rId32"/>
    <p:sldId id="371" r:id="rId33"/>
    <p:sldId id="267" r:id="rId34"/>
    <p:sldId id="372" r:id="rId35"/>
    <p:sldId id="273" r:id="rId36"/>
    <p:sldId id="276" r:id="rId3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009900"/>
    <a:srgbClr val="99FF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18C04C-9EB6-43F1-95CF-72217238789B}" type="doc">
      <dgm:prSet loTypeId="urn:microsoft.com/office/officeart/2005/8/layout/radial1" loCatId="relationship" qsTypeId="urn:microsoft.com/office/officeart/2005/8/quickstyle/simple1#2" qsCatId="simple" csTypeId="urn:microsoft.com/office/officeart/2005/8/colors/accent1_2#2" csCatId="accent1"/>
      <dgm:spPr/>
    </dgm:pt>
    <dgm:pt modelId="{0E245926-6709-4FB0-9CA8-6ECD0FF42CB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cs typeface="Arial" charset="0"/>
            </a:rPr>
            <a:t>Мнемотехника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cs typeface="Arial" charset="0"/>
            </a:rPr>
            <a:t>помогает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cs typeface="Arial" charset="0"/>
            </a:rPr>
            <a:t>развивать:</a:t>
          </a:r>
        </a:p>
      </dgm:t>
    </dgm:pt>
    <dgm:pt modelId="{A9597484-CD71-4740-BD92-1156B8FFE6FB}" type="parTrans" cxnId="{4A9ADD25-7621-4794-BBD4-B34BCE633C56}">
      <dgm:prSet/>
      <dgm:spPr/>
    </dgm:pt>
    <dgm:pt modelId="{E7DEC38F-93DF-407D-8E5E-C69091F65154}" type="sibTrans" cxnId="{4A9ADD25-7621-4794-BBD4-B34BCE633C56}">
      <dgm:prSet/>
      <dgm:spPr/>
    </dgm:pt>
    <dgm:pt modelId="{CF14051A-3731-4554-8D8F-5EF15DF746C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cs typeface="Arial" charset="0"/>
            </a:rPr>
            <a:t>зрительную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cs typeface="Arial" charset="0"/>
            </a:rPr>
            <a:t>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cs typeface="Arial" charset="0"/>
            </a:rPr>
            <a:t>слуховую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cs typeface="Arial" charset="0"/>
            </a:rPr>
            <a:t>память</a:t>
          </a:r>
        </a:p>
      </dgm:t>
    </dgm:pt>
    <dgm:pt modelId="{D7F894B6-594C-4AC4-9EE2-7E8A1B42CEA1}" type="parTrans" cxnId="{87F265DF-ADE1-42ED-B486-98F05C55E034}">
      <dgm:prSet/>
      <dgm:spPr/>
      <dgm:t>
        <a:bodyPr/>
        <a:lstStyle/>
        <a:p>
          <a:endParaRPr lang="ru-RU"/>
        </a:p>
      </dgm:t>
    </dgm:pt>
    <dgm:pt modelId="{E3821579-8C87-4A23-950A-A9726D18D5B9}" type="sibTrans" cxnId="{87F265DF-ADE1-42ED-B486-98F05C55E034}">
      <dgm:prSet/>
      <dgm:spPr/>
    </dgm:pt>
    <dgm:pt modelId="{74ED2E89-CAE6-4DB6-BB2C-0AB69083FCF1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cs typeface="Arial" charset="0"/>
            </a:rPr>
            <a:t>ассоциативное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cs typeface="Arial" charset="0"/>
            </a:rPr>
            <a:t>мышление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cs typeface="Arial" charset="0"/>
          </a:endParaRPr>
        </a:p>
      </dgm:t>
    </dgm:pt>
    <dgm:pt modelId="{D629F605-22AB-4034-B5ED-969F0A79E914}" type="parTrans" cxnId="{00A2A21B-F1D5-4520-9243-5896AFC4B669}">
      <dgm:prSet/>
      <dgm:spPr/>
      <dgm:t>
        <a:bodyPr/>
        <a:lstStyle/>
        <a:p>
          <a:endParaRPr lang="ru-RU"/>
        </a:p>
      </dgm:t>
    </dgm:pt>
    <dgm:pt modelId="{7D42BEBE-E6C4-4694-B9CE-29B73C21CCA8}" type="sibTrans" cxnId="{00A2A21B-F1D5-4520-9243-5896AFC4B669}">
      <dgm:prSet/>
      <dgm:spPr/>
    </dgm:pt>
    <dgm:pt modelId="{DA3DBE53-3E8E-4008-AE74-F782A8750D7A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cs typeface="Arial" charset="0"/>
            </a:rPr>
            <a:t>зрительное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cs typeface="Arial" charset="0"/>
            </a:rPr>
            <a:t>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cs typeface="Arial" charset="0"/>
            </a:rPr>
            <a:t>слуховое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cs typeface="Arial" charset="0"/>
            </a:rPr>
            <a:t>внимание</a:t>
          </a:r>
        </a:p>
      </dgm:t>
    </dgm:pt>
    <dgm:pt modelId="{9A45233C-057C-43D2-8340-27BE45561016}" type="parTrans" cxnId="{7E27EDF4-C451-4A2B-BE4B-5D5CAB128DDE}">
      <dgm:prSet/>
      <dgm:spPr/>
      <dgm:t>
        <a:bodyPr/>
        <a:lstStyle/>
        <a:p>
          <a:endParaRPr lang="ru-RU"/>
        </a:p>
      </dgm:t>
    </dgm:pt>
    <dgm:pt modelId="{2AB0B209-B2C4-455B-AE32-E397A667F5E2}" type="sibTrans" cxnId="{7E27EDF4-C451-4A2B-BE4B-5D5CAB128DDE}">
      <dgm:prSet/>
      <dgm:spPr/>
    </dgm:pt>
    <dgm:pt modelId="{8E4DFD8F-7A4D-4AC6-9250-A5539DC0C03A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cs typeface="Arial" charset="0"/>
            </a:rPr>
            <a:t>воображение</a:t>
          </a:r>
        </a:p>
      </dgm:t>
    </dgm:pt>
    <dgm:pt modelId="{477418A9-F40A-4E3F-A022-C150104E7B95}" type="parTrans" cxnId="{4D00DB52-3864-4479-B9BE-1AE39924F911}">
      <dgm:prSet/>
      <dgm:spPr/>
      <dgm:t>
        <a:bodyPr/>
        <a:lstStyle/>
        <a:p>
          <a:endParaRPr lang="ru-RU"/>
        </a:p>
      </dgm:t>
    </dgm:pt>
    <dgm:pt modelId="{C37F1D10-7C07-4F1F-89F2-6F603B8E5F00}" type="sibTrans" cxnId="{4D00DB52-3864-4479-B9BE-1AE39924F911}">
      <dgm:prSet/>
      <dgm:spPr/>
    </dgm:pt>
    <dgm:pt modelId="{3D6CDDBF-9388-412A-8135-C88220B4465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cs typeface="Arial" charset="0"/>
            </a:rPr>
            <a:t>связную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cs typeface="Arial" charset="0"/>
            </a:rPr>
            <a:t>речь</a:t>
          </a:r>
        </a:p>
      </dgm:t>
    </dgm:pt>
    <dgm:pt modelId="{64E018E0-CCC2-4892-8369-FB2306D82938}" type="parTrans" cxnId="{6930A9E1-2AC3-4275-B98F-2B61691EECDF}">
      <dgm:prSet/>
      <dgm:spPr/>
      <dgm:t>
        <a:bodyPr/>
        <a:lstStyle/>
        <a:p>
          <a:endParaRPr lang="ru-RU"/>
        </a:p>
      </dgm:t>
    </dgm:pt>
    <dgm:pt modelId="{4A38808E-3D25-4A16-A6F8-6ACA7C818473}" type="sibTrans" cxnId="{6930A9E1-2AC3-4275-B98F-2B61691EECDF}">
      <dgm:prSet/>
      <dgm:spPr/>
    </dgm:pt>
    <dgm:pt modelId="{9D8D3F23-CF31-4773-A307-68D8099BA4B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cs typeface="Arial" charset="0"/>
            </a:rPr>
            <a:t>словарный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cs typeface="Arial" charset="0"/>
            </a:rPr>
            <a:t>запас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cs typeface="Arial" charset="0"/>
          </a:endParaRPr>
        </a:p>
      </dgm:t>
    </dgm:pt>
    <dgm:pt modelId="{42B171F4-0040-4412-AD37-D1DC34538706}" type="parTrans" cxnId="{251EB68B-7195-4821-8E26-BBCFBD3E1996}">
      <dgm:prSet/>
      <dgm:spPr/>
      <dgm:t>
        <a:bodyPr/>
        <a:lstStyle/>
        <a:p>
          <a:endParaRPr lang="ru-RU"/>
        </a:p>
      </dgm:t>
    </dgm:pt>
    <dgm:pt modelId="{DD3881F0-3CF9-4AC8-88E8-AA5E2A66DB8B}" type="sibTrans" cxnId="{251EB68B-7195-4821-8E26-BBCFBD3E1996}">
      <dgm:prSet/>
      <dgm:spPr/>
    </dgm:pt>
    <dgm:pt modelId="{DF9C3747-D14A-4A48-B7C0-6340A657F7DF}" type="pres">
      <dgm:prSet presAssocID="{2818C04C-9EB6-43F1-95CF-72217238789B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7F6BCE8-D369-411C-A17D-3CFF75813320}" type="pres">
      <dgm:prSet presAssocID="{0E245926-6709-4FB0-9CA8-6ECD0FF42CB5}" presName="centerShape" presStyleLbl="node0" presStyleIdx="0" presStyleCnt="1"/>
      <dgm:spPr/>
      <dgm:t>
        <a:bodyPr/>
        <a:lstStyle/>
        <a:p>
          <a:endParaRPr lang="ru-RU"/>
        </a:p>
      </dgm:t>
    </dgm:pt>
    <dgm:pt modelId="{4ED4D525-6235-4849-A1A1-8EC650A49E14}" type="pres">
      <dgm:prSet presAssocID="{D7F894B6-594C-4AC4-9EE2-7E8A1B42CEA1}" presName="Name9" presStyleLbl="parChTrans1D2" presStyleIdx="0" presStyleCnt="6"/>
      <dgm:spPr/>
      <dgm:t>
        <a:bodyPr/>
        <a:lstStyle/>
        <a:p>
          <a:endParaRPr lang="ru-RU"/>
        </a:p>
      </dgm:t>
    </dgm:pt>
    <dgm:pt modelId="{ADB43E6A-B961-4A70-A9E4-4C253B6E99D7}" type="pres">
      <dgm:prSet presAssocID="{D7F894B6-594C-4AC4-9EE2-7E8A1B42CEA1}" presName="connTx" presStyleLbl="parChTrans1D2" presStyleIdx="0" presStyleCnt="6"/>
      <dgm:spPr/>
      <dgm:t>
        <a:bodyPr/>
        <a:lstStyle/>
        <a:p>
          <a:endParaRPr lang="ru-RU"/>
        </a:p>
      </dgm:t>
    </dgm:pt>
    <dgm:pt modelId="{21DBF477-94A4-47E2-8FAF-E09ADB2992F2}" type="pres">
      <dgm:prSet presAssocID="{CF14051A-3731-4554-8D8F-5EF15DF746CD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22FDD9-EB98-411F-A697-3740828E0AC0}" type="pres">
      <dgm:prSet presAssocID="{D629F605-22AB-4034-B5ED-969F0A79E914}" presName="Name9" presStyleLbl="parChTrans1D2" presStyleIdx="1" presStyleCnt="6"/>
      <dgm:spPr/>
      <dgm:t>
        <a:bodyPr/>
        <a:lstStyle/>
        <a:p>
          <a:endParaRPr lang="ru-RU"/>
        </a:p>
      </dgm:t>
    </dgm:pt>
    <dgm:pt modelId="{8CC7D5D0-A727-44DF-9774-28872CAE9318}" type="pres">
      <dgm:prSet presAssocID="{D629F605-22AB-4034-B5ED-969F0A79E914}" presName="connTx" presStyleLbl="parChTrans1D2" presStyleIdx="1" presStyleCnt="6"/>
      <dgm:spPr/>
      <dgm:t>
        <a:bodyPr/>
        <a:lstStyle/>
        <a:p>
          <a:endParaRPr lang="ru-RU"/>
        </a:p>
      </dgm:t>
    </dgm:pt>
    <dgm:pt modelId="{DEE54265-4F46-4EAF-B470-859F2BA17786}" type="pres">
      <dgm:prSet presAssocID="{74ED2E89-CAE6-4DB6-BB2C-0AB69083FCF1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261DC7-8052-4F3B-A6FD-447A674C8F92}" type="pres">
      <dgm:prSet presAssocID="{9A45233C-057C-43D2-8340-27BE45561016}" presName="Name9" presStyleLbl="parChTrans1D2" presStyleIdx="2" presStyleCnt="6"/>
      <dgm:spPr/>
      <dgm:t>
        <a:bodyPr/>
        <a:lstStyle/>
        <a:p>
          <a:endParaRPr lang="ru-RU"/>
        </a:p>
      </dgm:t>
    </dgm:pt>
    <dgm:pt modelId="{13277A59-6D63-458A-8FD7-853C81DA0AF6}" type="pres">
      <dgm:prSet presAssocID="{9A45233C-057C-43D2-8340-27BE45561016}" presName="connTx" presStyleLbl="parChTrans1D2" presStyleIdx="2" presStyleCnt="6"/>
      <dgm:spPr/>
      <dgm:t>
        <a:bodyPr/>
        <a:lstStyle/>
        <a:p>
          <a:endParaRPr lang="ru-RU"/>
        </a:p>
      </dgm:t>
    </dgm:pt>
    <dgm:pt modelId="{9F006745-C0CF-452B-B4E8-E083BD00199A}" type="pres">
      <dgm:prSet presAssocID="{DA3DBE53-3E8E-4008-AE74-F782A8750D7A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5B1764-B0CF-477C-B2AE-EB176B6C354D}" type="pres">
      <dgm:prSet presAssocID="{477418A9-F40A-4E3F-A022-C150104E7B95}" presName="Name9" presStyleLbl="parChTrans1D2" presStyleIdx="3" presStyleCnt="6"/>
      <dgm:spPr/>
      <dgm:t>
        <a:bodyPr/>
        <a:lstStyle/>
        <a:p>
          <a:endParaRPr lang="ru-RU"/>
        </a:p>
      </dgm:t>
    </dgm:pt>
    <dgm:pt modelId="{EFE86CA5-8C28-42ED-93C6-DA63EC0CF1F3}" type="pres">
      <dgm:prSet presAssocID="{477418A9-F40A-4E3F-A022-C150104E7B95}" presName="connTx" presStyleLbl="parChTrans1D2" presStyleIdx="3" presStyleCnt="6"/>
      <dgm:spPr/>
      <dgm:t>
        <a:bodyPr/>
        <a:lstStyle/>
        <a:p>
          <a:endParaRPr lang="ru-RU"/>
        </a:p>
      </dgm:t>
    </dgm:pt>
    <dgm:pt modelId="{93F8BCEF-2604-4DAA-A7B3-F8D0670C2BFB}" type="pres">
      <dgm:prSet presAssocID="{8E4DFD8F-7A4D-4AC6-9250-A5539DC0C03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D69036-74B9-4632-99E5-73B2B59DC11A}" type="pres">
      <dgm:prSet presAssocID="{64E018E0-CCC2-4892-8369-FB2306D82938}" presName="Name9" presStyleLbl="parChTrans1D2" presStyleIdx="4" presStyleCnt="6"/>
      <dgm:spPr/>
      <dgm:t>
        <a:bodyPr/>
        <a:lstStyle/>
        <a:p>
          <a:endParaRPr lang="ru-RU"/>
        </a:p>
      </dgm:t>
    </dgm:pt>
    <dgm:pt modelId="{7BB7A14F-4988-4D85-ADE5-C719FF2E107C}" type="pres">
      <dgm:prSet presAssocID="{64E018E0-CCC2-4892-8369-FB2306D82938}" presName="connTx" presStyleLbl="parChTrans1D2" presStyleIdx="4" presStyleCnt="6"/>
      <dgm:spPr/>
      <dgm:t>
        <a:bodyPr/>
        <a:lstStyle/>
        <a:p>
          <a:endParaRPr lang="ru-RU"/>
        </a:p>
      </dgm:t>
    </dgm:pt>
    <dgm:pt modelId="{8190643F-05C5-4C84-A789-541D6685C218}" type="pres">
      <dgm:prSet presAssocID="{3D6CDDBF-9388-412A-8135-C88220B4465F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85F320-5CEE-4B58-8F1E-3B049B1B63C6}" type="pres">
      <dgm:prSet presAssocID="{42B171F4-0040-4412-AD37-D1DC34538706}" presName="Name9" presStyleLbl="parChTrans1D2" presStyleIdx="5" presStyleCnt="6"/>
      <dgm:spPr/>
      <dgm:t>
        <a:bodyPr/>
        <a:lstStyle/>
        <a:p>
          <a:endParaRPr lang="ru-RU"/>
        </a:p>
      </dgm:t>
    </dgm:pt>
    <dgm:pt modelId="{6D53F869-A128-432E-AA2C-8DBECF221776}" type="pres">
      <dgm:prSet presAssocID="{42B171F4-0040-4412-AD37-D1DC34538706}" presName="connTx" presStyleLbl="parChTrans1D2" presStyleIdx="5" presStyleCnt="6"/>
      <dgm:spPr/>
      <dgm:t>
        <a:bodyPr/>
        <a:lstStyle/>
        <a:p>
          <a:endParaRPr lang="ru-RU"/>
        </a:p>
      </dgm:t>
    </dgm:pt>
    <dgm:pt modelId="{87F73A5B-F316-413D-A1DC-FCDE42C19EFA}" type="pres">
      <dgm:prSet presAssocID="{9D8D3F23-CF31-4773-A307-68D8099BA4BD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BBA52C-CC32-4870-9895-DFD8F26C3A96}" type="presOf" srcId="{9A45233C-057C-43D2-8340-27BE45561016}" destId="{DD261DC7-8052-4F3B-A6FD-447A674C8F92}" srcOrd="0" destOrd="0" presId="urn:microsoft.com/office/officeart/2005/8/layout/radial1"/>
    <dgm:cxn modelId="{C72D7AC7-1486-47A7-B3EB-166EAFA5EBF0}" type="presOf" srcId="{D629F605-22AB-4034-B5ED-969F0A79E914}" destId="{0722FDD9-EB98-411F-A697-3740828E0AC0}" srcOrd="0" destOrd="0" presId="urn:microsoft.com/office/officeart/2005/8/layout/radial1"/>
    <dgm:cxn modelId="{4A9ADD25-7621-4794-BBD4-B34BCE633C56}" srcId="{2818C04C-9EB6-43F1-95CF-72217238789B}" destId="{0E245926-6709-4FB0-9CA8-6ECD0FF42CB5}" srcOrd="0" destOrd="0" parTransId="{A9597484-CD71-4740-BD92-1156B8FFE6FB}" sibTransId="{E7DEC38F-93DF-407D-8E5E-C69091F65154}"/>
    <dgm:cxn modelId="{00A2A21B-F1D5-4520-9243-5896AFC4B669}" srcId="{0E245926-6709-4FB0-9CA8-6ECD0FF42CB5}" destId="{74ED2E89-CAE6-4DB6-BB2C-0AB69083FCF1}" srcOrd="1" destOrd="0" parTransId="{D629F605-22AB-4034-B5ED-969F0A79E914}" sibTransId="{7D42BEBE-E6C4-4694-B9CE-29B73C21CCA8}"/>
    <dgm:cxn modelId="{429D85D9-79C2-4C30-B865-426AB9A86944}" type="presOf" srcId="{DA3DBE53-3E8E-4008-AE74-F782A8750D7A}" destId="{9F006745-C0CF-452B-B4E8-E083BD00199A}" srcOrd="0" destOrd="0" presId="urn:microsoft.com/office/officeart/2005/8/layout/radial1"/>
    <dgm:cxn modelId="{878ADD78-14AC-445A-B904-6038B8CD0162}" type="presOf" srcId="{2818C04C-9EB6-43F1-95CF-72217238789B}" destId="{DF9C3747-D14A-4A48-B7C0-6340A657F7DF}" srcOrd="0" destOrd="0" presId="urn:microsoft.com/office/officeart/2005/8/layout/radial1"/>
    <dgm:cxn modelId="{4AFB6AF1-723B-4E62-B05E-2818DB530B09}" type="presOf" srcId="{D629F605-22AB-4034-B5ED-969F0A79E914}" destId="{8CC7D5D0-A727-44DF-9774-28872CAE9318}" srcOrd="1" destOrd="0" presId="urn:microsoft.com/office/officeart/2005/8/layout/radial1"/>
    <dgm:cxn modelId="{6930A9E1-2AC3-4275-B98F-2B61691EECDF}" srcId="{0E245926-6709-4FB0-9CA8-6ECD0FF42CB5}" destId="{3D6CDDBF-9388-412A-8135-C88220B4465F}" srcOrd="4" destOrd="0" parTransId="{64E018E0-CCC2-4892-8369-FB2306D82938}" sibTransId="{4A38808E-3D25-4A16-A6F8-6ACA7C818473}"/>
    <dgm:cxn modelId="{6DA16942-E3C3-4752-A11A-D399B05F933C}" type="presOf" srcId="{64E018E0-CCC2-4892-8369-FB2306D82938}" destId="{7BB7A14F-4988-4D85-ADE5-C719FF2E107C}" srcOrd="1" destOrd="0" presId="urn:microsoft.com/office/officeart/2005/8/layout/radial1"/>
    <dgm:cxn modelId="{115CFB9D-4DFE-42CF-A9ED-39ECC9469FC6}" type="presOf" srcId="{D7F894B6-594C-4AC4-9EE2-7E8A1B42CEA1}" destId="{ADB43E6A-B961-4A70-A9E4-4C253B6E99D7}" srcOrd="1" destOrd="0" presId="urn:microsoft.com/office/officeart/2005/8/layout/radial1"/>
    <dgm:cxn modelId="{4D00DB52-3864-4479-B9BE-1AE39924F911}" srcId="{0E245926-6709-4FB0-9CA8-6ECD0FF42CB5}" destId="{8E4DFD8F-7A4D-4AC6-9250-A5539DC0C03A}" srcOrd="3" destOrd="0" parTransId="{477418A9-F40A-4E3F-A022-C150104E7B95}" sibTransId="{C37F1D10-7C07-4F1F-89F2-6F603B8E5F00}"/>
    <dgm:cxn modelId="{5CA593AE-3C91-45AB-9F19-52F1C648814D}" type="presOf" srcId="{9A45233C-057C-43D2-8340-27BE45561016}" destId="{13277A59-6D63-458A-8FD7-853C81DA0AF6}" srcOrd="1" destOrd="0" presId="urn:microsoft.com/office/officeart/2005/8/layout/radial1"/>
    <dgm:cxn modelId="{164BCD5A-0A20-438C-8830-8420F8494DEF}" type="presOf" srcId="{64E018E0-CCC2-4892-8369-FB2306D82938}" destId="{0DD69036-74B9-4632-99E5-73B2B59DC11A}" srcOrd="0" destOrd="0" presId="urn:microsoft.com/office/officeart/2005/8/layout/radial1"/>
    <dgm:cxn modelId="{C307A7D3-4F6A-41AD-BDD5-B967D416C02A}" type="presOf" srcId="{CF14051A-3731-4554-8D8F-5EF15DF746CD}" destId="{21DBF477-94A4-47E2-8FAF-E09ADB2992F2}" srcOrd="0" destOrd="0" presId="urn:microsoft.com/office/officeart/2005/8/layout/radial1"/>
    <dgm:cxn modelId="{440402A7-BD4E-4C3F-804B-8EB0175DA87E}" type="presOf" srcId="{0E245926-6709-4FB0-9CA8-6ECD0FF42CB5}" destId="{E7F6BCE8-D369-411C-A17D-3CFF75813320}" srcOrd="0" destOrd="0" presId="urn:microsoft.com/office/officeart/2005/8/layout/radial1"/>
    <dgm:cxn modelId="{CF093B54-7E5D-4F2B-BC1C-C7C308111405}" type="presOf" srcId="{8E4DFD8F-7A4D-4AC6-9250-A5539DC0C03A}" destId="{93F8BCEF-2604-4DAA-A7B3-F8D0670C2BFB}" srcOrd="0" destOrd="0" presId="urn:microsoft.com/office/officeart/2005/8/layout/radial1"/>
    <dgm:cxn modelId="{29F1017C-FEB2-4A61-8C8F-7B4168724730}" type="presOf" srcId="{74ED2E89-CAE6-4DB6-BB2C-0AB69083FCF1}" destId="{DEE54265-4F46-4EAF-B470-859F2BA17786}" srcOrd="0" destOrd="0" presId="urn:microsoft.com/office/officeart/2005/8/layout/radial1"/>
    <dgm:cxn modelId="{E2588447-F9C1-47B0-88C8-1E2CC069D9A9}" type="presOf" srcId="{42B171F4-0040-4412-AD37-D1DC34538706}" destId="{6D53F869-A128-432E-AA2C-8DBECF221776}" srcOrd="1" destOrd="0" presId="urn:microsoft.com/office/officeart/2005/8/layout/radial1"/>
    <dgm:cxn modelId="{251EB68B-7195-4821-8E26-BBCFBD3E1996}" srcId="{0E245926-6709-4FB0-9CA8-6ECD0FF42CB5}" destId="{9D8D3F23-CF31-4773-A307-68D8099BA4BD}" srcOrd="5" destOrd="0" parTransId="{42B171F4-0040-4412-AD37-D1DC34538706}" sibTransId="{DD3881F0-3CF9-4AC8-88E8-AA5E2A66DB8B}"/>
    <dgm:cxn modelId="{AC45EBE1-9E50-405A-9F45-9CC2F3975086}" type="presOf" srcId="{D7F894B6-594C-4AC4-9EE2-7E8A1B42CEA1}" destId="{4ED4D525-6235-4849-A1A1-8EC650A49E14}" srcOrd="0" destOrd="0" presId="urn:microsoft.com/office/officeart/2005/8/layout/radial1"/>
    <dgm:cxn modelId="{D8265666-5668-4C91-86E8-319EB1967E85}" type="presOf" srcId="{42B171F4-0040-4412-AD37-D1DC34538706}" destId="{8585F320-5CEE-4B58-8F1E-3B049B1B63C6}" srcOrd="0" destOrd="0" presId="urn:microsoft.com/office/officeart/2005/8/layout/radial1"/>
    <dgm:cxn modelId="{B35AF837-7685-492C-8329-95920EB8F35E}" type="presOf" srcId="{477418A9-F40A-4E3F-A022-C150104E7B95}" destId="{FC5B1764-B0CF-477C-B2AE-EB176B6C354D}" srcOrd="0" destOrd="0" presId="urn:microsoft.com/office/officeart/2005/8/layout/radial1"/>
    <dgm:cxn modelId="{7E27EDF4-C451-4A2B-BE4B-5D5CAB128DDE}" srcId="{0E245926-6709-4FB0-9CA8-6ECD0FF42CB5}" destId="{DA3DBE53-3E8E-4008-AE74-F782A8750D7A}" srcOrd="2" destOrd="0" parTransId="{9A45233C-057C-43D2-8340-27BE45561016}" sibTransId="{2AB0B209-B2C4-455B-AE32-E397A667F5E2}"/>
    <dgm:cxn modelId="{87F265DF-ADE1-42ED-B486-98F05C55E034}" srcId="{0E245926-6709-4FB0-9CA8-6ECD0FF42CB5}" destId="{CF14051A-3731-4554-8D8F-5EF15DF746CD}" srcOrd="0" destOrd="0" parTransId="{D7F894B6-594C-4AC4-9EE2-7E8A1B42CEA1}" sibTransId="{E3821579-8C87-4A23-950A-A9726D18D5B9}"/>
    <dgm:cxn modelId="{2066D639-2A18-4D85-821D-7899997D9405}" type="presOf" srcId="{477418A9-F40A-4E3F-A022-C150104E7B95}" destId="{EFE86CA5-8C28-42ED-93C6-DA63EC0CF1F3}" srcOrd="1" destOrd="0" presId="urn:microsoft.com/office/officeart/2005/8/layout/radial1"/>
    <dgm:cxn modelId="{6CA23C76-6BCC-4542-9BB3-6AFACC608517}" type="presOf" srcId="{9D8D3F23-CF31-4773-A307-68D8099BA4BD}" destId="{87F73A5B-F316-413D-A1DC-FCDE42C19EFA}" srcOrd="0" destOrd="0" presId="urn:microsoft.com/office/officeart/2005/8/layout/radial1"/>
    <dgm:cxn modelId="{F6619C80-4DE8-4170-90D5-EA08A3D0E381}" type="presOf" srcId="{3D6CDDBF-9388-412A-8135-C88220B4465F}" destId="{8190643F-05C5-4C84-A789-541D6685C218}" srcOrd="0" destOrd="0" presId="urn:microsoft.com/office/officeart/2005/8/layout/radial1"/>
    <dgm:cxn modelId="{6F8F833D-0210-46AA-BC94-4CCA62411504}" type="presParOf" srcId="{DF9C3747-D14A-4A48-B7C0-6340A657F7DF}" destId="{E7F6BCE8-D369-411C-A17D-3CFF75813320}" srcOrd="0" destOrd="0" presId="urn:microsoft.com/office/officeart/2005/8/layout/radial1"/>
    <dgm:cxn modelId="{0D4E42D9-5117-4A8D-8105-3AAD826884D9}" type="presParOf" srcId="{DF9C3747-D14A-4A48-B7C0-6340A657F7DF}" destId="{4ED4D525-6235-4849-A1A1-8EC650A49E14}" srcOrd="1" destOrd="0" presId="urn:microsoft.com/office/officeart/2005/8/layout/radial1"/>
    <dgm:cxn modelId="{89A8988A-B0D8-4087-A7B6-2C044195943F}" type="presParOf" srcId="{4ED4D525-6235-4849-A1A1-8EC650A49E14}" destId="{ADB43E6A-B961-4A70-A9E4-4C253B6E99D7}" srcOrd="0" destOrd="0" presId="urn:microsoft.com/office/officeart/2005/8/layout/radial1"/>
    <dgm:cxn modelId="{83FFDA18-15AE-4706-93CE-A1E9F4739085}" type="presParOf" srcId="{DF9C3747-D14A-4A48-B7C0-6340A657F7DF}" destId="{21DBF477-94A4-47E2-8FAF-E09ADB2992F2}" srcOrd="2" destOrd="0" presId="urn:microsoft.com/office/officeart/2005/8/layout/radial1"/>
    <dgm:cxn modelId="{C454969E-15E0-4A5E-A200-7CBEC656736C}" type="presParOf" srcId="{DF9C3747-D14A-4A48-B7C0-6340A657F7DF}" destId="{0722FDD9-EB98-411F-A697-3740828E0AC0}" srcOrd="3" destOrd="0" presId="urn:microsoft.com/office/officeart/2005/8/layout/radial1"/>
    <dgm:cxn modelId="{651847F6-8FDE-43E3-AD2B-B0E7BDD066C9}" type="presParOf" srcId="{0722FDD9-EB98-411F-A697-3740828E0AC0}" destId="{8CC7D5D0-A727-44DF-9774-28872CAE9318}" srcOrd="0" destOrd="0" presId="urn:microsoft.com/office/officeart/2005/8/layout/radial1"/>
    <dgm:cxn modelId="{8560829A-E570-481A-AC97-A1C0F5D80A67}" type="presParOf" srcId="{DF9C3747-D14A-4A48-B7C0-6340A657F7DF}" destId="{DEE54265-4F46-4EAF-B470-859F2BA17786}" srcOrd="4" destOrd="0" presId="urn:microsoft.com/office/officeart/2005/8/layout/radial1"/>
    <dgm:cxn modelId="{D0E5E332-1689-483A-9DCC-31D604C2548F}" type="presParOf" srcId="{DF9C3747-D14A-4A48-B7C0-6340A657F7DF}" destId="{DD261DC7-8052-4F3B-A6FD-447A674C8F92}" srcOrd="5" destOrd="0" presId="urn:microsoft.com/office/officeart/2005/8/layout/radial1"/>
    <dgm:cxn modelId="{2641EF12-B4C1-4060-9804-0FF5E28109F3}" type="presParOf" srcId="{DD261DC7-8052-4F3B-A6FD-447A674C8F92}" destId="{13277A59-6D63-458A-8FD7-853C81DA0AF6}" srcOrd="0" destOrd="0" presId="urn:microsoft.com/office/officeart/2005/8/layout/radial1"/>
    <dgm:cxn modelId="{7D12E510-0C82-4046-AAB1-5FFC4361CFB1}" type="presParOf" srcId="{DF9C3747-D14A-4A48-B7C0-6340A657F7DF}" destId="{9F006745-C0CF-452B-B4E8-E083BD00199A}" srcOrd="6" destOrd="0" presId="urn:microsoft.com/office/officeart/2005/8/layout/radial1"/>
    <dgm:cxn modelId="{31F47507-EB80-4AFA-A869-3465C8A56AF4}" type="presParOf" srcId="{DF9C3747-D14A-4A48-B7C0-6340A657F7DF}" destId="{FC5B1764-B0CF-477C-B2AE-EB176B6C354D}" srcOrd="7" destOrd="0" presId="urn:microsoft.com/office/officeart/2005/8/layout/radial1"/>
    <dgm:cxn modelId="{3738E985-1339-403B-B750-538C3D4715C7}" type="presParOf" srcId="{FC5B1764-B0CF-477C-B2AE-EB176B6C354D}" destId="{EFE86CA5-8C28-42ED-93C6-DA63EC0CF1F3}" srcOrd="0" destOrd="0" presId="urn:microsoft.com/office/officeart/2005/8/layout/radial1"/>
    <dgm:cxn modelId="{EE0261A3-EF52-4509-826B-5DD444220F50}" type="presParOf" srcId="{DF9C3747-D14A-4A48-B7C0-6340A657F7DF}" destId="{93F8BCEF-2604-4DAA-A7B3-F8D0670C2BFB}" srcOrd="8" destOrd="0" presId="urn:microsoft.com/office/officeart/2005/8/layout/radial1"/>
    <dgm:cxn modelId="{041DF853-DF80-4964-907E-CFE6392A731D}" type="presParOf" srcId="{DF9C3747-D14A-4A48-B7C0-6340A657F7DF}" destId="{0DD69036-74B9-4632-99E5-73B2B59DC11A}" srcOrd="9" destOrd="0" presId="urn:microsoft.com/office/officeart/2005/8/layout/radial1"/>
    <dgm:cxn modelId="{A3F86BF5-436D-4C99-A424-6D3E6B1BCA86}" type="presParOf" srcId="{0DD69036-74B9-4632-99E5-73B2B59DC11A}" destId="{7BB7A14F-4988-4D85-ADE5-C719FF2E107C}" srcOrd="0" destOrd="0" presId="urn:microsoft.com/office/officeart/2005/8/layout/radial1"/>
    <dgm:cxn modelId="{1E4170FF-4FF9-4E3E-9FC7-A376C34652E4}" type="presParOf" srcId="{DF9C3747-D14A-4A48-B7C0-6340A657F7DF}" destId="{8190643F-05C5-4C84-A789-541D6685C218}" srcOrd="10" destOrd="0" presId="urn:microsoft.com/office/officeart/2005/8/layout/radial1"/>
    <dgm:cxn modelId="{BEC12275-72F9-484D-B83B-49CD881E78BA}" type="presParOf" srcId="{DF9C3747-D14A-4A48-B7C0-6340A657F7DF}" destId="{8585F320-5CEE-4B58-8F1E-3B049B1B63C6}" srcOrd="11" destOrd="0" presId="urn:microsoft.com/office/officeart/2005/8/layout/radial1"/>
    <dgm:cxn modelId="{FDAC7281-48AC-4512-993F-FC18B1210376}" type="presParOf" srcId="{8585F320-5CEE-4B58-8F1E-3B049B1B63C6}" destId="{6D53F869-A128-432E-AA2C-8DBECF221776}" srcOrd="0" destOrd="0" presId="urn:microsoft.com/office/officeart/2005/8/layout/radial1"/>
    <dgm:cxn modelId="{0CF43D9F-A9FD-49CA-B596-2C41C26F4EE4}" type="presParOf" srcId="{DF9C3747-D14A-4A48-B7C0-6340A657F7DF}" destId="{87F73A5B-F316-413D-A1DC-FCDE42C19EFA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F6BCE8-D369-411C-A17D-3CFF75813320}">
      <dsp:nvSpPr>
        <dsp:cNvPr id="0" name=""/>
        <dsp:cNvSpPr/>
      </dsp:nvSpPr>
      <dsp:spPr>
        <a:xfrm>
          <a:off x="3413428" y="2422828"/>
          <a:ext cx="1859942" cy="18599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500" b="0" i="0" u="none" strike="noStrike" kern="1200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cs typeface="Arial" charset="0"/>
            </a:rPr>
            <a:t>Мнемотехника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500" b="0" i="0" u="none" strike="noStrike" kern="1200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cs typeface="Arial" charset="0"/>
            </a:rPr>
            <a:t>помогает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500" b="0" i="0" u="none" strike="noStrike" kern="1200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cs typeface="Arial" charset="0"/>
            </a:rPr>
            <a:t>развивать:</a:t>
          </a:r>
        </a:p>
      </dsp:txBody>
      <dsp:txXfrm>
        <a:off x="3685810" y="2695210"/>
        <a:ext cx="1315178" cy="1315178"/>
      </dsp:txXfrm>
    </dsp:sp>
    <dsp:sp modelId="{4ED4D525-6235-4849-A1A1-8EC650A49E14}">
      <dsp:nvSpPr>
        <dsp:cNvPr id="0" name=""/>
        <dsp:cNvSpPr/>
      </dsp:nvSpPr>
      <dsp:spPr>
        <a:xfrm rot="16200000">
          <a:off x="4064400" y="2124559"/>
          <a:ext cx="557998" cy="38540"/>
        </a:xfrm>
        <a:custGeom>
          <a:avLst/>
          <a:gdLst/>
          <a:ahLst/>
          <a:cxnLst/>
          <a:rect l="0" t="0" r="0" b="0"/>
          <a:pathLst>
            <a:path>
              <a:moveTo>
                <a:pt x="0" y="19270"/>
              </a:moveTo>
              <a:lnTo>
                <a:pt x="557998" y="192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329450" y="2129879"/>
        <a:ext cx="27899" cy="27899"/>
      </dsp:txXfrm>
    </dsp:sp>
    <dsp:sp modelId="{21DBF477-94A4-47E2-8FAF-E09ADB2992F2}">
      <dsp:nvSpPr>
        <dsp:cNvPr id="0" name=""/>
        <dsp:cNvSpPr/>
      </dsp:nvSpPr>
      <dsp:spPr>
        <a:xfrm>
          <a:off x="3413428" y="4888"/>
          <a:ext cx="1859942" cy="18599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cs typeface="Arial" charset="0"/>
            </a:rPr>
            <a:t>зрительную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cs typeface="Arial" charset="0"/>
            </a:rPr>
            <a:t>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cs typeface="Arial" charset="0"/>
            </a:rPr>
            <a:t>слуховую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cs typeface="Arial" charset="0"/>
            </a:rPr>
            <a:t>память</a:t>
          </a:r>
        </a:p>
      </dsp:txBody>
      <dsp:txXfrm>
        <a:off x="3685810" y="277270"/>
        <a:ext cx="1315178" cy="1315178"/>
      </dsp:txXfrm>
    </dsp:sp>
    <dsp:sp modelId="{0722FDD9-EB98-411F-A697-3740828E0AC0}">
      <dsp:nvSpPr>
        <dsp:cNvPr id="0" name=""/>
        <dsp:cNvSpPr/>
      </dsp:nvSpPr>
      <dsp:spPr>
        <a:xfrm rot="19800000">
          <a:off x="5111399" y="2729044"/>
          <a:ext cx="557998" cy="38540"/>
        </a:xfrm>
        <a:custGeom>
          <a:avLst/>
          <a:gdLst/>
          <a:ahLst/>
          <a:cxnLst/>
          <a:rect l="0" t="0" r="0" b="0"/>
          <a:pathLst>
            <a:path>
              <a:moveTo>
                <a:pt x="0" y="19270"/>
              </a:moveTo>
              <a:lnTo>
                <a:pt x="557998" y="192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376449" y="2734364"/>
        <a:ext cx="27899" cy="27899"/>
      </dsp:txXfrm>
    </dsp:sp>
    <dsp:sp modelId="{DEE54265-4F46-4EAF-B470-859F2BA17786}">
      <dsp:nvSpPr>
        <dsp:cNvPr id="0" name=""/>
        <dsp:cNvSpPr/>
      </dsp:nvSpPr>
      <dsp:spPr>
        <a:xfrm>
          <a:off x="5507426" y="1213858"/>
          <a:ext cx="1859942" cy="18599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cs typeface="Arial" charset="0"/>
            </a:rPr>
            <a:t>ассоциативное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cs typeface="Arial" charset="0"/>
            </a:rPr>
            <a:t>мышление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400" b="0" i="0" u="none" strike="noStrike" kern="1200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cs typeface="Arial" charset="0"/>
          </a:endParaRPr>
        </a:p>
      </dsp:txBody>
      <dsp:txXfrm>
        <a:off x="5779808" y="1486240"/>
        <a:ext cx="1315178" cy="1315178"/>
      </dsp:txXfrm>
    </dsp:sp>
    <dsp:sp modelId="{DD261DC7-8052-4F3B-A6FD-447A674C8F92}">
      <dsp:nvSpPr>
        <dsp:cNvPr id="0" name=""/>
        <dsp:cNvSpPr/>
      </dsp:nvSpPr>
      <dsp:spPr>
        <a:xfrm rot="1800000">
          <a:off x="5111399" y="3938015"/>
          <a:ext cx="557998" cy="38540"/>
        </a:xfrm>
        <a:custGeom>
          <a:avLst/>
          <a:gdLst/>
          <a:ahLst/>
          <a:cxnLst/>
          <a:rect l="0" t="0" r="0" b="0"/>
          <a:pathLst>
            <a:path>
              <a:moveTo>
                <a:pt x="0" y="19270"/>
              </a:moveTo>
              <a:lnTo>
                <a:pt x="557998" y="192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376449" y="3943335"/>
        <a:ext cx="27899" cy="27899"/>
      </dsp:txXfrm>
    </dsp:sp>
    <dsp:sp modelId="{9F006745-C0CF-452B-B4E8-E083BD00199A}">
      <dsp:nvSpPr>
        <dsp:cNvPr id="0" name=""/>
        <dsp:cNvSpPr/>
      </dsp:nvSpPr>
      <dsp:spPr>
        <a:xfrm>
          <a:off x="5507426" y="3631799"/>
          <a:ext cx="1859942" cy="18599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cs typeface="Arial" charset="0"/>
            </a:rPr>
            <a:t>зрительное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cs typeface="Arial" charset="0"/>
            </a:rPr>
            <a:t>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cs typeface="Arial" charset="0"/>
            </a:rPr>
            <a:t>слуховое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cs typeface="Arial" charset="0"/>
            </a:rPr>
            <a:t>внимание</a:t>
          </a:r>
        </a:p>
      </dsp:txBody>
      <dsp:txXfrm>
        <a:off x="5779808" y="3904181"/>
        <a:ext cx="1315178" cy="1315178"/>
      </dsp:txXfrm>
    </dsp:sp>
    <dsp:sp modelId="{FC5B1764-B0CF-477C-B2AE-EB176B6C354D}">
      <dsp:nvSpPr>
        <dsp:cNvPr id="0" name=""/>
        <dsp:cNvSpPr/>
      </dsp:nvSpPr>
      <dsp:spPr>
        <a:xfrm rot="5400000">
          <a:off x="4064400" y="4542500"/>
          <a:ext cx="557998" cy="38540"/>
        </a:xfrm>
        <a:custGeom>
          <a:avLst/>
          <a:gdLst/>
          <a:ahLst/>
          <a:cxnLst/>
          <a:rect l="0" t="0" r="0" b="0"/>
          <a:pathLst>
            <a:path>
              <a:moveTo>
                <a:pt x="0" y="19270"/>
              </a:moveTo>
              <a:lnTo>
                <a:pt x="557998" y="192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329450" y="4547820"/>
        <a:ext cx="27899" cy="27899"/>
      </dsp:txXfrm>
    </dsp:sp>
    <dsp:sp modelId="{93F8BCEF-2604-4DAA-A7B3-F8D0670C2BFB}">
      <dsp:nvSpPr>
        <dsp:cNvPr id="0" name=""/>
        <dsp:cNvSpPr/>
      </dsp:nvSpPr>
      <dsp:spPr>
        <a:xfrm>
          <a:off x="3413428" y="4840769"/>
          <a:ext cx="1859942" cy="18599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cs typeface="Arial" charset="0"/>
            </a:rPr>
            <a:t>воображение</a:t>
          </a:r>
        </a:p>
      </dsp:txBody>
      <dsp:txXfrm>
        <a:off x="3685810" y="5113151"/>
        <a:ext cx="1315178" cy="1315178"/>
      </dsp:txXfrm>
    </dsp:sp>
    <dsp:sp modelId="{0DD69036-74B9-4632-99E5-73B2B59DC11A}">
      <dsp:nvSpPr>
        <dsp:cNvPr id="0" name=""/>
        <dsp:cNvSpPr/>
      </dsp:nvSpPr>
      <dsp:spPr>
        <a:xfrm rot="9000000">
          <a:off x="3017401" y="3938015"/>
          <a:ext cx="557998" cy="38540"/>
        </a:xfrm>
        <a:custGeom>
          <a:avLst/>
          <a:gdLst/>
          <a:ahLst/>
          <a:cxnLst/>
          <a:rect l="0" t="0" r="0" b="0"/>
          <a:pathLst>
            <a:path>
              <a:moveTo>
                <a:pt x="0" y="19270"/>
              </a:moveTo>
              <a:lnTo>
                <a:pt x="557998" y="192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282451" y="3943335"/>
        <a:ext cx="27899" cy="27899"/>
      </dsp:txXfrm>
    </dsp:sp>
    <dsp:sp modelId="{8190643F-05C5-4C84-A789-541D6685C218}">
      <dsp:nvSpPr>
        <dsp:cNvPr id="0" name=""/>
        <dsp:cNvSpPr/>
      </dsp:nvSpPr>
      <dsp:spPr>
        <a:xfrm>
          <a:off x="1319430" y="3631799"/>
          <a:ext cx="1859942" cy="18599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cs typeface="Arial" charset="0"/>
            </a:rPr>
            <a:t>связную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cs typeface="Arial" charset="0"/>
            </a:rPr>
            <a:t>речь</a:t>
          </a:r>
        </a:p>
      </dsp:txBody>
      <dsp:txXfrm>
        <a:off x="1591812" y="3904181"/>
        <a:ext cx="1315178" cy="1315178"/>
      </dsp:txXfrm>
    </dsp:sp>
    <dsp:sp modelId="{8585F320-5CEE-4B58-8F1E-3B049B1B63C6}">
      <dsp:nvSpPr>
        <dsp:cNvPr id="0" name=""/>
        <dsp:cNvSpPr/>
      </dsp:nvSpPr>
      <dsp:spPr>
        <a:xfrm rot="12600000">
          <a:off x="3017401" y="2729044"/>
          <a:ext cx="557998" cy="38540"/>
        </a:xfrm>
        <a:custGeom>
          <a:avLst/>
          <a:gdLst/>
          <a:ahLst/>
          <a:cxnLst/>
          <a:rect l="0" t="0" r="0" b="0"/>
          <a:pathLst>
            <a:path>
              <a:moveTo>
                <a:pt x="0" y="19270"/>
              </a:moveTo>
              <a:lnTo>
                <a:pt x="557998" y="192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282451" y="2734364"/>
        <a:ext cx="27899" cy="27899"/>
      </dsp:txXfrm>
    </dsp:sp>
    <dsp:sp modelId="{87F73A5B-F316-413D-A1DC-FCDE42C19EFA}">
      <dsp:nvSpPr>
        <dsp:cNvPr id="0" name=""/>
        <dsp:cNvSpPr/>
      </dsp:nvSpPr>
      <dsp:spPr>
        <a:xfrm>
          <a:off x="1319430" y="1213858"/>
          <a:ext cx="1859942" cy="18599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cs typeface="Arial" charset="0"/>
            </a:rPr>
            <a:t>словарный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cs typeface="Arial" charset="0"/>
            </a:rPr>
            <a:t>запас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400" b="0" i="0" u="none" strike="noStrike" kern="1200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cs typeface="Arial" charset="0"/>
          </a:endParaRPr>
        </a:p>
      </dsp:txBody>
      <dsp:txXfrm>
        <a:off x="1591812" y="1486240"/>
        <a:ext cx="1315178" cy="13151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5823BEF-0388-4B9C-BBD6-86D11215322D}" type="datetimeFigureOut">
              <a:rPr lang="ru-RU"/>
              <a:pPr>
                <a:defRPr/>
              </a:pPr>
              <a:t>09.10.2023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131E1F5-320D-4475-B931-79093191E9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215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7BDFB7C-F830-4295-9F27-E70824F72F48}" type="slidenum">
              <a:rPr lang="ru-RU" smtClean="0">
                <a:latin typeface="Arial" charset="0"/>
                <a:cs typeface="Arial" charset="0"/>
              </a:rPr>
              <a:pPr/>
              <a:t>5</a:t>
            </a:fld>
            <a:endParaRPr 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849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A68E58E-36B7-4616-8E1C-5A729812D8F7}" type="slidenum">
              <a:rPr lang="ru-RU" smtClean="0">
                <a:latin typeface="Arial" charset="0"/>
                <a:cs typeface="Arial" charset="0"/>
              </a:rPr>
              <a:pPr/>
              <a:t>31</a:t>
            </a:fld>
            <a:endParaRPr 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post-279854-1298288370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500938" y="-428625"/>
            <a:ext cx="1643062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7" descr="post-279854-1298288370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214313"/>
            <a:ext cx="2357438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8" descr="97e6b01896c7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 rot="20340000">
            <a:off x="-628650" y="-349250"/>
            <a:ext cx="3330575" cy="268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8525A-B85E-49B8-BE7C-40854D8D1213}" type="datetimeFigureOut">
              <a:rPr lang="ru-RU"/>
              <a:pPr>
                <a:defRPr/>
              </a:pPr>
              <a:t>09.10.2023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FA189-A6F1-405B-928F-180B4C014E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F6321-1E43-4E5E-BF02-FD17F915EDA3}" type="datetimeFigureOut">
              <a:rPr lang="ru-RU"/>
              <a:pPr>
                <a:defRPr/>
              </a:pPr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1DF3F-7B18-4623-8999-44004660D6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A09C5-F358-49B7-8B63-BFA7BD091567}" type="datetimeFigureOut">
              <a:rPr lang="ru-RU"/>
              <a:pPr>
                <a:defRPr/>
              </a:pPr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C4A7D-90E5-47F5-ACE2-BF2CB2F83E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46336-F2A2-4216-8D1D-FEB3C6A8CDF5}" type="datetimeFigureOut">
              <a:rPr lang="ru-RU"/>
              <a:pPr>
                <a:defRPr/>
              </a:pPr>
              <a:t>09.10.2023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98CAA-3C5F-44AB-BB4F-73162D14D8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55522-8EEC-461A-8319-903ACED3857F}" type="datetimeFigureOut">
              <a:rPr lang="ru-RU"/>
              <a:pPr>
                <a:defRPr/>
              </a:pPr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E5419-DEFA-4114-BB34-1F40A0BA2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85442-06A0-4EC3-8A5B-86DD6E8FEB8B}" type="datetimeFigureOut">
              <a:rPr lang="ru-RU"/>
              <a:pPr>
                <a:defRPr/>
              </a:pPr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16473-FC28-4DA8-AB36-E772B3639F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33B3A-50D3-449D-9E04-BD15E37EE5E5}" type="datetimeFigureOut">
              <a:rPr lang="ru-RU"/>
              <a:pPr>
                <a:defRPr/>
              </a:pPr>
              <a:t>09.10.2023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11174-4BB0-41D6-B81D-E53CF30FFC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0578E-1C28-45D9-8197-BC1C40455F61}" type="datetimeFigureOut">
              <a:rPr lang="ru-RU"/>
              <a:pPr>
                <a:defRPr/>
              </a:pPr>
              <a:t>09.10.2023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551A4-1BBA-421F-823C-378DFB5BAC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5D925-2A3F-42EE-8A99-C84322FA7ED0}" type="datetimeFigureOut">
              <a:rPr lang="ru-RU"/>
              <a:pPr>
                <a:defRPr/>
              </a:pPr>
              <a:t>09.10.2023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CCE6E-FB5A-47BE-9CCE-01BF3AA60E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37203-5264-45F8-9E84-8D2C14783121}" type="datetimeFigureOut">
              <a:rPr lang="ru-RU"/>
              <a:pPr>
                <a:defRPr/>
              </a:pPr>
              <a:t>09.10.2023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D576E-8E0A-4C70-87CB-C1C99F8BE3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3C13A-1092-4574-A346-0863EFCE1C85}" type="datetimeFigureOut">
              <a:rPr lang="ru-RU"/>
              <a:pPr>
                <a:defRPr/>
              </a:pPr>
              <a:t>09.10.2023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45C6F-653D-4C42-96BE-E70BE93A5B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B5C56-3FD1-4688-8166-2FB9737E3ABE}" type="datetimeFigureOut">
              <a:rPr lang="ru-RU"/>
              <a:pPr>
                <a:defRPr/>
              </a:pPr>
              <a:t>09.10.2023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BB594-4B5A-42BF-99DE-48CA31C412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13B36CF-754C-42F9-9154-D0FEF389DC08}" type="datetimeFigureOut">
              <a:rPr lang="ru-RU"/>
              <a:pPr>
                <a:defRPr/>
              </a:pPr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fld id="{3EC186E6-1447-4DB9-A430-16BBA199C1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omanadvice.ru/sites/default/files/tania/mnemotehnika_v_detskom_sadu_ris.1.jp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11" Type="http://schemas.openxmlformats.org/officeDocument/2006/relationships/image" Target="../media/image21.png"/><Relationship Id="rId5" Type="http://schemas.openxmlformats.org/officeDocument/2006/relationships/image" Target="../media/image15.emf"/><Relationship Id="rId10" Type="http://schemas.openxmlformats.org/officeDocument/2006/relationships/image" Target="../media/image20.emf"/><Relationship Id="rId4" Type="http://schemas.openxmlformats.org/officeDocument/2006/relationships/image" Target="../media/image14.emf"/><Relationship Id="rId9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>
          <a:xfrm>
            <a:off x="2339975" y="476250"/>
            <a:ext cx="5761038" cy="5616575"/>
          </a:xfrm>
        </p:spPr>
        <p:txBody>
          <a:bodyPr/>
          <a:lstStyle/>
          <a:p>
            <a:pPr>
              <a:defRPr/>
            </a:pPr>
            <a:r>
              <a:rPr lang="ru-RU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/>
            </a:r>
            <a:br>
              <a:rPr lang="ru-RU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ru-RU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Мастер- класс                            </a:t>
            </a:r>
            <a:r>
              <a:rPr lang="ru-RU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«Речевое развитие детей старшего</a:t>
            </a:r>
            <a:r>
              <a:rPr lang="ru-RU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ru-RU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дошкольного возраста с ОВЗ</a:t>
            </a:r>
            <a:r>
              <a:rPr lang="ru-RU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ru-RU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посредством использования мнемотехники»</a:t>
            </a:r>
            <a:r>
              <a:rPr lang="ru-RU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    </a:t>
            </a:r>
            <a:br>
              <a:rPr lang="ru-RU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ru-RU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/>
            </a:r>
            <a:br>
              <a:rPr lang="ru-RU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ru-RU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                          </a:t>
            </a:r>
            <a:br>
              <a:rPr lang="ru-RU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ru-RU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                                                                             </a:t>
            </a:r>
            <a:r>
              <a:rPr lang="ru-RU" sz="16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Наумова О.А.     воспитатель                                           высшей квалификационной категории МДОАУ «Детский сад № 78 «Пчёлка» </a:t>
            </a:r>
            <a:r>
              <a:rPr lang="ru-RU" sz="1600" b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г.Орска</a:t>
            </a:r>
            <a:endParaRPr lang="ru-RU" sz="1600" b="1" dirty="0" smtClean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 spd="slow">
    <p:cover dir="l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71550" y="3141663"/>
            <a:ext cx="3598863" cy="3209925"/>
          </a:xfrm>
        </p:spPr>
      </p:pic>
      <p:pic>
        <p:nvPicPr>
          <p:cNvPr id="26626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549275"/>
            <a:ext cx="3586163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6" descr="4lX_iDuU5C8E_1200x0_AybP2us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476250"/>
            <a:ext cx="3600450" cy="260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7" descr="img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7900" y="3357563"/>
            <a:ext cx="3743325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ъект 3"/>
          <p:cNvSpPr>
            <a:spLocks noGrp="1"/>
          </p:cNvSpPr>
          <p:nvPr>
            <p:ph idx="1"/>
          </p:nvPr>
        </p:nvSpPr>
        <p:spPr>
          <a:xfrm>
            <a:off x="755650" y="333375"/>
            <a:ext cx="7797800" cy="4668838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sz="2800" b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МНЕМОКВАДРАТ </a:t>
            </a:r>
            <a:r>
              <a:rPr lang="ru-RU" sz="2800" b="1" i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Wingdings" pitchFamily="2" charset="2"/>
              <a:buNone/>
            </a:pPr>
            <a:r>
              <a:rPr lang="ru-RU" sz="26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карточка, на которой нарисован знакомый ребенку предмет (носки, брюки, майка, сапоги, кофта и т. п.), задача ребенка заключается в том, чтобы назвать слова по картинкам</a:t>
            </a:r>
            <a:r>
              <a:rPr lang="ru-RU" sz="26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mtClean="0"/>
          </a:p>
        </p:txBody>
      </p:sp>
      <p:pic>
        <p:nvPicPr>
          <p:cNvPr id="27650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2492375"/>
            <a:ext cx="2505075" cy="1819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651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4581525"/>
            <a:ext cx="2016125" cy="1852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652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35150" y="4508500"/>
            <a:ext cx="2378075" cy="1944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653" name="image28.png" descr="PIC_051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95738" y="1916113"/>
            <a:ext cx="4537075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576262"/>
          </a:xfrm>
        </p:spPr>
        <p:txBody>
          <a:bodyPr/>
          <a:lstStyle/>
          <a:p>
            <a:r>
              <a:rPr lang="ru-RU" sz="2800" b="1" i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МНЕМОДОРОЖКА</a:t>
            </a:r>
            <a:endParaRPr lang="ru-RU" sz="2800" smtClean="0"/>
          </a:p>
        </p:txBody>
      </p:sp>
      <p:sp>
        <p:nvSpPr>
          <p:cNvPr id="28674" name="Объект 2"/>
          <p:cNvSpPr>
            <a:spLocks noGrp="1"/>
          </p:cNvSpPr>
          <p:nvPr>
            <p:ph idx="1"/>
          </p:nvPr>
        </p:nvSpPr>
        <p:spPr>
          <a:xfrm>
            <a:off x="971550" y="908050"/>
            <a:ext cx="7715250" cy="5545138"/>
          </a:xfrm>
        </p:spPr>
        <p:txBody>
          <a:bodyPr/>
          <a:lstStyle/>
          <a:p>
            <a:pPr marL="0" indent="358775">
              <a:buFont typeface="Arial" charset="0"/>
              <a:buNone/>
            </a:pPr>
            <a:r>
              <a:rPr lang="ru-RU" sz="2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Мнемодорожка </a:t>
            </a:r>
            <a:r>
              <a:rPr lang="ru-RU" sz="26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состоит из нескольких картинок, объединенных общей тематикой.  </a:t>
            </a:r>
          </a:p>
          <a:p>
            <a:pPr marL="0" indent="358775">
              <a:buFont typeface="Arial" charset="0"/>
              <a:buNone/>
            </a:pPr>
            <a:r>
              <a:rPr lang="ru-RU" sz="26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Ребенку нужно не просто назвать слова, но и составить их в предложение или расположить в правильной последовательности.                                             </a:t>
            </a:r>
            <a:endParaRPr lang="ru-RU" sz="2600" b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358775">
              <a:buFont typeface="Arial" charset="0"/>
              <a:buNone/>
            </a:pPr>
            <a:endParaRPr lang="ru-RU" sz="2600" b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358775">
              <a:buFont typeface="Arial" charset="0"/>
              <a:buNone/>
            </a:pPr>
            <a:endParaRPr lang="ru-RU" sz="2600" b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358775">
              <a:buFont typeface="Arial" charset="0"/>
              <a:buNone/>
            </a:pPr>
            <a:endParaRPr lang="ru-RU" sz="2600" b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358775">
              <a:buFont typeface="Arial" charset="0"/>
              <a:buNone/>
            </a:pPr>
            <a:endParaRPr lang="ru-RU" sz="2600" b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358775">
              <a:buFont typeface="Arial" charset="0"/>
              <a:buNone/>
            </a:pPr>
            <a:r>
              <a:rPr lang="ru-RU" sz="2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Мнемодорожки </a:t>
            </a:r>
            <a:r>
              <a:rPr lang="ru-RU" sz="26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позволяют ускорить процесс автоматизации и дифференциации поставленных звуков.</a:t>
            </a:r>
          </a:p>
        </p:txBody>
      </p:sp>
      <p:pic>
        <p:nvPicPr>
          <p:cNvPr id="28675" name="Picture 2" descr="Мнемотехника в детском саду1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 t="50098" b="7231"/>
          <a:stretch>
            <a:fillRect/>
          </a:stretch>
        </p:blipFill>
        <p:spPr bwMode="auto">
          <a:xfrm>
            <a:off x="1979613" y="3213100"/>
            <a:ext cx="504507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2"/>
          <p:cNvSpPr>
            <a:spLocks noGrp="1"/>
          </p:cNvSpPr>
          <p:nvPr>
            <p:ph type="title"/>
          </p:nvPr>
        </p:nvSpPr>
        <p:spPr>
          <a:xfrm>
            <a:off x="468313" y="188913"/>
            <a:ext cx="8362950" cy="719137"/>
          </a:xfrm>
        </p:spPr>
        <p:txBody>
          <a:bodyPr/>
          <a:lstStyle/>
          <a:p>
            <a:pPr algn="ctr"/>
            <a:r>
              <a:rPr lang="ru-RU" sz="280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МНЕМОТАБЛИЦА</a:t>
            </a:r>
          </a:p>
        </p:txBody>
      </p:sp>
      <p:pic>
        <p:nvPicPr>
          <p:cNvPr id="29698" name="Объект 9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716463" y="3573463"/>
            <a:ext cx="4048125" cy="2879725"/>
          </a:xfr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985838" y="908050"/>
            <a:ext cx="7632700" cy="1368425"/>
          </a:xfrm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/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графическое изображение главных смысловых звеньев сюжета, рассказа, сказок или явлений природы. </a:t>
            </a:r>
          </a:p>
          <a:p>
            <a:pPr>
              <a:buFont typeface="Arial" panose="020B0604020202020204" pitchFamily="34" charset="0"/>
              <a:buNone/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ru-RU" sz="1200" dirty="0"/>
          </a:p>
        </p:txBody>
      </p:sp>
      <p:pic>
        <p:nvPicPr>
          <p:cNvPr id="29700" name="Рисунок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2349500"/>
            <a:ext cx="3937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/>
          </p:cNvSpPr>
          <p:nvPr>
            <p:ph type="title"/>
          </p:nvPr>
        </p:nvSpPr>
        <p:spPr>
          <a:xfrm>
            <a:off x="712788" y="115888"/>
            <a:ext cx="7993062" cy="1143000"/>
          </a:xfrm>
        </p:spPr>
        <p:txBody>
          <a:bodyPr/>
          <a:lstStyle/>
          <a:p>
            <a:pPr algn="l"/>
            <a:r>
              <a:rPr lang="ru-RU" sz="3100" b="1" smtClean="0">
                <a:solidFill>
                  <a:srgbClr val="C00000"/>
                </a:solidFill>
                <a:cs typeface="Times New Roman" pitchFamily="18" charset="0"/>
              </a:rPr>
              <a:t>Работа по мнемотаблице состоит из этапов:</a:t>
            </a:r>
          </a:p>
        </p:txBody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>
          <a:xfrm>
            <a:off x="457200" y="981075"/>
            <a:ext cx="8229600" cy="51450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ru-RU" sz="2400" b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Рассматривание таблицы и разбор того, что на ней изображено.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ru-RU" sz="2400" b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Перекодирование информации, т.е. из абстрактных символов в образы.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ru-RU" sz="2400" b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Пересказ информации (сказки или рассказа) с опорой на символы (образы), т.е. происходит отработка метода запоминания.</a:t>
            </a:r>
          </a:p>
        </p:txBody>
      </p:sp>
      <p:pic>
        <p:nvPicPr>
          <p:cNvPr id="3072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3552825"/>
            <a:ext cx="2828925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213100"/>
            <a:ext cx="3163888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624" y="3573016"/>
            <a:ext cx="2828925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3552825"/>
            <a:ext cx="2828925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76" name="Rectangle 18"/>
          <p:cNvSpPr>
            <a:spLocks noChangeArrowheads="1"/>
          </p:cNvSpPr>
          <p:nvPr/>
        </p:nvSpPr>
        <p:spPr bwMode="auto">
          <a:xfrm>
            <a:off x="971550" y="404813"/>
            <a:ext cx="698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F14124"/>
                </a:solidFill>
                <a:latin typeface="Times New Roman" pitchFamily="18" charset="0"/>
              </a:rPr>
              <a:t>              С помощью мнемотаблиц можно:</a:t>
            </a:r>
          </a:p>
        </p:txBody>
      </p:sp>
      <p:pic>
        <p:nvPicPr>
          <p:cNvPr id="66578" name="Picture 18" descr="0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1500" y="1681163"/>
            <a:ext cx="2600325" cy="1931987"/>
          </a:xfrm>
          <a:prstGeom prst="rect">
            <a:avLst/>
          </a:prstGeom>
          <a:noFill/>
        </p:spPr>
      </p:pic>
      <p:sp>
        <p:nvSpPr>
          <p:cNvPr id="66579" name="Rectangle 19"/>
          <p:cNvSpPr>
            <a:spLocks noChangeArrowheads="1"/>
          </p:cNvSpPr>
          <p:nvPr/>
        </p:nvSpPr>
        <p:spPr bwMode="auto">
          <a:xfrm>
            <a:off x="4500563" y="1557338"/>
            <a:ext cx="31670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66580" name="Rectangle 20"/>
          <p:cNvSpPr>
            <a:spLocks noChangeArrowheads="1"/>
          </p:cNvSpPr>
          <p:nvPr/>
        </p:nvSpPr>
        <p:spPr bwMode="auto">
          <a:xfrm>
            <a:off x="1042988" y="908050"/>
            <a:ext cx="3975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>
                <a:solidFill>
                  <a:srgbClr val="009900"/>
                </a:solidFill>
              </a:rPr>
              <a:t> Загадывать и отгадывать загадки:</a:t>
            </a:r>
          </a:p>
        </p:txBody>
      </p:sp>
      <p:sp>
        <p:nvSpPr>
          <p:cNvPr id="66581" name="Rectangle 21"/>
          <p:cNvSpPr>
            <a:spLocks noChangeArrowheads="1"/>
          </p:cNvSpPr>
          <p:nvPr/>
        </p:nvSpPr>
        <p:spPr bwMode="auto">
          <a:xfrm>
            <a:off x="1116013" y="3716338"/>
            <a:ext cx="68151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>
                <a:solidFill>
                  <a:srgbClr val="009900"/>
                </a:solidFill>
              </a:rPr>
              <a:t>    Пересказывать, составлять рассказы, описывать предметы</a:t>
            </a:r>
          </a:p>
        </p:txBody>
      </p:sp>
      <p:sp>
        <p:nvSpPr>
          <p:cNvPr id="66583" name="Rectangle 23"/>
          <p:cNvSpPr>
            <a:spLocks noChangeArrowheads="1"/>
          </p:cNvSpPr>
          <p:nvPr/>
        </p:nvSpPr>
        <p:spPr bwMode="auto">
          <a:xfrm>
            <a:off x="5148263" y="1196975"/>
            <a:ext cx="3355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/>
              <a:t>    </a:t>
            </a:r>
            <a:r>
              <a:rPr lang="ru-RU">
                <a:solidFill>
                  <a:srgbClr val="009900"/>
                </a:solidFill>
              </a:rPr>
              <a:t>Разучивать стихотворения:</a:t>
            </a:r>
          </a:p>
        </p:txBody>
      </p:sp>
      <p:pic>
        <p:nvPicPr>
          <p:cNvPr id="66584" name="Picture 12" descr="D:\РАЗВИТИЕ РЕЧИ\МНЕМОТАБЛИЦЫ\Алгоритм рассказов\image (39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4221163"/>
            <a:ext cx="2786062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85" name="Picture 10" descr="D:\РАЗВИТИЕ РЕЧИ\МНЕМОТАБЛИЦЫ\РАССКАЖИ КА\getImage (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0788" y="4221163"/>
            <a:ext cx="2371725" cy="200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86" name="Picture 11" descr="D:\РАЗВИТИЕ РЕЧИ\МНЕМОТАБЛИЦЫ\Алгоритм рассказов\getImag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63938" y="4292600"/>
            <a:ext cx="25876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87" name="Picture 27" descr="img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03350" y="1484313"/>
            <a:ext cx="3455988" cy="2070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549275"/>
            <a:ext cx="4038600" cy="4886325"/>
          </a:xfrm>
        </p:spPr>
      </p:pic>
      <p:pic>
        <p:nvPicPr>
          <p:cNvPr id="67586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1739900"/>
            <a:ext cx="4038600" cy="42465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1700213"/>
            <a:ext cx="3376613" cy="3470275"/>
          </a:xfrm>
        </p:spPr>
      </p:pic>
      <p:pic>
        <p:nvPicPr>
          <p:cNvPr id="69634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3357563"/>
            <a:ext cx="3167062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5" descr="IMG_164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1638" y="692150"/>
            <a:ext cx="4464050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3"/>
          <p:cNvSpPr>
            <a:spLocks noGrp="1"/>
          </p:cNvSpPr>
          <p:nvPr>
            <p:ph type="body" idx="1"/>
          </p:nvPr>
        </p:nvSpPr>
        <p:spPr>
          <a:xfrm>
            <a:off x="457200" y="404813"/>
            <a:ext cx="8229600" cy="5721350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ru-RU" smtClean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smtClean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smtClean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mtClean="0"/>
              <a:t>    </a:t>
            </a:r>
            <a:r>
              <a:rPr lang="ru-RU" i="1" smtClean="0">
                <a:solidFill>
                  <a:srgbClr val="CC0000"/>
                </a:solidFill>
              </a:rPr>
              <a:t>Метод моделирования можно с успехом применять в любой образовательной области.</a:t>
            </a:r>
          </a:p>
          <a:p>
            <a:endParaRPr lang="ru-RU" smtClean="0"/>
          </a:p>
        </p:txBody>
      </p:sp>
      <p:pic>
        <p:nvPicPr>
          <p:cNvPr id="70658" name="image12.jpeg" descr="þ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393700"/>
            <a:ext cx="3024188" cy="202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image13.jpeg" descr="þÿ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3357563"/>
            <a:ext cx="3600450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/>
          </p:cNvSpPr>
          <p:nvPr>
            <p:ph type="body" idx="4294967295"/>
          </p:nvPr>
        </p:nvSpPr>
        <p:spPr>
          <a:xfrm>
            <a:off x="468313" y="333375"/>
            <a:ext cx="8280400" cy="5749925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800" smtClean="0">
                <a:solidFill>
                  <a:srgbClr val="CC0000"/>
                </a:solidFill>
              </a:rPr>
              <a:t>    Мнемотаблицы можно использовать:</a:t>
            </a:r>
          </a:p>
          <a:p>
            <a:pPr>
              <a:lnSpc>
                <a:spcPct val="90000"/>
              </a:lnSpc>
            </a:pPr>
            <a:r>
              <a:rPr lang="ru-RU" sz="2800" smtClean="0"/>
              <a:t>для обогащения словарного запаса</a:t>
            </a:r>
          </a:p>
          <a:p>
            <a:pPr>
              <a:lnSpc>
                <a:spcPct val="90000"/>
              </a:lnSpc>
            </a:pPr>
            <a:r>
              <a:rPr lang="ru-RU" sz="2800" smtClean="0"/>
              <a:t>для ознакомления детей с окружающим миром</a:t>
            </a:r>
          </a:p>
          <a:p>
            <a:pPr>
              <a:lnSpc>
                <a:spcPct val="90000"/>
              </a:lnSpc>
            </a:pPr>
            <a:r>
              <a:rPr lang="ru-RU" sz="2800" smtClean="0"/>
              <a:t>при отгадывании и загадывании загадок</a:t>
            </a:r>
          </a:p>
          <a:p>
            <a:pPr>
              <a:lnSpc>
                <a:spcPct val="90000"/>
              </a:lnSpc>
            </a:pPr>
            <a:r>
              <a:rPr lang="ru-RU" sz="2800" smtClean="0"/>
              <a:t>при заучивании стихов</a:t>
            </a:r>
          </a:p>
          <a:p>
            <a:pPr>
              <a:lnSpc>
                <a:spcPct val="90000"/>
              </a:lnSpc>
            </a:pPr>
            <a:r>
              <a:rPr lang="ru-RU" sz="2800" smtClean="0"/>
              <a:t>при пересказах художественной литературы</a:t>
            </a:r>
          </a:p>
          <a:p>
            <a:pPr>
              <a:lnSpc>
                <a:spcPct val="90000"/>
              </a:lnSpc>
            </a:pPr>
            <a:r>
              <a:rPr lang="ru-RU" sz="2800" smtClean="0"/>
              <a:t>при обучении составлению рассказов</a:t>
            </a:r>
          </a:p>
          <a:p>
            <a:pPr>
              <a:lnSpc>
                <a:spcPct val="90000"/>
              </a:lnSpc>
            </a:pPr>
            <a:r>
              <a:rPr lang="ru-RU" sz="2800" smtClean="0"/>
              <a:t>при обучении составу числа</a:t>
            </a:r>
          </a:p>
          <a:p>
            <a:pPr>
              <a:lnSpc>
                <a:spcPct val="90000"/>
              </a:lnSpc>
            </a:pPr>
            <a:r>
              <a:rPr lang="ru-RU" sz="2800" smtClean="0"/>
              <a:t>при воспитании культурно-гигиенических навыков</a:t>
            </a:r>
          </a:p>
          <a:p>
            <a:pPr>
              <a:lnSpc>
                <a:spcPct val="90000"/>
              </a:lnSpc>
            </a:pPr>
            <a:r>
              <a:rPr lang="ru-RU" sz="2800" smtClean="0"/>
              <a:t>при воспитании навыков самообслуживания</a:t>
            </a:r>
          </a:p>
          <a:p>
            <a:pPr>
              <a:lnSpc>
                <a:spcPct val="90000"/>
              </a:lnSpc>
            </a:pPr>
            <a:r>
              <a:rPr lang="ru-RU" sz="2800" smtClean="0"/>
              <a:t>при ознакомлении с основами безопасности жизнедеятельности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Заголовок 5"/>
          <p:cNvPicPr>
            <a:picLocks noGrp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42988" y="-674688"/>
            <a:ext cx="7275512" cy="4525963"/>
          </a:xfrm>
        </p:spPr>
      </p:pic>
      <p:pic>
        <p:nvPicPr>
          <p:cNvPr id="16386" name="Picture 4" descr="hello_html_18fe40b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3713" y="3141663"/>
            <a:ext cx="5903912" cy="329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3"/>
          <p:cNvSpPr>
            <a:spLocks noGrp="1"/>
          </p:cNvSpPr>
          <p:nvPr>
            <p:ph type="body" idx="1"/>
          </p:nvPr>
        </p:nvSpPr>
        <p:spPr>
          <a:xfrm>
            <a:off x="827088" y="404813"/>
            <a:ext cx="7859712" cy="5721350"/>
          </a:xfrm>
        </p:spPr>
        <p:txBody>
          <a:bodyPr/>
          <a:lstStyle/>
          <a:p>
            <a:r>
              <a:rPr lang="ru-RU" sz="2800" b="1" smtClean="0">
                <a:solidFill>
                  <a:srgbClr val="CC0000"/>
                </a:solidFill>
              </a:rPr>
              <a:t>Примером мнемотехники могут быть таблицы, построенные на изображении последовательности процессов умывания, мытья рук, одевания, сервировки стола.</a:t>
            </a:r>
            <a:r>
              <a:rPr lang="ru-RU" b="1" smtClean="0">
                <a:solidFill>
                  <a:srgbClr val="000000"/>
                </a:solidFill>
              </a:rPr>
              <a:t> </a:t>
            </a:r>
          </a:p>
          <a:p>
            <a:endParaRPr lang="ru-RU" b="1" smtClean="0">
              <a:solidFill>
                <a:srgbClr val="000000"/>
              </a:solidFill>
            </a:endParaRPr>
          </a:p>
          <a:p>
            <a:endParaRPr lang="ru-RU" smtClean="0"/>
          </a:p>
        </p:txBody>
      </p:sp>
      <p:pic>
        <p:nvPicPr>
          <p:cNvPr id="72706" name="Picture 2" descr="D:\CХЕМЫ\getIm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492375"/>
            <a:ext cx="2808288" cy="200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Рисунок 3" descr="Мнемотехника в детском саду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2492375"/>
            <a:ext cx="2736850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3" descr="D:\CХЕМЫ\getImage (7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2138" y="4581525"/>
            <a:ext cx="2449512" cy="18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84213" y="404813"/>
            <a:ext cx="3913187" cy="5216525"/>
          </a:xfrm>
        </p:spPr>
      </p:pic>
      <p:pic>
        <p:nvPicPr>
          <p:cNvPr id="73730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799013" y="1052513"/>
            <a:ext cx="3887787" cy="51847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075613" cy="850900"/>
          </a:xfrm>
        </p:spPr>
        <p:txBody>
          <a:bodyPr/>
          <a:lstStyle/>
          <a:p>
            <a:r>
              <a:rPr lang="ru-RU" sz="2400" b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МНЕМОТАБЛИЦЫ</a:t>
            </a:r>
          </a:p>
        </p:txBody>
      </p:sp>
      <p:pic>
        <p:nvPicPr>
          <p:cNvPr id="74754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971550" y="1341438"/>
            <a:ext cx="2582863" cy="3384550"/>
          </a:xfrm>
        </p:spPr>
      </p:pic>
      <p:pic>
        <p:nvPicPr>
          <p:cNvPr id="74755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5013325"/>
            <a:ext cx="4608512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8400" y="3500438"/>
            <a:ext cx="4895850" cy="154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Объект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1638" y="1052513"/>
            <a:ext cx="3960812" cy="233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4" descr="0015-006-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27088" y="476250"/>
            <a:ext cx="3689350" cy="2768600"/>
          </a:xfrm>
        </p:spPr>
      </p:pic>
      <p:pic>
        <p:nvPicPr>
          <p:cNvPr id="75778" name="Picture 5" descr="detsad-385791-150877174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333375"/>
            <a:ext cx="3163888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6" descr="konspiekt-nod-po-ravitiiu-riechi-s-ispol-zovaniiem-mniemotiekhniki-v-starshiei-ghruppie_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0113" y="3500438"/>
            <a:ext cx="3671887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7" descr="mnemo-19-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3429000"/>
            <a:ext cx="380047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smtClean="0">
                <a:solidFill>
                  <a:srgbClr val="CC00CC"/>
                </a:solidFill>
                <a:latin typeface="Times New Roman" pitchFamily="18" charset="0"/>
              </a:rPr>
              <a:t/>
            </a:r>
            <a:br>
              <a:rPr lang="ru-RU" sz="2400" b="1" smtClean="0">
                <a:solidFill>
                  <a:srgbClr val="CC00CC"/>
                </a:solidFill>
                <a:latin typeface="Times New Roman" pitchFamily="18" charset="0"/>
              </a:rPr>
            </a:br>
            <a:r>
              <a:rPr lang="ru-RU" sz="2400" b="1" smtClean="0">
                <a:solidFill>
                  <a:srgbClr val="CC00CC"/>
                </a:solidFill>
                <a:latin typeface="Times New Roman" pitchFamily="18" charset="0"/>
              </a:rPr>
              <a:t/>
            </a:r>
            <a:br>
              <a:rPr lang="ru-RU" sz="2400" b="1" smtClean="0">
                <a:solidFill>
                  <a:srgbClr val="CC00CC"/>
                </a:solidFill>
                <a:latin typeface="Times New Roman" pitchFamily="18" charset="0"/>
              </a:rPr>
            </a:br>
            <a:r>
              <a:rPr lang="ru-RU" sz="2400" b="1" smtClean="0">
                <a:solidFill>
                  <a:srgbClr val="CC00CC"/>
                </a:solidFill>
                <a:latin typeface="Times New Roman" pitchFamily="18" charset="0"/>
              </a:rPr>
              <a:t>Для детей старшего возраста схемы желательно рисовать в одном цвете, чтобы не отвлекать внимание на яркость символических изображений.</a:t>
            </a:r>
          </a:p>
        </p:txBody>
      </p:sp>
      <p:pic>
        <p:nvPicPr>
          <p:cNvPr id="76802" name="Содержимое 6" descr="34.jpg"/>
          <p:cNvPicPr>
            <a:picLocks noGrp="1" noChangeAspect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00113" y="1989138"/>
            <a:ext cx="3697287" cy="4175125"/>
          </a:xfrm>
        </p:spPr>
      </p:pic>
      <p:pic>
        <p:nvPicPr>
          <p:cNvPr id="76803" name="Содержимое 7" descr="3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708275"/>
            <a:ext cx="4038600" cy="285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8313" y="188913"/>
            <a:ext cx="8351837" cy="720725"/>
          </a:xfrm>
        </p:spPr>
        <p:txBody>
          <a:bodyPr/>
          <a:lstStyle/>
          <a:p>
            <a:pPr algn="l">
              <a:defRPr/>
            </a:pPr>
            <a:r>
              <a:rPr lang="ru-RU" sz="2800" b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  Последовательность работы с мнемотаблицами:</a:t>
            </a:r>
            <a:endParaRPr lang="ru-RU" sz="2800" smtClean="0"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26" name="Объект 2"/>
          <p:cNvSpPr>
            <a:spLocks noGrp="1"/>
          </p:cNvSpPr>
          <p:nvPr>
            <p:ph idx="4294967295"/>
          </p:nvPr>
        </p:nvSpPr>
        <p:spPr>
          <a:xfrm>
            <a:off x="900113" y="908050"/>
            <a:ext cx="7559675" cy="32416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Введение элементов символов (формы, величины, действия).  </a:t>
            </a:r>
          </a:p>
          <a:p>
            <a:pPr marL="0" indent="0">
              <a:buFont typeface="Arial" charset="0"/>
              <a:buNone/>
            </a:pPr>
            <a:r>
              <a:rPr lang="ru-RU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Использование опорных схем  на всех видах занятий, различных видов деятельности.</a:t>
            </a:r>
          </a:p>
          <a:p>
            <a:pPr marL="0" indent="0">
              <a:buFont typeface="Arial" charset="0"/>
              <a:buNone/>
            </a:pPr>
            <a:r>
              <a:rPr lang="ru-RU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Сочетание символов, чтение цепочки их.</a:t>
            </a:r>
          </a:p>
          <a:p>
            <a:pPr marL="0" indent="0">
              <a:buFont typeface="Arial" charset="0"/>
              <a:buNone/>
            </a:pPr>
            <a:r>
              <a:rPr lang="ru-RU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Самостоятельный поиск детьми изображений, символизирующих какое-либо качество.</a:t>
            </a:r>
          </a:p>
          <a:p>
            <a:pPr marL="0" indent="0">
              <a:buFont typeface="Arial" charset="0"/>
              <a:buNone/>
            </a:pPr>
            <a:r>
              <a:rPr lang="ru-RU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Творческое создание детьми опорных схем.</a:t>
            </a:r>
            <a:endParaRPr lang="ru-RU" sz="2400" smtClean="0">
              <a:solidFill>
                <a:srgbClr val="002060"/>
              </a:solidFill>
            </a:endParaRPr>
          </a:p>
        </p:txBody>
      </p:sp>
      <p:pic>
        <p:nvPicPr>
          <p:cNvPr id="77827" name="Picture 7" descr="0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4292600"/>
            <a:ext cx="806450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image17.png" descr="PIC_0485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404813"/>
            <a:ext cx="4248150" cy="2827337"/>
          </a:xfrm>
        </p:spPr>
      </p:pic>
      <p:pic>
        <p:nvPicPr>
          <p:cNvPr id="78850" name="image18.png" descr="PIC_048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3500438"/>
            <a:ext cx="4103687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image32.png" descr="PIC_046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620713"/>
            <a:ext cx="4102100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2" name="image34.png" descr="PIC_046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3" y="3933825"/>
            <a:ext cx="4356100" cy="251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3" name="image17.png" descr="PIC_048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404813"/>
            <a:ext cx="4248150" cy="282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Объект 2"/>
          <p:cNvSpPr>
            <a:spLocks noGrp="1"/>
          </p:cNvSpPr>
          <p:nvPr>
            <p:ph idx="4294967295"/>
          </p:nvPr>
        </p:nvSpPr>
        <p:spPr>
          <a:xfrm>
            <a:off x="971550" y="549275"/>
            <a:ext cx="7942263" cy="5616575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развития речи детей, большая роль отводится заучиванию стихотворений</a:t>
            </a:r>
            <a:r>
              <a:rPr lang="ru-RU" smtClean="0">
                <a:solidFill>
                  <a:srgbClr val="002060"/>
                </a:solidFill>
              </a:rPr>
              <a:t>.</a:t>
            </a:r>
            <a:r>
              <a:rPr lang="ru-RU" b="1" smtClean="0">
                <a:solidFill>
                  <a:srgbClr val="002060"/>
                </a:solidFill>
              </a:rPr>
              <a:t> </a:t>
            </a:r>
          </a:p>
          <a:p>
            <a:pPr marL="0" indent="0">
              <a:buFont typeface="Arial" charset="0"/>
              <a:buNone/>
            </a:pPr>
            <a:r>
              <a:rPr lang="ru-RU" sz="2400" b="1" i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При заучивании с детьми стихотворений, я зачастую встречаюсь с такими трудностями как :</a:t>
            </a:r>
          </a:p>
          <a:p>
            <a:pPr marL="0" indent="0"/>
            <a:r>
              <a:rPr lang="ru-RU" sz="26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потеря, искажение смысла стихотворения;</a:t>
            </a:r>
          </a:p>
          <a:p>
            <a:pPr marL="0" indent="0"/>
            <a:r>
              <a:rPr lang="ru-RU" sz="26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изменение порядка слов, что нарушает художественную форму;</a:t>
            </a:r>
          </a:p>
          <a:p>
            <a:pPr marL="0" indent="0"/>
            <a:r>
              <a:rPr lang="ru-RU" sz="26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длительность процесса заучивания (запоминания);</a:t>
            </a:r>
          </a:p>
          <a:p>
            <a:pPr marL="0" indent="0"/>
            <a:r>
              <a:rPr lang="ru-RU" sz="26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припоминание, а при припоминании текста, теряется интонационная выразительность.</a:t>
            </a:r>
          </a:p>
          <a:p>
            <a:pPr marL="0" indent="0" algn="ctr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27088" y="765175"/>
            <a:ext cx="7786687" cy="777875"/>
          </a:xfrm>
        </p:spPr>
        <p:txBody>
          <a:bodyPr/>
          <a:lstStyle/>
          <a:p>
            <a:r>
              <a:rPr lang="ru-RU" sz="3200" b="1" i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Заучивание стихотворных текстов </a:t>
            </a:r>
            <a:br>
              <a:rPr lang="ru-RU" sz="3200" b="1" i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i="1" smtClean="0">
              <a:solidFill>
                <a:srgbClr val="009900"/>
              </a:solidFill>
            </a:endParaRPr>
          </a:p>
        </p:txBody>
      </p:sp>
      <p:sp>
        <p:nvSpPr>
          <p:cNvPr id="80898" name="Объект 2"/>
          <p:cNvSpPr>
            <a:spLocks noGrp="1"/>
          </p:cNvSpPr>
          <p:nvPr>
            <p:ph idx="4294967295"/>
          </p:nvPr>
        </p:nvSpPr>
        <p:spPr>
          <a:xfrm>
            <a:off x="827088" y="1268413"/>
            <a:ext cx="7859712" cy="4857750"/>
          </a:xfrm>
        </p:spPr>
        <p:txBody>
          <a:bodyPr/>
          <a:lstStyle/>
          <a:p>
            <a:pPr marL="0" indent="0" algn="just">
              <a:spcBef>
                <a:spcPts val="700"/>
              </a:spcBef>
              <a:buFont typeface="Arial" charset="0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sz="26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каждое слово или маленькое словосочетание придумывается картинка (изображение); все стихотворение зарисовывается схематически. </a:t>
            </a:r>
          </a:p>
          <a:p>
            <a:pPr marL="0" indent="0" algn="just">
              <a:spcBef>
                <a:spcPts val="700"/>
              </a:spcBef>
              <a:buFont typeface="Arial" charset="0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sz="26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начальном этапе взрослый предлагает готовую план – схему.</a:t>
            </a:r>
          </a:p>
          <a:p>
            <a:pPr marL="0" indent="0" algn="just">
              <a:buFont typeface="Arial" charset="0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ru-RU" sz="1800" b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Font typeface="Arial" charset="0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ru-RU" sz="1800" b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Font typeface="Arial" charset="0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sz="1800" b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Наша Таня громко плачет:</a:t>
            </a:r>
          </a:p>
          <a:p>
            <a:pPr marL="0" indent="0" algn="just">
              <a:buFont typeface="Arial" charset="0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sz="1800" b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Уронила в речку мячик.</a:t>
            </a:r>
          </a:p>
          <a:p>
            <a:pPr marL="0" indent="0" algn="just">
              <a:buFont typeface="Arial" charset="0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sz="1800" b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Тише, Танечка, не плачь, </a:t>
            </a:r>
          </a:p>
          <a:p>
            <a:pPr marL="0" indent="0" algn="just">
              <a:buFont typeface="Arial" charset="0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sz="1800" b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Не утонет в речке мяч.</a:t>
            </a:r>
          </a:p>
          <a:p>
            <a:pPr marL="0" inden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ru-RU" smtClean="0"/>
          </a:p>
        </p:txBody>
      </p:sp>
      <p:pic>
        <p:nvPicPr>
          <p:cNvPr id="4" name="Рисунок 3" descr="таня.tif"/>
          <p:cNvPicPr/>
          <p:nvPr/>
        </p:nvPicPr>
        <p:blipFill>
          <a:blip r:embed="rId2"/>
          <a:srcRect l="4212" t="7304" r="75376" b="59307"/>
          <a:stretch>
            <a:fillRect/>
          </a:stretch>
        </p:blipFill>
        <p:spPr>
          <a:xfrm>
            <a:off x="3714750" y="3505200"/>
            <a:ext cx="1019175" cy="1171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таня.tif"/>
          <p:cNvPicPr/>
          <p:nvPr/>
        </p:nvPicPr>
        <p:blipFill>
          <a:blip r:embed="rId2"/>
          <a:srcRect l="24624" t="7304" r="54582" b="59578"/>
          <a:stretch>
            <a:fillRect/>
          </a:stretch>
        </p:blipFill>
        <p:spPr>
          <a:xfrm>
            <a:off x="4938713" y="3505200"/>
            <a:ext cx="1038225" cy="1162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таня.tif"/>
          <p:cNvPicPr/>
          <p:nvPr/>
        </p:nvPicPr>
        <p:blipFill>
          <a:blip r:embed="rId2"/>
          <a:srcRect l="44464" t="7304" r="33979" b="59307"/>
          <a:stretch>
            <a:fillRect/>
          </a:stretch>
        </p:blipFill>
        <p:spPr>
          <a:xfrm>
            <a:off x="6235700" y="3505200"/>
            <a:ext cx="1076325" cy="1171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таня.tif"/>
          <p:cNvPicPr/>
          <p:nvPr/>
        </p:nvPicPr>
        <p:blipFill>
          <a:blip r:embed="rId2"/>
          <a:srcRect l="64876" t="7304" r="14228" b="59307"/>
          <a:stretch>
            <a:fillRect/>
          </a:stretch>
        </p:blipFill>
        <p:spPr>
          <a:xfrm>
            <a:off x="7531100" y="3505200"/>
            <a:ext cx="1044575" cy="1171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таня.tif"/>
          <p:cNvPicPr/>
          <p:nvPr/>
        </p:nvPicPr>
        <p:blipFill>
          <a:blip r:embed="rId2"/>
          <a:srcRect l="4212" t="39065" r="74803" b="27528"/>
          <a:stretch>
            <a:fillRect/>
          </a:stretch>
        </p:blipFill>
        <p:spPr>
          <a:xfrm>
            <a:off x="3643313" y="4946650"/>
            <a:ext cx="1047750" cy="1171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таня.tif"/>
          <p:cNvPicPr/>
          <p:nvPr/>
        </p:nvPicPr>
        <p:blipFill>
          <a:blip r:embed="rId2"/>
          <a:srcRect l="23861" t="38793" r="54773" b="27528"/>
          <a:stretch>
            <a:fillRect/>
          </a:stretch>
        </p:blipFill>
        <p:spPr>
          <a:xfrm>
            <a:off x="4938713" y="4946650"/>
            <a:ext cx="1066800" cy="1181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таня.tif"/>
          <p:cNvPicPr/>
          <p:nvPr/>
        </p:nvPicPr>
        <p:blipFill>
          <a:blip r:embed="rId2"/>
          <a:srcRect l="44464" t="38522" r="34742" b="27528"/>
          <a:stretch>
            <a:fillRect/>
          </a:stretch>
        </p:blipFill>
        <p:spPr>
          <a:xfrm>
            <a:off x="6307138" y="4873625"/>
            <a:ext cx="1038225" cy="11922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таня.tif"/>
          <p:cNvPicPr/>
          <p:nvPr/>
        </p:nvPicPr>
        <p:blipFill>
          <a:blip r:embed="rId2"/>
          <a:srcRect l="64876" t="7304" r="14228" b="59307"/>
          <a:stretch>
            <a:fillRect/>
          </a:stretch>
        </p:blipFill>
        <p:spPr>
          <a:xfrm>
            <a:off x="7604125" y="4873625"/>
            <a:ext cx="1042988" cy="1171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8313" y="269875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sz="2000" b="1" i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Этапы работы над стихотворением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Стрелка вниз 4"/>
          <p:cNvSpPr/>
          <p:nvPr/>
        </p:nvSpPr>
        <p:spPr>
          <a:xfrm>
            <a:off x="4230688" y="3362325"/>
            <a:ext cx="504825" cy="23653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92D050"/>
              </a:solidFill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4221163" y="1436688"/>
            <a:ext cx="485775" cy="26352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92D050"/>
              </a:solidFill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4211638" y="2420938"/>
            <a:ext cx="504825" cy="21590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92D05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76375" y="692150"/>
            <a:ext cx="5975350" cy="7207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i="1" dirty="0">
                <a:solidFill>
                  <a:schemeClr val="tx1"/>
                </a:solidFill>
              </a:rPr>
              <a:t>выразительное чтение стихотворения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76375" y="1700213"/>
            <a:ext cx="5975350" cy="7207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i="1" dirty="0">
                <a:solidFill>
                  <a:schemeClr val="tx1"/>
                </a:solidFill>
              </a:rPr>
              <a:t>вопросы по содержанию стихотворения,</a:t>
            </a:r>
          </a:p>
          <a:p>
            <a:pPr algn="ctr">
              <a:defRPr/>
            </a:pPr>
            <a:r>
              <a:rPr lang="ru-RU" b="1" i="1" dirty="0">
                <a:solidFill>
                  <a:schemeClr val="tx1"/>
                </a:solidFill>
              </a:rPr>
              <a:t> помогающие ребенку уяснить основную мысль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76375" y="2636838"/>
            <a:ext cx="5975350" cy="7207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i="1" dirty="0">
                <a:solidFill>
                  <a:schemeClr val="tx1"/>
                </a:solidFill>
              </a:rPr>
              <a:t>объяснение значения непонятных слов</a:t>
            </a:r>
          </a:p>
          <a:p>
            <a:pPr algn="ctr">
              <a:defRPr/>
            </a:pPr>
            <a:r>
              <a:rPr lang="ru-RU" b="1" i="1" dirty="0">
                <a:solidFill>
                  <a:schemeClr val="tx1"/>
                </a:solidFill>
              </a:rPr>
              <a:t>/ в доступной для ребенка форме/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89075" y="3644900"/>
            <a:ext cx="5975350" cy="7207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i="1">
                <a:solidFill>
                  <a:schemeClr val="tx1"/>
                </a:solidFill>
                <a:cs typeface="Arial" charset="0"/>
              </a:rPr>
              <a:t>чтение стихотворения с установкой на запоминание</a:t>
            </a:r>
            <a:r>
              <a:rPr lang="ru-RU" b="1" i="1">
                <a:solidFill>
                  <a:srgbClr val="FFFFFF"/>
                </a:solidFill>
                <a:cs typeface="Arial" charset="0"/>
              </a:rPr>
              <a:t> </a:t>
            </a:r>
            <a:r>
              <a:rPr lang="ru-RU" b="1" i="1">
                <a:solidFill>
                  <a:schemeClr val="tx1"/>
                </a:solidFill>
                <a:cs typeface="Arial" charset="0"/>
              </a:rPr>
              <a:t>с опорой на мнемотаблицу.</a:t>
            </a:r>
            <a:endParaRPr lang="ru-RU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65263" y="4660900"/>
            <a:ext cx="5976937" cy="7921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i="1" dirty="0">
                <a:solidFill>
                  <a:schemeClr val="tx1"/>
                </a:solidFill>
              </a:rPr>
              <a:t>чтение отдельно каждой строки стихотворения. Ребенок повторяет ее с опорой на </a:t>
            </a:r>
            <a:r>
              <a:rPr lang="ru-RU" b="1" i="1" dirty="0" err="1">
                <a:solidFill>
                  <a:schemeClr val="tx1"/>
                </a:solidFill>
              </a:rPr>
              <a:t>мнемотаблицу</a:t>
            </a:r>
            <a:r>
              <a:rPr lang="ru-RU" b="1" i="1" dirty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76375" y="5664200"/>
            <a:ext cx="5975350" cy="71913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i="1" dirty="0">
                <a:solidFill>
                  <a:schemeClr val="tx1"/>
                </a:solidFill>
              </a:rPr>
              <a:t>ребенок рассказывает стихотворение с опорой на </a:t>
            </a:r>
            <a:r>
              <a:rPr lang="ru-RU" b="1" i="1" dirty="0" err="1">
                <a:solidFill>
                  <a:schemeClr val="tx1"/>
                </a:solidFill>
              </a:rPr>
              <a:t>мнемотаблицу</a:t>
            </a:r>
            <a:r>
              <a:rPr lang="ru-RU" b="1" i="1" dirty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4251325" y="4365625"/>
            <a:ext cx="484188" cy="28733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92D050"/>
              </a:solidFill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4251325" y="5453063"/>
            <a:ext cx="484188" cy="239712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/>
          </p:cNvSpPr>
          <p:nvPr>
            <p:ph type="title"/>
          </p:nvPr>
        </p:nvSpPr>
        <p:spPr>
          <a:xfrm>
            <a:off x="900113" y="404813"/>
            <a:ext cx="7920037" cy="2447925"/>
          </a:xfrm>
        </p:spPr>
        <p:txBody>
          <a:bodyPr/>
          <a:lstStyle/>
          <a:p>
            <a:pPr algn="l"/>
            <a:r>
              <a:rPr lang="ru-RU" sz="2400" b="1" smtClean="0">
                <a:solidFill>
                  <a:srgbClr val="0000FF"/>
                </a:solidFill>
                <a:latin typeface="Arial" charset="0"/>
              </a:rPr>
              <a:t>Современный мир насыщен новейшими технологиями, дети живут в мощном потоке информации, где живое общение заменяется общением с компьютером и телевизором, планшетом или телефоном. Поэтому развитие речи становится все более актуальной проблемой.</a:t>
            </a:r>
          </a:p>
        </p:txBody>
      </p:sp>
      <p:pic>
        <p:nvPicPr>
          <p:cNvPr id="17410" name="Содержимое 9" descr="child-with-ipa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3070225"/>
            <a:ext cx="5327650" cy="335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35000" y="274638"/>
            <a:ext cx="4038600" cy="2952750"/>
          </a:xfrm>
        </p:spPr>
      </p:pic>
      <p:pic>
        <p:nvPicPr>
          <p:cNvPr id="8294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932363" y="287338"/>
            <a:ext cx="3400425" cy="2903537"/>
          </a:xfrm>
        </p:spPr>
      </p:pic>
      <p:pic>
        <p:nvPicPr>
          <p:cNvPr id="82947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8863" y="3357563"/>
            <a:ext cx="3190875" cy="321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8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3357563"/>
            <a:ext cx="287972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Заголовок 2"/>
          <p:cNvSpPr>
            <a:spLocks noGrp="1"/>
          </p:cNvSpPr>
          <p:nvPr>
            <p:ph type="title"/>
          </p:nvPr>
        </p:nvSpPr>
        <p:spPr>
          <a:xfrm>
            <a:off x="539750" y="285750"/>
            <a:ext cx="8229600" cy="428625"/>
          </a:xfrm>
        </p:spPr>
        <p:txBody>
          <a:bodyPr/>
          <a:lstStyle/>
          <a:p>
            <a:r>
              <a:rPr lang="ru-RU" sz="2800" b="1" i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Составление описательного рассказа</a:t>
            </a:r>
          </a:p>
        </p:txBody>
      </p:sp>
      <p:sp>
        <p:nvSpPr>
          <p:cNvPr id="10243" name="Объект 3"/>
          <p:cNvSpPr>
            <a:spLocks noGrp="1"/>
          </p:cNvSpPr>
          <p:nvPr>
            <p:ph idx="1"/>
          </p:nvPr>
        </p:nvSpPr>
        <p:spPr>
          <a:xfrm>
            <a:off x="642938" y="714375"/>
            <a:ext cx="8229600" cy="235743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ru-RU" sz="26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наиболее трудный вид в монологической речи. </a:t>
            </a:r>
            <a:r>
              <a:rPr lang="ru-RU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Описание задействует все психические функции (восприятие, внимание, память, мышление). Дети не располагают теми знаниями, которые приобретают в течение жизни. Чтобы описать предмет, его надо осознать, а осознание - это анализ, что ребенку очень трудно. Сначала начинаем учить выделять признаки предмета.</a:t>
            </a:r>
            <a:endParaRPr lang="ru-RU" sz="24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3971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3500438"/>
            <a:ext cx="4024312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3500438"/>
            <a:ext cx="4024313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65188" y="379413"/>
            <a:ext cx="3600450" cy="3146425"/>
          </a:xfrm>
        </p:spPr>
      </p:pic>
      <p:pic>
        <p:nvPicPr>
          <p:cNvPr id="8601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173163" y="3644900"/>
            <a:ext cx="2986087" cy="2840038"/>
          </a:xfrm>
        </p:spPr>
      </p:pic>
      <p:pic>
        <p:nvPicPr>
          <p:cNvPr id="86019" name="Рисунок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484313"/>
            <a:ext cx="4079875" cy="390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Заголовок 1"/>
          <p:cNvSpPr>
            <a:spLocks noGrp="1"/>
          </p:cNvSpPr>
          <p:nvPr>
            <p:ph type="title"/>
          </p:nvPr>
        </p:nvSpPr>
        <p:spPr>
          <a:xfrm>
            <a:off x="107950" y="285750"/>
            <a:ext cx="8229600" cy="357188"/>
          </a:xfrm>
        </p:spPr>
        <p:txBody>
          <a:bodyPr/>
          <a:lstStyle/>
          <a:p>
            <a:r>
              <a:rPr lang="ru-RU" sz="2800" b="1" i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Пересказ </a:t>
            </a:r>
          </a:p>
        </p:txBody>
      </p:sp>
      <p:sp>
        <p:nvSpPr>
          <p:cNvPr id="87042" name="Объект 2"/>
          <p:cNvSpPr>
            <a:spLocks noGrp="1"/>
          </p:cNvSpPr>
          <p:nvPr>
            <p:ph idx="1"/>
          </p:nvPr>
        </p:nvSpPr>
        <p:spPr>
          <a:xfrm>
            <a:off x="798513" y="714375"/>
            <a:ext cx="7661275" cy="200025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Ему принадлежит особая роль в формировании связной речи. Здесь совершенствуется структура речи, ее выразительность умение строить предложения. И если пересказывать с помощью мнемотаблиц, когда дети видят всех действующих лиц, то свое внимание ребенок уже концентрирует на правильном построении предложений, на воспроизведении в своей речи необходимых выражений.</a:t>
            </a:r>
          </a:p>
        </p:txBody>
      </p:sp>
      <p:pic>
        <p:nvPicPr>
          <p:cNvPr id="8704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3068638"/>
            <a:ext cx="4283075" cy="302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4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2781300"/>
            <a:ext cx="3495675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549275"/>
            <a:ext cx="4040188" cy="3813175"/>
          </a:xfrm>
        </p:spPr>
      </p:pic>
      <p:pic>
        <p:nvPicPr>
          <p:cNvPr id="88066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830763" y="2060575"/>
            <a:ext cx="3846512" cy="3951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Объект 4"/>
          <p:cNvSpPr>
            <a:spLocks noGrp="1"/>
          </p:cNvSpPr>
          <p:nvPr>
            <p:ph idx="1"/>
          </p:nvPr>
        </p:nvSpPr>
        <p:spPr>
          <a:xfrm>
            <a:off x="900113" y="428625"/>
            <a:ext cx="7724775" cy="5005388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sz="2800" b="1" i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В результате использования мнемотаблиц:</a:t>
            </a:r>
          </a:p>
          <a:p>
            <a:pPr marL="0" indent="0">
              <a:buFont typeface="Wingdings" pitchFamily="2" charset="2"/>
              <a:buChar char="§"/>
            </a:pPr>
            <a:r>
              <a:rPr lang="ru-RU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Расширяется не только словарный запас, но и знания об окружающем мире.</a:t>
            </a:r>
          </a:p>
          <a:p>
            <a:pPr marL="0" indent="0">
              <a:buFont typeface="Wingdings" pitchFamily="2" charset="2"/>
              <a:buChar char="§"/>
            </a:pPr>
            <a:r>
              <a:rPr lang="ru-RU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Появляется желание пересказывать — ребенок понимает, что это совсем не трудно.</a:t>
            </a:r>
          </a:p>
          <a:p>
            <a:pPr marL="0" indent="0">
              <a:buFont typeface="Wingdings" pitchFamily="2" charset="2"/>
              <a:buChar char="§"/>
            </a:pPr>
            <a:r>
              <a:rPr lang="ru-RU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Заучивание стихов превращается в игру, которая очень нравится детям.</a:t>
            </a:r>
          </a:p>
          <a:p>
            <a:pPr marL="0" indent="0">
              <a:buFont typeface="Wingdings" pitchFamily="2" charset="2"/>
              <a:buChar char="§"/>
            </a:pPr>
            <a:r>
              <a:rPr lang="ru-RU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Это является одним из эффективных способов развития речи дошкольников.</a:t>
            </a:r>
          </a:p>
          <a:p>
            <a:pPr marL="0" indent="0">
              <a:buFont typeface="Wingdings" pitchFamily="2" charset="2"/>
              <a:buChar char="ü"/>
            </a:pPr>
            <a:r>
              <a:rPr lang="ru-RU" sz="2400" u="sng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Необходимо помнить</a:t>
            </a:r>
            <a:r>
              <a:rPr lang="ru-RU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что уровень речевого развития определяется словарным запасом ребёнка. И всего несколько шагов, сделанных в этом направлении, помогут вам в развитии речи дошкольника.</a:t>
            </a:r>
            <a:endParaRPr lang="ru-RU" smtClean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484438" y="1196975"/>
            <a:ext cx="5829300" cy="1655763"/>
          </a:xfrm>
        </p:spPr>
        <p:txBody>
          <a:bodyPr/>
          <a:lstStyle/>
          <a:p>
            <a:r>
              <a:rPr lang="ru-RU" sz="3600" b="1" i="1" smtClean="0">
                <a:solidFill>
                  <a:srgbClr val="FF0000"/>
                </a:solidFill>
                <a:latin typeface="Bookman Old Style" pitchFamily="18" charset="0"/>
              </a:rPr>
              <a:t>Спасибо за внимание</a:t>
            </a: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15250" cy="490537"/>
          </a:xfrm>
        </p:spPr>
        <p:txBody>
          <a:bodyPr/>
          <a:lstStyle/>
          <a:p>
            <a:r>
              <a:rPr lang="ru-RU" sz="2800" b="1" smtClean="0">
                <a:solidFill>
                  <a:srgbClr val="C00000"/>
                </a:solidFill>
                <a:latin typeface="Times New Roman" pitchFamily="18" charset="0"/>
              </a:rPr>
              <a:t>    Проблемы в развитии речи детей:</a:t>
            </a:r>
          </a:p>
        </p:txBody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>
          <a:xfrm>
            <a:off x="755650" y="765175"/>
            <a:ext cx="8229600" cy="568801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400" b="1" smtClean="0">
                <a:solidFill>
                  <a:srgbClr val="CC00CC"/>
                </a:solidFill>
                <a:latin typeface="Times New Roman" pitchFamily="18" charset="0"/>
              </a:rPr>
              <a:t>    - Односложная, состоящая лишь из простых предложений, речь;</a:t>
            </a:r>
          </a:p>
          <a:p>
            <a:pPr eaLnBrk="1" hangingPunct="1">
              <a:buFont typeface="Arial" charset="0"/>
              <a:buNone/>
            </a:pPr>
            <a:r>
              <a:rPr lang="ru-RU" sz="2400" b="1" smtClean="0">
                <a:solidFill>
                  <a:srgbClr val="CC00CC"/>
                </a:solidFill>
                <a:latin typeface="Times New Roman" pitchFamily="18" charset="0"/>
              </a:rPr>
              <a:t>    - Неспособность грамматически правильно построить распространённое предложение;</a:t>
            </a:r>
          </a:p>
          <a:p>
            <a:pPr eaLnBrk="1" hangingPunct="1">
              <a:buFont typeface="Arial" charset="0"/>
              <a:buNone/>
            </a:pPr>
            <a:r>
              <a:rPr lang="ru-RU" sz="2400" b="1" smtClean="0">
                <a:solidFill>
                  <a:srgbClr val="CC00CC"/>
                </a:solidFill>
                <a:latin typeface="Times New Roman" pitchFamily="18" charset="0"/>
              </a:rPr>
              <a:t>    - Бедность речи, недостаточный словарный запас; </a:t>
            </a:r>
          </a:p>
          <a:p>
            <a:pPr eaLnBrk="1" hangingPunct="1">
              <a:buFont typeface="Arial" charset="0"/>
              <a:buNone/>
            </a:pPr>
            <a:r>
              <a:rPr lang="ru-RU" sz="2400" b="1" smtClean="0">
                <a:solidFill>
                  <a:srgbClr val="CC00CC"/>
                </a:solidFill>
                <a:latin typeface="Times New Roman" pitchFamily="18" charset="0"/>
              </a:rPr>
              <a:t>    - Бедная диалогическая речь: неспособность грамотно и доступно сформулировать вопрос, построить краткий или развёрнутый ответ;                                                          </a:t>
            </a:r>
          </a:p>
          <a:p>
            <a:pPr eaLnBrk="1" hangingPunct="1">
              <a:buFont typeface="Arial" charset="0"/>
              <a:buNone/>
            </a:pPr>
            <a:r>
              <a:rPr lang="ru-RU" sz="2400" b="1" smtClean="0">
                <a:solidFill>
                  <a:srgbClr val="CC00CC"/>
                </a:solidFill>
                <a:latin typeface="Times New Roman" pitchFamily="18" charset="0"/>
              </a:rPr>
              <a:t>    - Отсутствие логического обоснования своих утверждений и выводов;                                                       - Отсутствие навыков культуры речи: неумение использовать интонации, регулировать громкость голоса и темп речи;</a:t>
            </a:r>
          </a:p>
          <a:p>
            <a:pPr eaLnBrk="1" hangingPunct="1">
              <a:buFont typeface="Arial" charset="0"/>
              <a:buNone/>
            </a:pPr>
            <a:r>
              <a:rPr lang="ru-RU" sz="2400" b="1" smtClean="0">
                <a:solidFill>
                  <a:srgbClr val="CC00CC"/>
                </a:solidFill>
                <a:latin typeface="Times New Roman" pitchFamily="18" charset="0"/>
              </a:rPr>
              <a:t>    - Плохая дикция.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ъект 2"/>
          <p:cNvSpPr>
            <a:spLocks noGrp="1"/>
          </p:cNvSpPr>
          <p:nvPr>
            <p:ph idx="1"/>
          </p:nvPr>
        </p:nvSpPr>
        <p:spPr>
          <a:xfrm>
            <a:off x="900113" y="765175"/>
            <a:ext cx="7931150" cy="5688013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ru-RU" sz="2800" u="sng" smtClean="0">
                <a:solidFill>
                  <a:srgbClr val="002060"/>
                </a:solidFill>
                <a:latin typeface="Times New Roman" pitchFamily="18" charset="0"/>
              </a:rPr>
              <a:t>Мнемотехника</a:t>
            </a:r>
            <a:r>
              <a:rPr lang="ru-RU" sz="2800" smtClean="0">
                <a:solidFill>
                  <a:srgbClr val="002060"/>
                </a:solidFill>
                <a:latin typeface="Times New Roman" pitchFamily="18" charset="0"/>
              </a:rPr>
              <a:t> помогает детям:</a:t>
            </a:r>
          </a:p>
          <a:p>
            <a:pPr marL="0" indent="0">
              <a:buFont typeface="Arial" charset="0"/>
              <a:buNone/>
            </a:pPr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Легче запоминать стихи, скороговорки, загадки, рассказы;</a:t>
            </a:r>
          </a:p>
          <a:p>
            <a:pPr marL="0" indent="0">
              <a:buFont typeface="Arial" charset="0"/>
              <a:buNone/>
            </a:pPr>
            <a:r>
              <a:rPr lang="ru-RU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Перекодировать информацию из визуальной в абстрактную и наоборот;</a:t>
            </a:r>
          </a:p>
          <a:p>
            <a:pPr marL="0" indent="0">
              <a:buFont typeface="Arial" charset="0"/>
              <a:buNone/>
            </a:pPr>
            <a:r>
              <a:rPr lang="ru-RU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Выстраивать логическую цепочку событий и воспроизводить историю в правильном порядке (начало – середина — завершение);</a:t>
            </a:r>
          </a:p>
          <a:p>
            <a:pPr marL="0" indent="0">
              <a:buFont typeface="Arial" charset="0"/>
              <a:buNone/>
            </a:pPr>
            <a:r>
              <a:rPr lang="ru-RU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Обогащает словарный запас;</a:t>
            </a:r>
          </a:p>
          <a:p>
            <a:pPr marL="0" indent="0">
              <a:buFont typeface="Arial" charset="0"/>
              <a:buNone/>
            </a:pPr>
            <a:r>
              <a:rPr lang="ru-RU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Помогает развивать мышление, зрительную и слуховую память,  внимание, воображение</a:t>
            </a:r>
          </a:p>
          <a:p>
            <a:pPr marL="0" indent="0">
              <a:buFont typeface="Arial" charset="0"/>
              <a:buNone/>
            </a:pPr>
            <a:r>
              <a:rPr lang="ru-RU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Развивает фантазию;</a:t>
            </a:r>
          </a:p>
          <a:p>
            <a:pPr marL="0" indent="0">
              <a:buFont typeface="Arial" charset="0"/>
              <a:buNone/>
            </a:pPr>
            <a:r>
              <a:rPr lang="ru-RU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Помогает составлять длинные описательные предложения и согласовывать времена. </a:t>
            </a:r>
            <a:endParaRPr lang="ru-RU" sz="2400" smtClean="0"/>
          </a:p>
        </p:txBody>
      </p:sp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1042988" y="188913"/>
            <a:ext cx="6985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C00000"/>
                </a:solidFill>
                <a:latin typeface="Times New Roman" pitchFamily="18" charset="0"/>
              </a:rPr>
              <a:t>                   Актуальность темы: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3" descr="1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Схема 1"/>
          <p:cNvGraphicFramePr/>
          <p:nvPr/>
        </p:nvGraphicFramePr>
        <p:xfrm>
          <a:off x="228600" y="152400"/>
          <a:ext cx="8686800" cy="670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6"/>
          <p:cNvSpPr>
            <a:spLocks noChangeArrowheads="1"/>
          </p:cNvSpPr>
          <p:nvPr/>
        </p:nvSpPr>
        <p:spPr bwMode="auto">
          <a:xfrm>
            <a:off x="755650" y="981075"/>
            <a:ext cx="7704138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400">
                <a:latin typeface="Times New Roman" pitchFamily="18" charset="0"/>
              </a:rPr>
              <a:t>1. Помочь детям в упорядочивании и систематизации познавательной информации об окружающем;</a:t>
            </a:r>
          </a:p>
          <a:p>
            <a:r>
              <a:rPr lang="ru-RU" sz="2400">
                <a:latin typeface="Times New Roman" pitchFamily="18" charset="0"/>
              </a:rPr>
              <a:t>2. Обогащать словарный запас детей, развивать связную речь; учить последовательности, логичности, полноте и связности изложения;</a:t>
            </a:r>
          </a:p>
          <a:p>
            <a:r>
              <a:rPr lang="ru-RU" sz="2400">
                <a:latin typeface="Times New Roman" pitchFamily="18" charset="0"/>
              </a:rPr>
              <a:t>3. Развивать мышление, внимание, воображение, речеслуховую и зрительную память;</a:t>
            </a:r>
          </a:p>
          <a:p>
            <a:r>
              <a:rPr lang="ru-RU" sz="2400">
                <a:latin typeface="Times New Roman" pitchFamily="18" charset="0"/>
              </a:rPr>
              <a:t>4. Снять речевой негативизм, воспитать у детей потребность в речевом общении для лучшей адаптации в современном обществе;</a:t>
            </a:r>
          </a:p>
          <a:p>
            <a:r>
              <a:rPr lang="ru-RU" sz="2400">
                <a:latin typeface="Times New Roman" pitchFamily="18" charset="0"/>
              </a:rPr>
              <a:t>5. Способствовать развитию творческих способностей детей, умению самим составлять схемы и воспроизводить их;</a:t>
            </a:r>
          </a:p>
          <a:p>
            <a:r>
              <a:rPr lang="ru-RU" sz="2400">
                <a:latin typeface="Times New Roman" pitchFamily="18" charset="0"/>
              </a:rPr>
              <a:t>6. Способствовать развитию мелкой моторики рук.</a:t>
            </a:r>
          </a:p>
        </p:txBody>
      </p:sp>
      <p:sp>
        <p:nvSpPr>
          <p:cNvPr id="23554" name="Rectangle 7"/>
          <p:cNvSpPr>
            <a:spLocks noChangeArrowheads="1"/>
          </p:cNvSpPr>
          <p:nvPr/>
        </p:nvSpPr>
        <p:spPr bwMode="auto">
          <a:xfrm>
            <a:off x="3492500" y="404813"/>
            <a:ext cx="1727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800" b="1">
                <a:solidFill>
                  <a:srgbClr val="FF0066"/>
                </a:solidFill>
                <a:latin typeface="Times New Roman" pitchFamily="18" charset="0"/>
              </a:rPr>
              <a:t>Задачи:</a:t>
            </a:r>
            <a:r>
              <a:rPr lang="ru-RU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3"/>
          <p:cNvSpPr>
            <a:spLocks noGrp="1"/>
          </p:cNvSpPr>
          <p:nvPr>
            <p:ph type="body" idx="1"/>
          </p:nvPr>
        </p:nvSpPr>
        <p:spPr>
          <a:xfrm>
            <a:off x="827088" y="260350"/>
            <a:ext cx="7788275" cy="2765425"/>
          </a:xfrm>
        </p:spPr>
        <p:txBody>
          <a:bodyPr/>
          <a:lstStyle/>
          <a:p>
            <a:r>
              <a:rPr lang="ru-RU" b="1" smtClean="0">
                <a:solidFill>
                  <a:srgbClr val="CC0000"/>
                </a:solidFill>
              </a:rPr>
              <a:t>МНЕМОТЕХНИКА </a:t>
            </a:r>
            <a:r>
              <a:rPr lang="ru-RU" b="1" i="1" smtClean="0">
                <a:solidFill>
                  <a:srgbClr val="CC0000"/>
                </a:solidFill>
              </a:rPr>
              <a:t>- </a:t>
            </a:r>
            <a:r>
              <a:rPr lang="ru-RU" i="1" smtClean="0">
                <a:solidFill>
                  <a:srgbClr val="009900"/>
                </a:solidFill>
              </a:rPr>
              <a:t>это искусство запоминания, совокупность приемов и способов, облегчающих запоминание и увеличивающих объем памяти путем образования искусственных ассоциаций.</a:t>
            </a:r>
          </a:p>
        </p:txBody>
      </p:sp>
      <p:pic>
        <p:nvPicPr>
          <p:cNvPr id="24578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852738"/>
            <a:ext cx="3286125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3068638"/>
            <a:ext cx="3476625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r>
              <a:rPr lang="ru-RU" sz="2800" b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МНЕМОКВАДРАТ – МНЕМОДОРОЖКА МНЕМОТАБЛИЦА</a:t>
            </a:r>
            <a:endParaRPr lang="ru-RU" sz="2800" smtClean="0">
              <a:solidFill>
                <a:srgbClr val="CC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088" y="1412875"/>
            <a:ext cx="7905750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2800" b="1" i="1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Мнемоквадрат</a:t>
            </a:r>
            <a:endParaRPr lang="ru-RU" sz="2800" b="1" i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sz="28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форма        цвет        размер      части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ru-RU" sz="2800" b="1" i="1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Мнемодорожка</a:t>
            </a:r>
            <a:endParaRPr lang="ru-RU" sz="2800" b="1" i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Сказка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«Репка»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ru-RU" sz="2800" b="1" i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Мнемотаблица</a:t>
            </a:r>
            <a:endParaRPr lang="ru-RU" sz="2800" b="1" i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Стихотворение  «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Повар»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28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28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  <p:pic>
        <p:nvPicPr>
          <p:cNvPr id="4" name="Рисунок 3" descr="SWScan00_0"/>
          <p:cNvPicPr/>
          <p:nvPr/>
        </p:nvPicPr>
        <p:blipFill>
          <a:blip r:embed="rId2"/>
          <a:srcRect l="34475" r="33512" b="53018"/>
          <a:stretch>
            <a:fillRect/>
          </a:stretch>
        </p:blipFill>
        <p:spPr bwMode="auto">
          <a:xfrm>
            <a:off x="3851275" y="1341438"/>
            <a:ext cx="1008063" cy="86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SWScan00_0"/>
          <p:cNvPicPr/>
          <p:nvPr/>
        </p:nvPicPr>
        <p:blipFill>
          <a:blip r:embed="rId2"/>
          <a:srcRect r="65525" b="53018"/>
          <a:stretch>
            <a:fillRect/>
          </a:stretch>
        </p:blipFill>
        <p:spPr bwMode="auto">
          <a:xfrm>
            <a:off x="5076825" y="1358900"/>
            <a:ext cx="1008063" cy="86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SWScan00_0"/>
          <p:cNvPicPr/>
          <p:nvPr/>
        </p:nvPicPr>
        <p:blipFill>
          <a:blip r:embed="rId2"/>
          <a:srcRect l="67238" t="-1253" b="50000"/>
          <a:stretch>
            <a:fillRect/>
          </a:stretch>
        </p:blipFill>
        <p:spPr bwMode="auto">
          <a:xfrm>
            <a:off x="6227763" y="1341438"/>
            <a:ext cx="958850" cy="86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SWScan00_0"/>
          <p:cNvPicPr/>
          <p:nvPr/>
        </p:nvPicPr>
        <p:blipFill>
          <a:blip r:embed="rId2"/>
          <a:srcRect t="48444" r="66990"/>
          <a:stretch>
            <a:fillRect/>
          </a:stretch>
        </p:blipFill>
        <p:spPr bwMode="auto">
          <a:xfrm>
            <a:off x="7380288" y="1339850"/>
            <a:ext cx="957262" cy="842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607" name="Рисунок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1063" y="3076575"/>
            <a:ext cx="7350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Рисунок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7325" y="3076575"/>
            <a:ext cx="7715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Рисунок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5025" y="3076575"/>
            <a:ext cx="7239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Рисунок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21288" y="3076575"/>
            <a:ext cx="7175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1" name="Рисунок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24525" y="3076575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2" name="Рисунок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45250" y="3076575"/>
            <a:ext cx="9144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3" name="Рисунок 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65975" y="3076575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4" name="Рисунок 1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885113" y="3005138"/>
            <a:ext cx="93345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5" name="Picture 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648200" y="4010025"/>
            <a:ext cx="2713038" cy="2433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1762</TotalTime>
  <Words>1056</Words>
  <Application>Microsoft Office PowerPoint</Application>
  <PresentationFormat>Экран (4:3)</PresentationFormat>
  <Paragraphs>137</Paragraphs>
  <Slides>36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2" baseType="lpstr">
      <vt:lpstr>Arial</vt:lpstr>
      <vt:lpstr>Bookman Old Style</vt:lpstr>
      <vt:lpstr>Calibri</vt:lpstr>
      <vt:lpstr>Times New Roman</vt:lpstr>
      <vt:lpstr>Wingdings</vt:lpstr>
      <vt:lpstr>Тема Office</vt:lpstr>
      <vt:lpstr> Мастер- класс                            «Речевое развитие детей старшего дошкольного возраста с ОВЗ посредством использования мнемотехники»                                                                                                                    Наумова О.А.     воспитатель                                           высшей квалификационной категории МДОАУ «Детский сад № 78 «Пчёлка» г.Орска</vt:lpstr>
      <vt:lpstr>Презентация PowerPoint</vt:lpstr>
      <vt:lpstr>Современный мир насыщен новейшими технологиями, дети живут в мощном потоке информации, где живое общение заменяется общением с компьютером и телевизором, планшетом или телефоном. Поэтому развитие речи становится все более актуальной проблемой.</vt:lpstr>
      <vt:lpstr>    Проблемы в развитии речи детей:</vt:lpstr>
      <vt:lpstr>Презентация PowerPoint</vt:lpstr>
      <vt:lpstr>Презентация PowerPoint</vt:lpstr>
      <vt:lpstr>Презентация PowerPoint</vt:lpstr>
      <vt:lpstr>Презентация PowerPoint</vt:lpstr>
      <vt:lpstr>МНЕМОКВАДРАТ – МНЕМОДОРОЖКА МНЕМОТАБЛИЦА</vt:lpstr>
      <vt:lpstr>Презентация PowerPoint</vt:lpstr>
      <vt:lpstr>Презентация PowerPoint</vt:lpstr>
      <vt:lpstr>   МНЕМОДОРОЖКА</vt:lpstr>
      <vt:lpstr>МНЕМОТАБЛИЦА</vt:lpstr>
      <vt:lpstr>Работа по мнемотаблице состоит из этапов: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МНЕМОТАБЛИЦЫ</vt:lpstr>
      <vt:lpstr>Презентация PowerPoint</vt:lpstr>
      <vt:lpstr>  Для детей старшего возраста схемы желательно рисовать в одном цвете, чтобы не отвлекать внимание на яркость символических изображений.</vt:lpstr>
      <vt:lpstr>   Последовательность работы с мнемотаблицами:</vt:lpstr>
      <vt:lpstr>Презентация PowerPoint</vt:lpstr>
      <vt:lpstr>Презентация PowerPoint</vt:lpstr>
      <vt:lpstr>Заучивание стихотворных текстов  </vt:lpstr>
      <vt:lpstr>Этапы работы над стихотворением </vt:lpstr>
      <vt:lpstr>Презентация PowerPoint</vt:lpstr>
      <vt:lpstr>Составление описательного рассказа</vt:lpstr>
      <vt:lpstr>Презентация PowerPoint</vt:lpstr>
      <vt:lpstr>Пересказ </vt:lpstr>
      <vt:lpstr>Презентация PowerPoint</vt:lpstr>
      <vt:lpstr>Презентация PowerPoint</vt:lpstr>
      <vt:lpstr>Спасибо за внимание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natasha23</dc:creator>
  <cp:lastModifiedBy>Zverdvd.org</cp:lastModifiedBy>
  <cp:revision>155</cp:revision>
  <dcterms:created xsi:type="dcterms:W3CDTF">2011-08-02T23:19:04Z</dcterms:created>
  <dcterms:modified xsi:type="dcterms:W3CDTF">2023-10-09T10:58:47Z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00080032a50000000000010250300207f7000400038000</vt:lpwstr>
  </property>
</Properties>
</file>