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59" r:id="rId4"/>
    <p:sldId id="263" r:id="rId5"/>
    <p:sldId id="262" r:id="rId6"/>
    <p:sldId id="266" r:id="rId7"/>
    <p:sldId id="267" r:id="rId8"/>
    <p:sldId id="268" r:id="rId9"/>
    <p:sldId id="265" r:id="rId10"/>
    <p:sldId id="276" r:id="rId11"/>
    <p:sldId id="258" r:id="rId12"/>
    <p:sldId id="273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24430-9733-47A3-BBC1-076A0CCBE3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259D6-305C-4D76-BB12-998CD002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81EB2-F854-4883-9552-66B79D7695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96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C5A2B-7DAF-4E19-8DB3-A5AE113A47CA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A852-CB88-4976-87C7-ABA07A29F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lat-background-for-world-health-day-celebration_23-2150197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32656"/>
            <a:ext cx="8497887" cy="194468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"</a:t>
            </a:r>
            <a:r>
              <a:rPr lang="ru-RU" sz="2700" b="1" dirty="0" err="1">
                <a:solidFill>
                  <a:srgbClr val="FF0000"/>
                </a:solidFill>
              </a:rPr>
              <a:t>Здоровьесберегающие</a:t>
            </a:r>
            <a:r>
              <a:rPr lang="ru-RU" sz="2700" b="1" dirty="0">
                <a:solidFill>
                  <a:srgbClr val="FF0000"/>
                </a:solidFill>
              </a:rPr>
              <a:t> технологии 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в </a:t>
            </a:r>
            <a:r>
              <a:rPr lang="ru-RU" sz="2700" b="1" dirty="0">
                <a:solidFill>
                  <a:srgbClr val="FF0000"/>
                </a:solidFill>
              </a:rPr>
              <a:t>педагогическом </a:t>
            </a:r>
            <a:r>
              <a:rPr lang="ru-RU" sz="2700" b="1" dirty="0" smtClean="0">
                <a:solidFill>
                  <a:srgbClr val="FF0000"/>
                </a:solidFill>
              </a:rPr>
              <a:t>процессе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с детьми раннего возраста. "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altLang="ru-RU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056" y="2780928"/>
            <a:ext cx="3097038" cy="388843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Зиновьева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Елена Николаевна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Воспитатель ГКУЗ «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Орский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специализированный дом ребёнка»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высшая категория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IMG_14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060848"/>
            <a:ext cx="3420379" cy="3626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rd-image-3204-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Рисунок 9" descr="IMG_E1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80928"/>
            <a:ext cx="2592288" cy="3357696"/>
          </a:xfrm>
          <a:prstGeom prst="rect">
            <a:avLst/>
          </a:prstGeom>
        </p:spPr>
      </p:pic>
      <p:pic>
        <p:nvPicPr>
          <p:cNvPr id="11" name="Рисунок 10" descr="IMG_1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32656"/>
            <a:ext cx="4392488" cy="3294366"/>
          </a:xfrm>
          <a:prstGeom prst="rect">
            <a:avLst/>
          </a:prstGeom>
        </p:spPr>
      </p:pic>
      <p:pic>
        <p:nvPicPr>
          <p:cNvPr id="12" name="Рисунок 11" descr="IMG_18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89040"/>
            <a:ext cx="37444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rd-image-3204-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9688"/>
            <a:ext cx="7776864" cy="28083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 в работе 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здоровье-сберегающих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повышает результативность,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образовательной работы и формирует у детей и педагогов стойкую мотивацию на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6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0648"/>
            <a:ext cx="5028051" cy="3771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Литература: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9196" y="3904449"/>
            <a:ext cx="2016224" cy="238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99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3448" y="4053147"/>
            <a:ext cx="191611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589" y="3904451"/>
            <a:ext cx="1979894" cy="2380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053" y="976435"/>
            <a:ext cx="2185968" cy="2450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2682" y="1497470"/>
            <a:ext cx="2536645" cy="1902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66550" y="976435"/>
            <a:ext cx="1837640" cy="2450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82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642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d-image-3204-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252520" cy="7101408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1564243"/>
            <a:ext cx="5400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ctr">
              <a:lnSpc>
                <a:spcPct val="100000"/>
              </a:lnSpc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Волошина Л. Организация здоровье сберегающего пространства//Дошкольное воспитание.-2004.-N1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Крылова Н.И. 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пространство в ДОУ. – Волгоград: Учитель, 2008.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Карепова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Т.Г. Формирование здорового образа жизни у дошкольников.- Волгоград: Учитель,  2009 .
 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Горбатенко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О.Ф., 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Кадраильская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Т.А.,  Попова Г.П.   Физкультурно-оздоровительная работа. -  Волгоград: Учитель, 2007 .
 Тарасова Т.А., Власова Л.С.  Я и мое здоровье. -  М.: Школьная Пресса,  2008 . </a:t>
            </a:r>
          </a:p>
          <a:p>
            <a:pPr marL="182563" indent="-182563">
              <a:lnSpc>
                <a:spcPct val="10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Новикова И.М. Формирование представлений о здоровом образе жизни у дошкольников. Пособие для педагогов дошкольных учреждений. – М.: МОЗАИКА - СИНТЕЗ, 2010   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Павлова М.А.,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Лысогорская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М.В.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система ДОУ. - Волгоград: Учитель, 2009 .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Терновская С.А., Теплякова Л.А. Создание здоровье сберегающей образовательной среды в дошкольном образовательном учреждении// Методист.-2005.-N4.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Новые здоровье сберегающие технологии в образовании и воспитании детей. С.Чубарова, Г. Козловская,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// Развитие личности.-N2.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51720" y="2564904"/>
            <a:ext cx="5215986" cy="3709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82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3728" y="2708920"/>
            <a:ext cx="5040560" cy="35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2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ord-image-3204-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2351112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>
                <a:solidFill>
                  <a:schemeClr val="tx2"/>
                </a:solidFill>
              </a:rPr>
              <a:t>Как говорил Сухомлинский</a:t>
            </a:r>
            <a:r>
              <a:rPr lang="ru-RU" dirty="0" smtClean="0">
                <a:solidFill>
                  <a:schemeClr val="tx2"/>
                </a:solidFill>
              </a:rPr>
              <a:t>: «Забота о </a:t>
            </a:r>
            <a:r>
              <a:rPr lang="ru-RU" b="1" dirty="0" smtClean="0">
                <a:solidFill>
                  <a:schemeClr val="tx2"/>
                </a:solidFill>
              </a:rPr>
              <a:t>здоровье</a:t>
            </a:r>
            <a:r>
              <a:rPr lang="ru-RU" dirty="0" smtClean="0">
                <a:solidFill>
                  <a:schemeClr val="tx2"/>
                </a:solidFill>
              </a:rPr>
              <a:t> - это важнейший труд воспитателя, от жизнерадостности, бодрости детей зависит их духовная жизнь, мировоззрение, умственное развитие, прочность знаний, вера в свои силы».</a:t>
            </a:r>
            <a:endParaRPr lang="ru-RU" dirty="0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409534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ord-image-3204-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52" name="TextShape 1"/>
          <p:cNvSpPr txBox="1"/>
          <p:nvPr/>
        </p:nvSpPr>
        <p:spPr>
          <a:xfrm>
            <a:off x="395640" y="188640"/>
            <a:ext cx="8229240" cy="5937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lang="ru-RU" sz="2800" dirty="0" smtClean="0">
              <a:solidFill>
                <a:srgbClr val="FF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800" dirty="0" smtClean="0">
              <a:solidFill>
                <a:srgbClr val="FF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s-ES" sz="2800" dirty="0" smtClean="0">
                <a:solidFill>
                  <a:srgbClr val="FF0000"/>
                </a:solidFill>
                <a:latin typeface="Times New Roman"/>
              </a:rPr>
              <a:t>Актуальность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</a:rPr>
              <a:t> темы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es-ES" sz="2000" dirty="0">
                <a:solidFill>
                  <a:srgbClr val="000000"/>
                </a:solidFill>
                <a:latin typeface="Times New Roman"/>
              </a:rPr>
              <a:t>В настоящее время особую актуальность имеет проблема состояния здоровья и физического развития детей дошкольного возраста. Сохранение и укрепление здоровья подрастающего поколения превращается сейчас в первоочередную социальную проблему.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es-ES" sz="2000" dirty="0">
                <a:solidFill>
                  <a:srgbClr val="000000"/>
                </a:solidFill>
                <a:latin typeface="Times New Roman"/>
              </a:rPr>
              <a:t>Таким образом, с одной стороны объединить работу педагогов, психологов и родителей, с другой стороны все действия  выполнять системно, что в дальнейшем будет способствовать укреплению и развитию здоровья детей.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ord-image-3204-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2" name="TextShape 1"/>
          <p:cNvSpPr txBox="1"/>
          <p:nvPr/>
        </p:nvSpPr>
        <p:spPr>
          <a:xfrm>
            <a:off x="827584" y="188640"/>
            <a:ext cx="7797296" cy="5937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lang="ru-RU" sz="2800" dirty="0" smtClean="0">
              <a:solidFill>
                <a:srgbClr val="FF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800" dirty="0" smtClean="0">
              <a:solidFill>
                <a:srgbClr val="FF0000"/>
              </a:solidFill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lang="es-ES" sz="2800" dirty="0" smtClean="0">
                <a:solidFill>
                  <a:srgbClr val="FF0000"/>
                </a:solidFill>
                <a:latin typeface="Times New Roman"/>
              </a:rPr>
              <a:t>Виды здоровьесберегающих </a:t>
            </a:r>
            <a:endParaRPr lang="ru-RU" sz="2800" dirty="0" smtClean="0">
              <a:solidFill>
                <a:srgbClr val="FF0000"/>
              </a:solidFill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lang="es-ES" sz="2800" dirty="0" smtClean="0">
                <a:solidFill>
                  <a:srgbClr val="FF0000"/>
                </a:solidFill>
                <a:latin typeface="Times New Roman"/>
              </a:rPr>
              <a:t>технологий</a:t>
            </a:r>
            <a:r>
              <a:rPr lang="es-ES" sz="2400" dirty="0" smtClean="0">
                <a:solidFill>
                  <a:srgbClr val="FF0000"/>
                </a:solidFill>
                <a:latin typeface="Times New Roman"/>
              </a:rPr>
              <a:t>
</a:t>
            </a:r>
            <a:endParaRPr lang="ru-RU" sz="2800" dirty="0" smtClean="0">
              <a:solidFill>
                <a:srgbClr val="FF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marL="358775" indent="-358775" algn="just">
              <a:lnSpc>
                <a:spcPct val="100000"/>
              </a:lnSpc>
              <a:tabLst>
                <a:tab pos="35877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s-ES" sz="2400" dirty="0" smtClean="0">
                <a:solidFill>
                  <a:srgbClr val="000000"/>
                </a:solidFill>
                <a:latin typeface="Times New Roman"/>
              </a:rPr>
              <a:t>*Медико-профилактические
 * Физкультурно-оздоровительные
  *Технологии обеспечения социально- психологического благополучия ребёнка
  *Технология здоровьесбережения и здоровьеобогащение педагогов
   *Валеологического просвещения родителей</a:t>
            </a:r>
            <a:r>
              <a:rPr lang="es-ES" sz="2000" dirty="0" smtClean="0">
                <a:solidFill>
                  <a:srgbClr val="000000"/>
                </a:solidFill>
                <a:latin typeface="Times New Roman"/>
              </a:rPr>
              <a:t>
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115920"/>
            <a:ext cx="8229240" cy="60098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000" dirty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ru-RU" sz="2000" b="1" dirty="0" err="1" smtClean="0">
                <a:solidFill>
                  <a:srgbClr val="C00000"/>
                </a:solidFill>
              </a:rPr>
              <a:t>Здоровьесберегающие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технологии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0" y="549360"/>
            <a:ext cx="8964360" cy="6119280"/>
          </a:xfrm>
          <a:prstGeom prst="rect">
            <a:avLst/>
          </a:prstGeom>
        </p:spPr>
      </p:sp>
      <p:sp>
        <p:nvSpPr>
          <p:cNvPr id="165" name="CustomShape 3"/>
          <p:cNvSpPr/>
          <p:nvPr/>
        </p:nvSpPr>
        <p:spPr>
          <a:xfrm>
            <a:off x="3275856" y="1556792"/>
            <a:ext cx="2686680" cy="541800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/>
            <a:r>
              <a:rPr lang="ru-RU" sz="1400" dirty="0" smtClean="0">
                <a:latin typeface="Times New Roman"/>
              </a:rPr>
              <a:t>занятие физической культурой  в зале, на воздухе </a:t>
            </a:r>
            <a:endParaRPr lang="ru-RU" sz="1400" dirty="0" smtClean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67" name="CustomShape 5"/>
          <p:cNvSpPr/>
          <p:nvPr/>
        </p:nvSpPr>
        <p:spPr>
          <a:xfrm>
            <a:off x="6300192" y="3284984"/>
            <a:ext cx="2686680" cy="360040"/>
          </a:xfrm>
          <a:prstGeom prst="rect">
            <a:avLst/>
          </a:prstGeom>
          <a:gradFill>
            <a:gsLst>
              <a:gs pos="0">
                <a:srgbClr val="CC99FF"/>
              </a:gs>
              <a:gs pos="50000">
                <a:srgbClr val="FFFF99"/>
              </a:gs>
              <a:gs pos="100000">
                <a:srgbClr val="CC99FF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 err="1" smtClean="0">
                <a:latin typeface="Times New Roman"/>
              </a:rPr>
              <a:t>психогимнастика</a:t>
            </a:r>
            <a:endParaRPr dirty="0"/>
          </a:p>
        </p:txBody>
      </p:sp>
      <p:sp>
        <p:nvSpPr>
          <p:cNvPr id="168" name="CustomShape 6"/>
          <p:cNvSpPr/>
          <p:nvPr/>
        </p:nvSpPr>
        <p:spPr>
          <a:xfrm>
            <a:off x="6228184" y="620688"/>
            <a:ext cx="2808312" cy="792088"/>
          </a:xfrm>
          <a:prstGeom prst="rect">
            <a:avLst/>
          </a:prstGeom>
          <a:gradFill>
            <a:gsLst>
              <a:gs pos="0">
                <a:srgbClr val="FF0066"/>
              </a:gs>
              <a:gs pos="50000">
                <a:srgbClr val="FFFF99"/>
              </a:gs>
              <a:gs pos="100000">
                <a:srgbClr val="FF0066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коррекционные технологии</a:t>
            </a:r>
            <a:endParaRPr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6300192" y="1628800"/>
            <a:ext cx="2690280" cy="432048"/>
          </a:xfrm>
          <a:prstGeom prst="rect">
            <a:avLst/>
          </a:prstGeom>
          <a:gradFill>
            <a:gsLst>
              <a:gs pos="0">
                <a:srgbClr val="CC99FF"/>
              </a:gs>
              <a:gs pos="50000">
                <a:srgbClr val="FFFF99"/>
              </a:gs>
              <a:gs pos="100000">
                <a:srgbClr val="CC99FF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dirty="0" err="1" smtClean="0">
                <a:latin typeface="Times New Roman"/>
              </a:rPr>
              <a:t>логоритмика</a:t>
            </a:r>
            <a:endParaRPr dirty="0"/>
          </a:p>
        </p:txBody>
      </p:sp>
      <p:sp>
        <p:nvSpPr>
          <p:cNvPr id="171" name="CustomShape 9"/>
          <p:cNvSpPr/>
          <p:nvPr/>
        </p:nvSpPr>
        <p:spPr>
          <a:xfrm>
            <a:off x="251520" y="2708920"/>
            <a:ext cx="2687760" cy="504056"/>
          </a:xfrm>
          <a:prstGeom prst="rect">
            <a:avLst/>
          </a:prstGeom>
          <a:gradFill>
            <a:gsLst>
              <a:gs pos="0">
                <a:srgbClr val="CC00FF"/>
              </a:gs>
              <a:gs pos="50000">
                <a:srgbClr val="FFFF99"/>
              </a:gs>
              <a:gs pos="100000">
                <a:srgbClr val="CC00FF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CustomShape 10"/>
          <p:cNvSpPr/>
          <p:nvPr/>
        </p:nvSpPr>
        <p:spPr>
          <a:xfrm>
            <a:off x="179512" y="620688"/>
            <a:ext cx="2982616" cy="792088"/>
          </a:xfrm>
          <a:prstGeom prst="rect">
            <a:avLst/>
          </a:prstGeom>
          <a:gradFill>
            <a:gsLst>
              <a:gs pos="0">
                <a:srgbClr val="FF0066"/>
              </a:gs>
              <a:gs pos="50000">
                <a:srgbClr val="FFFF99"/>
              </a:gs>
              <a:gs pos="100000">
                <a:srgbClr val="FF0066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технологии сохранения и стимулирования здоровья</a:t>
            </a:r>
            <a:endParaRPr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CustomShape 11"/>
          <p:cNvSpPr/>
          <p:nvPr/>
        </p:nvSpPr>
        <p:spPr>
          <a:xfrm>
            <a:off x="179512" y="1628800"/>
            <a:ext cx="2736304" cy="432048"/>
          </a:xfrm>
          <a:prstGeom prst="rect">
            <a:avLst/>
          </a:prstGeom>
          <a:gradFill>
            <a:gsLst>
              <a:gs pos="0">
                <a:srgbClr val="CC99FF"/>
              </a:gs>
              <a:gs pos="50000">
                <a:srgbClr val="FFFF99"/>
              </a:gs>
              <a:gs pos="100000">
                <a:srgbClr val="CC99FF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релаксации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CustomShape 13"/>
          <p:cNvSpPr/>
          <p:nvPr/>
        </p:nvSpPr>
        <p:spPr>
          <a:xfrm>
            <a:off x="251520" y="3284984"/>
            <a:ext cx="2689200" cy="528520"/>
          </a:xfrm>
          <a:prstGeom prst="rect">
            <a:avLst/>
          </a:prstGeom>
          <a:gradFill>
            <a:gsLst>
              <a:gs pos="0">
                <a:srgbClr val="CC00FF"/>
              </a:gs>
              <a:gs pos="50000">
                <a:srgbClr val="FFFF99"/>
              </a:gs>
              <a:gs pos="100000">
                <a:srgbClr val="CC00FF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подвижные игры, игровые упражнения, забавы на прогулке</a:t>
            </a: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77" name="CustomShape 15"/>
          <p:cNvSpPr/>
          <p:nvPr/>
        </p:nvSpPr>
        <p:spPr>
          <a:xfrm>
            <a:off x="323528" y="4581128"/>
            <a:ext cx="2664296" cy="464400"/>
          </a:xfrm>
          <a:prstGeom prst="rect">
            <a:avLst/>
          </a:prstGeom>
          <a:gradFill>
            <a:gsLst>
              <a:gs pos="0">
                <a:srgbClr val="CC99FF"/>
              </a:gs>
              <a:gs pos="50000">
                <a:srgbClr val="FFFF99"/>
              </a:gs>
              <a:gs pos="100000">
                <a:srgbClr val="CC99FF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минутки в процессе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образ. деятельности,  динамические паузы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CustomShape 16"/>
          <p:cNvSpPr/>
          <p:nvPr/>
        </p:nvSpPr>
        <p:spPr>
          <a:xfrm>
            <a:off x="3275856" y="620688"/>
            <a:ext cx="2838600" cy="792088"/>
          </a:xfrm>
          <a:prstGeom prst="rect">
            <a:avLst/>
          </a:prstGeom>
          <a:gradFill>
            <a:gsLst>
              <a:gs pos="0">
                <a:srgbClr val="FF0066"/>
              </a:gs>
              <a:gs pos="50000">
                <a:srgbClr val="FFFF99"/>
              </a:gs>
              <a:gs pos="100000">
                <a:srgbClr val="FF0066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</a:t>
            </a:r>
          </a:p>
        </p:txBody>
      </p:sp>
      <p:sp>
        <p:nvSpPr>
          <p:cNvPr id="179" name="CustomShape 17"/>
          <p:cNvSpPr/>
          <p:nvPr/>
        </p:nvSpPr>
        <p:spPr>
          <a:xfrm>
            <a:off x="323528" y="5157192"/>
            <a:ext cx="2664296" cy="432048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/>
              </a:rPr>
              <a:t>пальчиковая гимнастика</a:t>
            </a:r>
            <a:endParaRPr sz="1400" dirty="0"/>
          </a:p>
        </p:txBody>
      </p:sp>
      <p:sp>
        <p:nvSpPr>
          <p:cNvPr id="180" name="CustomShape 18"/>
          <p:cNvSpPr/>
          <p:nvPr/>
        </p:nvSpPr>
        <p:spPr>
          <a:xfrm>
            <a:off x="3347864" y="2276872"/>
            <a:ext cx="2592288" cy="432048"/>
          </a:xfrm>
          <a:prstGeom prst="rect">
            <a:avLst/>
          </a:prstGeom>
          <a:gradFill>
            <a:gsLst>
              <a:gs pos="0">
                <a:srgbClr val="D60093"/>
              </a:gs>
              <a:gs pos="50000">
                <a:srgbClr val="FFFF99"/>
              </a:gs>
              <a:gs pos="100000">
                <a:srgbClr val="D60093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ассаж,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Line 19"/>
          <p:cNvSpPr/>
          <p:nvPr/>
        </p:nvSpPr>
        <p:spPr>
          <a:xfrm>
            <a:off x="1619672" y="1412776"/>
            <a:ext cx="0" cy="216024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82" name="Line 20"/>
          <p:cNvSpPr/>
          <p:nvPr/>
        </p:nvSpPr>
        <p:spPr>
          <a:xfrm>
            <a:off x="4644008" y="1412776"/>
            <a:ext cx="0" cy="144016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93" name="Line 31"/>
          <p:cNvSpPr/>
          <p:nvPr/>
        </p:nvSpPr>
        <p:spPr>
          <a:xfrm flipH="1">
            <a:off x="7380312" y="1412776"/>
            <a:ext cx="0" cy="216024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6" name="CustomShape 17"/>
          <p:cNvSpPr/>
          <p:nvPr/>
        </p:nvSpPr>
        <p:spPr>
          <a:xfrm>
            <a:off x="179512" y="2132856"/>
            <a:ext cx="2736304" cy="432048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/>
              </a:rPr>
              <a:t>дыхательная</a:t>
            </a:r>
            <a:r>
              <a:rPr lang="ru-RU" dirty="0" smtClean="0">
                <a:latin typeface="Times New Roman"/>
              </a:rPr>
              <a:t> </a:t>
            </a:r>
            <a:r>
              <a:rPr lang="ru-RU" sz="1400" dirty="0" smtClean="0">
                <a:latin typeface="Times New Roman"/>
              </a:rPr>
              <a:t>гимнастика</a:t>
            </a:r>
            <a:endParaRPr sz="1400" dirty="0"/>
          </a:p>
        </p:txBody>
      </p:sp>
      <p:sp>
        <p:nvSpPr>
          <p:cNvPr id="37" name="CustomShape 17"/>
          <p:cNvSpPr/>
          <p:nvPr/>
        </p:nvSpPr>
        <p:spPr>
          <a:xfrm>
            <a:off x="3347864" y="3717032"/>
            <a:ext cx="2736304" cy="432048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Times New Roman"/>
              </a:rPr>
              <a:t>с</a:t>
            </a:r>
            <a:r>
              <a:rPr lang="ru-RU" sz="1400" dirty="0" smtClean="0">
                <a:latin typeface="Times New Roman"/>
              </a:rPr>
              <a:t>портивные досуги, праздники</a:t>
            </a:r>
            <a:endParaRPr sz="1400" dirty="0"/>
          </a:p>
        </p:txBody>
      </p:sp>
      <p:sp>
        <p:nvSpPr>
          <p:cNvPr id="38" name="CustomShape 17"/>
          <p:cNvSpPr/>
          <p:nvPr/>
        </p:nvSpPr>
        <p:spPr>
          <a:xfrm>
            <a:off x="6300192" y="2204864"/>
            <a:ext cx="2687760" cy="432048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/>
              </a:rPr>
              <a:t>песочная терапия</a:t>
            </a:r>
            <a:endParaRPr sz="1400" dirty="0"/>
          </a:p>
        </p:txBody>
      </p:sp>
      <p:sp>
        <p:nvSpPr>
          <p:cNvPr id="39" name="CustomShape 17"/>
          <p:cNvSpPr/>
          <p:nvPr/>
        </p:nvSpPr>
        <p:spPr>
          <a:xfrm>
            <a:off x="3347864" y="2924944"/>
            <a:ext cx="2687760" cy="504056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утренняя гимнастика, гимнастика пробуждения</a:t>
            </a: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0" name="CustomShape 17"/>
          <p:cNvSpPr/>
          <p:nvPr/>
        </p:nvSpPr>
        <p:spPr>
          <a:xfrm>
            <a:off x="251520" y="3861048"/>
            <a:ext cx="2687760" cy="619200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 smtClean="0">
                <a:latin typeface="Times New Roman"/>
              </a:rPr>
              <a:t>корригирующая гимнастика</a:t>
            </a:r>
            <a:endParaRPr sz="1400" dirty="0"/>
          </a:p>
        </p:txBody>
      </p:sp>
      <p:sp>
        <p:nvSpPr>
          <p:cNvPr id="41" name="CustomShape 17"/>
          <p:cNvSpPr/>
          <p:nvPr/>
        </p:nvSpPr>
        <p:spPr>
          <a:xfrm>
            <a:off x="6300192" y="2780928"/>
            <a:ext cx="2687760" cy="432048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 err="1" smtClean="0">
                <a:latin typeface="Times New Roman"/>
              </a:rPr>
              <a:t>арттерапия</a:t>
            </a:r>
            <a:endParaRPr sz="1400" dirty="0"/>
          </a:p>
        </p:txBody>
      </p:sp>
      <p:sp>
        <p:nvSpPr>
          <p:cNvPr id="42" name="CustomShape 17"/>
          <p:cNvSpPr/>
          <p:nvPr/>
        </p:nvSpPr>
        <p:spPr>
          <a:xfrm>
            <a:off x="6300192" y="4293096"/>
            <a:ext cx="2687760" cy="432048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 err="1" smtClean="0">
                <a:latin typeface="Times New Roman"/>
              </a:rPr>
              <a:t>сказкотерапия</a:t>
            </a:r>
            <a:endParaRPr sz="1400" dirty="0"/>
          </a:p>
        </p:txBody>
      </p:sp>
      <p:sp>
        <p:nvSpPr>
          <p:cNvPr id="43" name="CustomShape 17"/>
          <p:cNvSpPr/>
          <p:nvPr/>
        </p:nvSpPr>
        <p:spPr>
          <a:xfrm>
            <a:off x="6300192" y="3717032"/>
            <a:ext cx="2687760" cy="432048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технология музыкального воздействия</a:t>
            </a:r>
          </a:p>
        </p:txBody>
      </p:sp>
      <p:sp>
        <p:nvSpPr>
          <p:cNvPr id="44" name="CustomShape 17"/>
          <p:cNvSpPr/>
          <p:nvPr/>
        </p:nvSpPr>
        <p:spPr>
          <a:xfrm>
            <a:off x="323528" y="5733256"/>
            <a:ext cx="2736304" cy="504056"/>
          </a:xfrm>
          <a:prstGeom prst="rect">
            <a:avLst/>
          </a:prstGeom>
          <a:gradFill>
            <a:gsLst>
              <a:gs pos="0">
                <a:srgbClr val="FF99CC"/>
              </a:gs>
              <a:gs pos="50000">
                <a:srgbClr val="FFFF99"/>
              </a:gs>
              <a:gs pos="100000">
                <a:srgbClr val="FF99CC"/>
              </a:gs>
            </a:gsLst>
            <a:lin ang="2700000"/>
          </a:gradFill>
          <a:ln w="9360">
            <a:solidFill>
              <a:srgbClr val="000000"/>
            </a:solidFill>
            <a:miter/>
          </a:ln>
        </p:spPr>
        <p:txBody>
          <a:bodyPr lIns="90000" tIns="45000" rIns="90000" bIns="45000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закаливающие процедуры в группе и на прогулке </a:t>
            </a:r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rd-image-3204-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6864" cy="1431032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Технологии</a:t>
            </a:r>
            <a:r>
              <a:rPr lang="ru-RU" sz="2800" dirty="0">
                <a:solidFill>
                  <a:srgbClr val="002060"/>
                </a:solidFill>
              </a:rPr>
              <a:t> сохранения и стимулирования </a:t>
            </a:r>
            <a:r>
              <a:rPr lang="ru-RU" sz="2800" b="1" dirty="0">
                <a:solidFill>
                  <a:srgbClr val="002060"/>
                </a:solidFill>
              </a:rPr>
              <a:t>здоровья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_1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789040"/>
            <a:ext cx="2376264" cy="2866022"/>
          </a:xfrm>
          <a:prstGeom prst="rect">
            <a:avLst/>
          </a:prstGeom>
        </p:spPr>
      </p:pic>
      <p:pic>
        <p:nvPicPr>
          <p:cNvPr id="8" name="Рисунок 7" descr="IMG_1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645024"/>
            <a:ext cx="2160240" cy="2880320"/>
          </a:xfrm>
          <a:prstGeom prst="rect">
            <a:avLst/>
          </a:prstGeom>
        </p:spPr>
      </p:pic>
      <p:pic>
        <p:nvPicPr>
          <p:cNvPr id="12" name="Рисунок 11" descr="IMG_69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412776"/>
            <a:ext cx="2976331" cy="2232248"/>
          </a:xfrm>
          <a:prstGeom prst="rect">
            <a:avLst/>
          </a:prstGeom>
        </p:spPr>
      </p:pic>
      <p:pic>
        <p:nvPicPr>
          <p:cNvPr id="11" name="Рисунок 10" descr="IMG_19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068960"/>
            <a:ext cx="2679762" cy="3573016"/>
          </a:xfrm>
          <a:prstGeom prst="rect">
            <a:avLst/>
          </a:prstGeom>
        </p:spPr>
      </p:pic>
      <p:pic>
        <p:nvPicPr>
          <p:cNvPr id="7" name="Рисунок 6" descr="IMG_19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412776"/>
            <a:ext cx="3672407" cy="2730000"/>
          </a:xfrm>
          <a:prstGeom prst="rect">
            <a:avLst/>
          </a:prstGeom>
        </p:spPr>
      </p:pic>
      <p:pic>
        <p:nvPicPr>
          <p:cNvPr id="10" name="Рисунок 9" descr="IMG_19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60648"/>
            <a:ext cx="2268163" cy="3323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rd-image-3204-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76864" cy="1431032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Технологии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обучения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здоровому образу жизни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_1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456385" cy="2592288"/>
          </a:xfrm>
          <a:prstGeom prst="rect">
            <a:avLst/>
          </a:prstGeom>
        </p:spPr>
      </p:pic>
      <p:pic>
        <p:nvPicPr>
          <p:cNvPr id="9" name="Рисунок 8" descr="IMG_1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221088"/>
            <a:ext cx="3696410" cy="2304256"/>
          </a:xfrm>
          <a:prstGeom prst="rect">
            <a:avLst/>
          </a:prstGeom>
        </p:spPr>
      </p:pic>
      <p:pic>
        <p:nvPicPr>
          <p:cNvPr id="11" name="Рисунок 10" descr="IMG_1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221088"/>
            <a:ext cx="3559148" cy="2448272"/>
          </a:xfrm>
          <a:prstGeom prst="rect">
            <a:avLst/>
          </a:prstGeom>
        </p:spPr>
      </p:pic>
      <p:pic>
        <p:nvPicPr>
          <p:cNvPr id="12" name="Рисунок 11" descr="IMG_69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548680"/>
            <a:ext cx="2459155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rd-image-3204-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1431032"/>
          </a:xfrm>
        </p:spPr>
        <p:txBody>
          <a:bodyPr>
            <a:noAutofit/>
          </a:bodyPr>
          <a:lstStyle/>
          <a:p>
            <a:pPr algn="r"/>
            <a:r>
              <a:rPr lang="ru-RU" sz="2800" b="1" dirty="0" err="1" smtClean="0">
                <a:solidFill>
                  <a:srgbClr val="002060"/>
                </a:solidFill>
              </a:rPr>
              <a:t>Коррегирующие</a:t>
            </a:r>
            <a:r>
              <a:rPr lang="ru-RU" sz="2800" b="1" dirty="0" smtClean="0">
                <a:solidFill>
                  <a:srgbClr val="002060"/>
                </a:solidFill>
              </a:rPr>
              <a:t> технологии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8" name="Рисунок 7" descr="IMG_7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060848"/>
            <a:ext cx="5232583" cy="3924437"/>
          </a:xfrm>
          <a:prstGeom prst="rect">
            <a:avLst/>
          </a:prstGeom>
        </p:spPr>
      </p:pic>
      <p:pic>
        <p:nvPicPr>
          <p:cNvPr id="7" name="Рисунок 6" descr="IMG_69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149080"/>
            <a:ext cx="3816424" cy="2473891"/>
          </a:xfrm>
          <a:prstGeom prst="rect">
            <a:avLst/>
          </a:prstGeom>
        </p:spPr>
      </p:pic>
      <p:pic>
        <p:nvPicPr>
          <p:cNvPr id="5" name="Рисунок 4" descr="IMG_69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412776"/>
            <a:ext cx="381642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rd-image-3204-4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120680" cy="2160240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Главное в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терапии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то, что она усиливает интерес к жизни, уверенность в себе, желание творить, создавать что-то новое. Эти гармоничные чувства непременно восстановят здоровье не только тела, но и души, что еще важнее для полноценной радостной жизни.</a:t>
            </a:r>
          </a:p>
        </p:txBody>
      </p:sp>
      <p:pic>
        <p:nvPicPr>
          <p:cNvPr id="7" name="Рисунок 6" descr="IMG_6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2940278" cy="3456384"/>
          </a:xfrm>
          <a:prstGeom prst="rect">
            <a:avLst/>
          </a:prstGeom>
        </p:spPr>
      </p:pic>
      <p:pic>
        <p:nvPicPr>
          <p:cNvPr id="8" name="Рисунок 7" descr="IMG_08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92113" y="3344991"/>
            <a:ext cx="4080454" cy="2664296"/>
          </a:xfrm>
          <a:prstGeom prst="rect">
            <a:avLst/>
          </a:prstGeom>
        </p:spPr>
      </p:pic>
      <p:pic>
        <p:nvPicPr>
          <p:cNvPr id="6" name="Рисунок 5" descr="IMG_7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717032"/>
            <a:ext cx="3535050" cy="27777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239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"Здоровьесберегающие технологии  в педагогическом процессе  с детьми раннего возраста. "  </vt:lpstr>
      <vt:lpstr> </vt:lpstr>
      <vt:lpstr>Слайд 3</vt:lpstr>
      <vt:lpstr>Слайд 4</vt:lpstr>
      <vt:lpstr>Слайд 5</vt:lpstr>
      <vt:lpstr>Технологии сохранения и стимулирования здоровья</vt:lpstr>
      <vt:lpstr>Технологии обучения  здоровому образу жизни.</vt:lpstr>
      <vt:lpstr>Коррегирующие технологии </vt:lpstr>
      <vt:lpstr>Главное в арт терапии то, что она усиливает интерес к жизни, уверенность в себе, желание творить, создавать что-то новое. Эти гармоничные чувства непременно восстановят здоровье не только тела, но и души, что еще важнее для полноценной радостной жизни.</vt:lpstr>
      <vt:lpstr>Слайд 10</vt:lpstr>
      <vt:lpstr>применение в работе здоровье-сберегающих технологий, повышает результативность, воспитательно – образовательной работы и формирует у детей и педагогов стойкую мотивацию на здоровый образ жизни. </vt:lpstr>
      <vt:lpstr>Литература: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27</cp:revision>
  <dcterms:created xsi:type="dcterms:W3CDTF">2024-03-10T15:03:57Z</dcterms:created>
  <dcterms:modified xsi:type="dcterms:W3CDTF">2024-03-25T05:12:46Z</dcterms:modified>
</cp:coreProperties>
</file>