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6" r:id="rId5"/>
    <p:sldId id="274" r:id="rId6"/>
    <p:sldId id="270" r:id="rId7"/>
    <p:sldId id="271" r:id="rId8"/>
    <p:sldId id="261" r:id="rId9"/>
    <p:sldId id="262" r:id="rId10"/>
    <p:sldId id="265" r:id="rId11"/>
    <p:sldId id="263" r:id="rId12"/>
    <p:sldId id="264" r:id="rId13"/>
    <p:sldId id="273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>
      <p:cViewPr varScale="1">
        <p:scale>
          <a:sx n="78" d="100"/>
          <a:sy n="78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2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1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4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4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6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2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4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7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7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9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0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6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7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0167-57B5-435C-9DFD-DB3F184A559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F01D-5A31-4037-88E3-4B3676E0E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1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forkids.ru/pictures/bg/bg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128792" cy="16561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ahnschrift SemiBold Condensed" panose="020B0502040204020203" pitchFamily="34" charset="0"/>
                <a:cs typeface="Aharoni" pitchFamily="2" charset="-79"/>
              </a:rPr>
              <a:t>Влияние сенсомоторных игр на речевое развитие детей.</a:t>
            </a:r>
            <a:r>
              <a:rPr lang="ru-RU" sz="3600" b="1" dirty="0">
                <a:latin typeface="Bahnschrift SemiBold Condensed" panose="020B0502040204020203" pitchFamily="34" charset="0"/>
                <a:cs typeface="Aharoni" pitchFamily="2" charset="-79"/>
              </a:rPr>
              <a:t/>
            </a:r>
            <a:br>
              <a:rPr lang="ru-RU" sz="3600" b="1" dirty="0">
                <a:latin typeface="Bahnschrift SemiBold Condensed" panose="020B0502040204020203" pitchFamily="34" charset="0"/>
                <a:cs typeface="Aharoni" pitchFamily="2" charset="-79"/>
              </a:rPr>
            </a:br>
            <a:endParaRPr lang="ru-RU" sz="3600" b="1" dirty="0">
              <a:solidFill>
                <a:schemeClr val="bg1">
                  <a:lumMod val="95000"/>
                </a:schemeClr>
              </a:solidFill>
              <a:latin typeface="Bahnschrift SemiBold Condensed" panose="020B0502040204020203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581128"/>
            <a:ext cx="5976664" cy="1512168"/>
          </a:xfrm>
        </p:spPr>
        <p:txBody>
          <a:bodyPr>
            <a:normAutofit fontScale="85000" lnSpcReduction="10000"/>
          </a:bodyPr>
          <a:lstStyle/>
          <a:p>
            <a:pPr algn="r"/>
            <a:endParaRPr lang="ru-RU" sz="2400" dirty="0"/>
          </a:p>
          <a:p>
            <a:pPr algn="r"/>
            <a:r>
              <a:rPr lang="ru-RU" sz="1800" b="1" i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itchFamily="2" charset="-79"/>
              </a:rPr>
              <a:t>Подготовил: </a:t>
            </a:r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Муравьева Виктория Валерьевна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Воспитатель </a:t>
            </a:r>
            <a:r>
              <a:rPr lang="ru-RU" sz="2400" b="1" i="1" dirty="0" err="1" smtClean="0">
                <a:solidFill>
                  <a:schemeClr val="bg1"/>
                </a:solidFill>
                <a:cs typeface="Aharoni" pitchFamily="2" charset="-79"/>
              </a:rPr>
              <a:t>мдоау</a:t>
            </a:r>
            <a:r>
              <a:rPr lang="ru-RU" sz="2400" b="1" i="1" dirty="0">
                <a:solidFill>
                  <a:schemeClr val="bg1"/>
                </a:solidFill>
                <a:cs typeface="Aharoni" pitchFamily="2" charset="-79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«д/с №38 г. Орска»</a:t>
            </a:r>
          </a:p>
          <a:p>
            <a:pPr algn="r"/>
            <a:endParaRPr lang="ru-RU" sz="2400" b="1" i="1" dirty="0" smtClean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Aharoni" pitchFamily="2" charset="-79"/>
              </a:rPr>
              <a:t>Муниципальное дошкольное образовательное автономное учреждение «Детский сад № 38 «Солнышко» комбинированного вида г. Орска»</a:t>
            </a:r>
            <a:endParaRPr lang="ru-RU" sz="1400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609601"/>
            <a:ext cx="6952331" cy="57308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</a:rPr>
              <a:t>Сенсоматорные</a:t>
            </a:r>
            <a:r>
              <a:rPr lang="ru-RU" sz="2400" b="1" i="1" dirty="0" smtClean="0">
                <a:solidFill>
                  <a:schemeClr val="bg1"/>
                </a:solidFill>
              </a:rPr>
              <a:t> планшеты для малышей.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028" y="1792287"/>
            <a:ext cx="7672412" cy="2212777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Развитие сенсорных способностей у детей младшего дошкольного возраста посредством развивающих игр.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5" y="4077072"/>
            <a:ext cx="3509349" cy="233956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7" y="4077072"/>
            <a:ext cx="3494437" cy="23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609601"/>
            <a:ext cx="6952331" cy="573085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Сенсоматорные</a:t>
            </a:r>
            <a:r>
              <a:rPr lang="ru-RU" b="1" i="1" dirty="0" smtClean="0">
                <a:solidFill>
                  <a:schemeClr val="bg1"/>
                </a:solidFill>
              </a:rPr>
              <a:t> планшеты.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47" y="1556792"/>
            <a:ext cx="2305050" cy="15367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5645289" cy="4968551"/>
          </a:xfrm>
        </p:spPr>
        <p:txBody>
          <a:bodyPr/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З</a:t>
            </a:r>
            <a:r>
              <a:rPr lang="ru-RU" sz="2000" b="1" u="sng" dirty="0" smtClean="0">
                <a:solidFill>
                  <a:schemeClr val="bg1"/>
                </a:solidFill>
              </a:rPr>
              <a:t>адачи: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</a:rPr>
              <a:t>вызывать интерес детей к совместному со взрослым и самостоятельному познанию: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</a:rPr>
              <a:t>наблюдать, обследовать, экспериментировать с материалами.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</a:rPr>
              <a:t>Формировать представления о сенсорных эталонах: цветах спектра, геометрических фигурах, соотношениях по величине;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</a:rPr>
              <a:t>Развивать слуховое восприятие, мелкую моторику рук, способствовать развитию тактильных анализаторов.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4" y="3789040"/>
            <a:ext cx="2305553" cy="153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609602"/>
            <a:ext cx="45719" cy="115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652119" y="4293096"/>
            <a:ext cx="45719" cy="1498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5163" y="4882886"/>
            <a:ext cx="46037" cy="3069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33" y="725489"/>
            <a:ext cx="3191172" cy="212744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411760" y="1844824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256759"/>
            <a:ext cx="2088231" cy="139215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459868" y="2852937"/>
            <a:ext cx="521765" cy="57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80184"/>
            <a:ext cx="2136339" cy="14242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80184"/>
            <a:ext cx="2166038" cy="1444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72" y="3187363"/>
            <a:ext cx="2125570" cy="14170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257855"/>
            <a:ext cx="2088232" cy="1392155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6172805" y="2852937"/>
            <a:ext cx="559436" cy="432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6172805" y="1844824"/>
            <a:ext cx="5594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4718915" y="2852937"/>
            <a:ext cx="45719" cy="2880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5743" y="188640"/>
            <a:ext cx="7626693" cy="4248472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Цель</a:t>
            </a:r>
            <a:r>
              <a:rPr lang="ru-RU" b="1" i="1" dirty="0">
                <a:solidFill>
                  <a:schemeClr val="bg1"/>
                </a:solidFill>
              </a:rPr>
              <a:t>: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-Развитие творческой активности </a:t>
            </a:r>
            <a:r>
              <a:rPr lang="ru-RU" b="1" i="1" dirty="0" smtClean="0">
                <a:solidFill>
                  <a:schemeClr val="bg1"/>
                </a:solidFill>
              </a:rPr>
              <a:t>детей;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- Развитие устойчивого интереса к театрализованной деятельности;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- Обогащение словаря детей</a:t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- Способствование проявлению самостоятельности, активности в игре с персонажами-игрушками.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652119" y="4293096"/>
            <a:ext cx="45719" cy="1498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5163" y="4882886"/>
            <a:ext cx="46037" cy="30691"/>
          </a:xfrm>
        </p:spPr>
      </p:pic>
    </p:spTree>
    <p:extLst>
      <p:ext uri="{BB962C8B-B14F-4D97-AF65-F5344CB8AC3E}">
        <p14:creationId xmlns:p14="http://schemas.microsoft.com/office/powerpoint/2010/main" val="8158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09602"/>
            <a:ext cx="7704856" cy="389951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Задачи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- Развитие мелкой моторики руки и координации движений;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- обогащение словаря ребенка, развитие звуковой культуры </a:t>
            </a:r>
            <a:r>
              <a:rPr lang="ru-RU" sz="2400" b="1" i="1" dirty="0" smtClean="0">
                <a:solidFill>
                  <a:schemeClr val="bg1"/>
                </a:solidFill>
              </a:rPr>
              <a:t>речи;</a:t>
            </a:r>
            <a:r>
              <a:rPr lang="ru-RU" sz="2400" b="1" i="1" dirty="0">
                <a:solidFill>
                  <a:schemeClr val="bg1"/>
                </a:solidFill>
              </a:rPr>
              <a:t/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-развитие способов выражения </a:t>
            </a:r>
            <a:r>
              <a:rPr lang="ru-RU" sz="2400" b="1" i="1" dirty="0" smtClean="0">
                <a:solidFill>
                  <a:schemeClr val="bg1"/>
                </a:solidFill>
              </a:rPr>
              <a:t>эмоций;</a:t>
            </a:r>
            <a:r>
              <a:rPr lang="ru-RU" sz="2400" b="1" i="1" dirty="0">
                <a:solidFill>
                  <a:schemeClr val="bg1"/>
                </a:solidFill>
              </a:rPr>
              <a:t/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-чувств, состояний, движений, которые в обычной жизни по каким-либо причинам ребёнок не может или не позволяет себе проявлять.</a:t>
            </a:r>
            <a:br>
              <a:rPr lang="ru-RU" sz="2400" b="1" i="1" dirty="0">
                <a:solidFill>
                  <a:schemeClr val="bg1"/>
                </a:solidFill>
              </a:rPr>
            </a:b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652119" y="4293096"/>
            <a:ext cx="45719" cy="1498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5163" y="4882886"/>
            <a:ext cx="46037" cy="306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81" y="3996890"/>
            <a:ext cx="2643758" cy="2243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96890"/>
            <a:ext cx="1727970" cy="23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609601"/>
            <a:ext cx="6952331" cy="57308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</a:rPr>
              <a:t>Сенсоматорные</a:t>
            </a:r>
            <a:r>
              <a:rPr lang="ru-RU" sz="2400" b="1" i="1" dirty="0" smtClean="0">
                <a:solidFill>
                  <a:srgbClr val="FF0000"/>
                </a:solidFill>
              </a:rPr>
              <a:t> планшеты для малышей.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028" y="1792287"/>
            <a:ext cx="7672412" cy="2212777"/>
          </a:xfrm>
        </p:spPr>
        <p:txBody>
          <a:bodyPr>
            <a:normAutofit/>
          </a:bodyPr>
          <a:lstStyle/>
          <a:p>
            <a:pPr algn="ctr"/>
            <a:endParaRPr lang="ru-RU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424006"/>
            <a:ext cx="9144793" cy="7706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609601"/>
            <a:ext cx="6952331" cy="57308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Сезонное панно «времена года»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028" y="1340768"/>
            <a:ext cx="7672412" cy="5040559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Формирование знания об особенностях времен года, их основных признаках, сменяемости, </a:t>
            </a:r>
            <a:r>
              <a:rPr lang="ru-RU" sz="2400" b="1" dirty="0" err="1">
                <a:solidFill>
                  <a:schemeClr val="bg1"/>
                </a:solidFill>
              </a:rPr>
              <a:t>переодичности</a:t>
            </a:r>
            <a:r>
              <a:rPr lang="ru-RU" sz="2400" b="1" dirty="0">
                <a:solidFill>
                  <a:schemeClr val="bg1"/>
                </a:solidFill>
              </a:rPr>
              <a:t> и цикличности;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развитие внимания, воображения;</a:t>
            </a:r>
          </a:p>
          <a:p>
            <a:pPr marL="2628900" lvl="5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Развитие мелкой моторики рук;</a:t>
            </a:r>
          </a:p>
          <a:p>
            <a:pPr marL="2171700" lvl="4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 развивать сенсорное восприятие;</a:t>
            </a:r>
          </a:p>
          <a:p>
            <a:pPr marL="2171700" lvl="4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bg1"/>
                </a:solidFill>
              </a:rPr>
              <a:t> воспитывать любовь и бережное отношение к природе</a:t>
            </a:r>
          </a:p>
          <a:p>
            <a:pPr algn="ctr"/>
            <a:endParaRPr lang="ru-RU" sz="2400" b="1" u="sng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285557" y="592666"/>
            <a:ext cx="387227" cy="18282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73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424006"/>
            <a:ext cx="9144793" cy="7706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6951663" cy="57308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Сезонное панно «времена года»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447764" cy="1631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0" y="1182688"/>
            <a:ext cx="4211960" cy="2807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222" y="1940154"/>
            <a:ext cx="2117882" cy="1411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793" y="4663369"/>
            <a:ext cx="2159817" cy="1439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87621"/>
            <a:ext cx="2483768" cy="1655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87622"/>
            <a:ext cx="2483768" cy="16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0306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Но всех чудес прекрасных на земле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Чудесней слово первое ребенка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Петр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Семыкин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85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18518"/>
            <a:ext cx="8712968" cy="7942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Ум ребенка находится на кончиках его пальцев.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520" y="2555004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М.М. Кольцова утверждала, что к этому сроку в основном заканчивается созревание речевых областей головного мозга.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bg1"/>
                </a:solidFill>
                <a:cs typeface="Aharoni" pitchFamily="2" charset="-79"/>
              </a:rPr>
              <a:t>Л.С. Выготский писал, что трехлетнему ребенку, не усвоившему речь, гораздо труднее обучаться ей, чем </a:t>
            </a:r>
            <a:r>
              <a:rPr lang="ru-RU" sz="2000" b="1" i="1" dirty="0" smtClean="0">
                <a:solidFill>
                  <a:schemeClr val="bg1"/>
                </a:solidFill>
                <a:cs typeface="Aharoni" pitchFamily="2" charset="-79"/>
              </a:rPr>
              <a:t>полуторагодовалому.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1277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err="1">
                <a:solidFill>
                  <a:schemeClr val="bg1"/>
                </a:solidFill>
                <a:cs typeface="Aharoni" pitchFamily="2" charset="-79"/>
              </a:rPr>
              <a:t>Сензитивный</a:t>
            </a:r>
            <a:r>
              <a:rPr lang="ru-RU" sz="2400" b="1" dirty="0">
                <a:solidFill>
                  <a:schemeClr val="bg1"/>
                </a:solidFill>
                <a:cs typeface="Aharoni" pitchFamily="2" charset="-79"/>
              </a:rPr>
              <a:t> период для развития речи – это возраст от 1 года до 3 лет.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9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8"/>
            <a:ext cx="8712968" cy="4826706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bg1"/>
                </a:solidFill>
              </a:rPr>
              <a:t> </a:t>
            </a:r>
            <a:r>
              <a:rPr lang="ru-RU" sz="2700" b="1" u="sng" dirty="0">
                <a:solidFill>
                  <a:schemeClr val="bg1"/>
                </a:solidFill>
                <a:latin typeface="Bahnschrift Condensed" panose="020B0502040204020203" pitchFamily="34" charset="0"/>
              </a:rPr>
              <a:t>Ранний возраст</a:t>
            </a:r>
            <a:r>
              <a:rPr lang="ru-RU" sz="27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– это период наиболее интенсивного развития организма, период, когда у ребенка происходит становление и развитие всех сторон </a:t>
            </a:r>
            <a:r>
              <a:rPr lang="ru-RU" sz="27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речи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  <a:b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 </a:t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sz="2700" b="1" u="sng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Игра</a:t>
            </a:r>
            <a:r>
              <a:rPr lang="ru-RU" sz="27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– это универсальный способ воспитания и обучения малыша. Она приносит в жизнь ребенка радость, интерес, уверенность в себе и своих возможностях.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83694"/>
            <a:ext cx="9252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98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9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8"/>
            <a:ext cx="8712968" cy="482670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u="sng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Театр</a:t>
            </a:r>
            <a:r>
              <a:rPr lang="ru-RU" sz="2400" b="1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 – это превосходное средство коррекции, которое учит многому через игру</a:t>
            </a:r>
            <a:r>
              <a:rPr lang="ru-RU" sz="2400" b="1" i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.</a:t>
            </a:r>
            <a:br>
              <a:rPr lang="ru-RU" sz="2400" b="1" i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ru-RU" sz="2700" b="1" i="1" u="sng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Театрализация</a:t>
            </a:r>
            <a:r>
              <a:rPr lang="ru-RU" sz="2700" b="1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 – отличный тренажер нравственного поведения, который стимулирует творческую </a:t>
            </a:r>
            <a:r>
              <a:rPr lang="ru-RU" sz="2700" b="1" i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самостоятельность,</a:t>
            </a:r>
            <a:r>
              <a:rPr lang="ru-RU" sz="2700" b="1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через театральную игру расширяется кругозор; развиваются внимание, фантазия, память; происходит координация слуха и зрения; совершенствуется словарь, улучшается звукопроизношение, качественно возрастают навыки связной речи и её выразительность.</a:t>
            </a:r>
            <a:r>
              <a:rPr lang="ru-RU" sz="2700" b="1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2700" b="1" i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</a:br>
            <a:r>
              <a:rPr lang="ru-RU" dirty="0" smtClean="0">
                <a:latin typeface="Bahnschrift SemiBold SemiConden" panose="020B0502040204020203" pitchFamily="34" charset="0"/>
              </a:rPr>
              <a:t/>
            </a:r>
            <a:br>
              <a:rPr lang="ru-RU" dirty="0" smtClean="0">
                <a:latin typeface="Bahnschrift SemiBold SemiConden" panose="020B0502040204020203" pitchFamily="34" charset="0"/>
              </a:rPr>
            </a:br>
            <a:endParaRPr lang="ru-RU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83694"/>
            <a:ext cx="9252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585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9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8"/>
            <a:ext cx="8712968" cy="48267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83694"/>
            <a:ext cx="9252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18518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Пальчиковый театр.</a:t>
            </a:r>
          </a:p>
          <a:p>
            <a:pPr algn="ctr"/>
            <a:r>
              <a:rPr lang="ru-RU" sz="3200" b="1" i="1" u="sng" dirty="0" smtClean="0">
                <a:solidFill>
                  <a:schemeClr val="bg1"/>
                </a:solidFill>
              </a:rPr>
              <a:t>Цель</a:t>
            </a:r>
            <a:r>
              <a:rPr lang="ru-RU" sz="32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</a:rPr>
              <a:t>развивать мелкую моторику рук в сочетании с речью; </a:t>
            </a:r>
            <a:br>
              <a:rPr lang="ru-RU" sz="3200" b="1" i="1" dirty="0">
                <a:solidFill>
                  <a:schemeClr val="bg1"/>
                </a:solidFill>
              </a:rPr>
            </a:br>
            <a:r>
              <a:rPr lang="ru-RU" sz="3200" b="1" i="1" dirty="0">
                <a:solidFill>
                  <a:schemeClr val="bg1"/>
                </a:solidFill>
              </a:rPr>
              <a:t>развитие коммуникативных способностей детей дошкольного возраста в процессе пальчикового театра.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796447"/>
            <a:ext cx="3261036" cy="19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97691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69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8"/>
            <a:ext cx="8712968" cy="410314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Задачи:</a:t>
            </a:r>
            <a: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latin typeface="Bahnschrift Condensed" panose="020B0502040204020203" pitchFamily="34" charset="0"/>
              </a:rPr>
            </a:br>
            <a:endParaRPr lang="ru-RU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483694"/>
            <a:ext cx="9252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60648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Пальчиковый театр.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Развивать </a:t>
            </a:r>
            <a:r>
              <a:rPr lang="ru-RU" sz="2400" b="1" i="1" dirty="0">
                <a:solidFill>
                  <a:schemeClr val="bg1"/>
                </a:solidFill>
              </a:rPr>
              <a:t>мышление, речь, память, внимание;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err="1">
                <a:solidFill>
                  <a:schemeClr val="bg1"/>
                </a:solidFill>
              </a:rPr>
              <a:t>Обагащать</a:t>
            </a:r>
            <a:r>
              <a:rPr lang="ru-RU" sz="2400" b="1" i="1" dirty="0">
                <a:solidFill>
                  <a:schemeClr val="bg1"/>
                </a:solidFill>
              </a:rPr>
              <a:t> словарный запас;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bg1"/>
                </a:solidFill>
              </a:rPr>
              <a:t>Вызывать положительные эмоции;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bg1"/>
                </a:solidFill>
              </a:rPr>
              <a:t>Прививать устойчивый интерес к театру.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bg1"/>
                </a:solidFill>
              </a:rPr>
              <a:t>Учить детей разыгрывать небольшие сценки, постановки, сказки с помощью пальчикового  </a:t>
            </a:r>
            <a:r>
              <a:rPr lang="ru-RU" sz="2400" b="1" i="1" dirty="0" smtClean="0">
                <a:solidFill>
                  <a:schemeClr val="bg1"/>
                </a:solidFill>
              </a:rPr>
              <a:t>театра.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1887"/>
            <a:ext cx="2957043" cy="1971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4391888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404665"/>
            <a:ext cx="6664300" cy="8640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Театральная Книга пять сказок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028" y="1627100"/>
            <a:ext cx="7672412" cy="27380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Цель: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Создать условия для развития активности и любознательности детей младшего дошкольного возраста в процессе пальчиковой игры из фетра, добиваться свободного движения руки во время рассказывания сказки.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40" y="4365104"/>
            <a:ext cx="3240360" cy="2160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51" y="4365104"/>
            <a:ext cx="3218384" cy="21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" y="-3292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028" y="188641"/>
            <a:ext cx="7600404" cy="6480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Пальчиковый театр.  пять сказок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8464500" cy="48245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Образовательные: </a:t>
            </a:r>
            <a:r>
              <a:rPr lang="ru-RU" sz="2400" b="1" i="1" dirty="0" smtClean="0">
                <a:solidFill>
                  <a:schemeClr val="bg1"/>
                </a:solidFill>
              </a:rPr>
              <a:t>развивать умение слушать сказку, понимать содержание, соотносить слова с действиями пальчиков.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Воспитательные: </a:t>
            </a:r>
            <a:r>
              <a:rPr lang="ru-RU" sz="2400" b="1" i="1" dirty="0" smtClean="0">
                <a:solidFill>
                  <a:schemeClr val="bg1"/>
                </a:solidFill>
              </a:rPr>
              <a:t>воспитывать аккуратность, старательность, усидчивость.</a:t>
            </a:r>
          </a:p>
          <a:p>
            <a:r>
              <a:rPr lang="ru-RU" sz="2400" b="1" i="1" u="sng" dirty="0" smtClean="0">
                <a:solidFill>
                  <a:srgbClr val="FF0000"/>
                </a:solidFill>
              </a:rPr>
              <a:t>Развивающие: </a:t>
            </a:r>
            <a:r>
              <a:rPr lang="ru-RU" sz="2400" b="1" i="1" dirty="0" smtClean="0">
                <a:solidFill>
                  <a:schemeClr val="bg1"/>
                </a:solidFill>
              </a:rPr>
              <a:t>развивать речь, мышление, внимание, память, фантазию, мелкую моторику рук.</a:t>
            </a:r>
          </a:p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4312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4363</TotalTime>
  <Words>391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Aharoni</vt:lpstr>
      <vt:lpstr>Arial</vt:lpstr>
      <vt:lpstr>Arial Black</vt:lpstr>
      <vt:lpstr>Bahnschrift Condensed</vt:lpstr>
      <vt:lpstr>Bahnschrift SemiBold Condensed</vt:lpstr>
      <vt:lpstr>Bahnschrift SemiBold SemiConden</vt:lpstr>
      <vt:lpstr>Calibri</vt:lpstr>
      <vt:lpstr>Times New Roman</vt:lpstr>
      <vt:lpstr>Trebuchet MS</vt:lpstr>
      <vt:lpstr>Tw Cen MT</vt:lpstr>
      <vt:lpstr>Wingdings</vt:lpstr>
      <vt:lpstr>Контур</vt:lpstr>
      <vt:lpstr>Влияние сенсомоторных игр на речевое развитие детей. </vt:lpstr>
      <vt:lpstr>Презентация PowerPoint</vt:lpstr>
      <vt:lpstr>Ум ребенка находится на кончиках его пальцев.</vt:lpstr>
      <vt:lpstr> Ранний возраст – это период наиболее интенсивного развития организма, период, когда у ребенка происходит становление и развитие всех сторон речи.   Игра – это универсальный способ воспитания и обучения малыша. Она приносит в жизнь ребенка радость, интерес, уверенность в себе и своих возможностях.  </vt:lpstr>
      <vt:lpstr> Театр – это превосходное средство коррекции, которое учит многому через игру.  Театрализация – отличный тренажер нравственного поведения, который стимулирует творческую самостоятельность, через театральную игру расширяется кругозор; развиваются внимание, фантазия, память; происходит координация слуха и зрения; совершенствуется словарь, улучшается звукопроизношение, качественно возрастают навыки связной речи и её выразительность.  </vt:lpstr>
      <vt:lpstr>   </vt:lpstr>
      <vt:lpstr>Задачи:   </vt:lpstr>
      <vt:lpstr>Театральная Книга пять сказок</vt:lpstr>
      <vt:lpstr>Пальчиковый театр.  пять сказок</vt:lpstr>
      <vt:lpstr>Сенсоматорные планшеты для малышей.</vt:lpstr>
      <vt:lpstr>Сенсоматорные планшеты.</vt:lpstr>
      <vt:lpstr>Презентация PowerPoint</vt:lpstr>
      <vt:lpstr>Цель: -Развитие творческой активности детей; - Развитие устойчивого интереса к театрализованной деятельности; - Обогащение словаря детей - Способствование проявлению самостоятельности, активности в игре с персонажами-игрушками.</vt:lpstr>
      <vt:lpstr>Задачи: - Развитие мелкой моторики руки и координации движений; - обогащение словаря ребенка, развитие звуковой культуры речи; -развитие способов выражения эмоций; -чувств, состояний, движений, которые в обычной жизни по каким-либо причинам ребёнок не может или не позволяет себе проявлять. </vt:lpstr>
      <vt:lpstr>Сенсоматорные планшеты для малышей.</vt:lpstr>
      <vt:lpstr>Сезонное панно «времена года»</vt:lpstr>
      <vt:lpstr>Сезонное панно «времена года»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сенсомоторных игр на речевое развитие детей  3- х лет»</dc:title>
  <dc:creator>МДОБУ-38</dc:creator>
  <cp:lastModifiedBy>Виктория Муравьева</cp:lastModifiedBy>
  <cp:revision>81</cp:revision>
  <dcterms:created xsi:type="dcterms:W3CDTF">2021-02-26T05:14:27Z</dcterms:created>
  <dcterms:modified xsi:type="dcterms:W3CDTF">2021-04-01T12:24:38Z</dcterms:modified>
</cp:coreProperties>
</file>