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346" r:id="rId2"/>
    <p:sldId id="347" r:id="rId3"/>
    <p:sldId id="342" r:id="rId4"/>
    <p:sldId id="348" r:id="rId5"/>
    <p:sldId id="349" r:id="rId6"/>
    <p:sldId id="350" r:id="rId7"/>
    <p:sldId id="351" r:id="rId8"/>
    <p:sldId id="354" r:id="rId9"/>
    <p:sldId id="339" r:id="rId10"/>
    <p:sldId id="282" r:id="rId11"/>
    <p:sldId id="298" r:id="rId12"/>
    <p:sldId id="352" r:id="rId13"/>
    <p:sldId id="355" r:id="rId14"/>
    <p:sldId id="353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10" r:id="rId31"/>
  </p:sldIdLst>
  <p:sldSz cx="9144000" cy="6858000" type="screen4x3"/>
  <p:notesSz cx="6858000" cy="9144000"/>
  <p:embeddedFontLst>
    <p:embeddedFont>
      <p:font typeface="Rubius" charset="0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33"/>
    <a:srgbClr val="008200"/>
    <a:srgbClr val="CC0066"/>
    <a:srgbClr val="A80054"/>
    <a:srgbClr val="006600"/>
    <a:srgbClr val="007A77"/>
    <a:srgbClr val="005654"/>
    <a:srgbClr val="B45608"/>
    <a:srgbClr val="A42320"/>
    <a:srgbClr val="C42A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 autoAdjust="0"/>
  </p:normalViewPr>
  <p:slideViewPr>
    <p:cSldViewPr>
      <p:cViewPr varScale="1">
        <p:scale>
          <a:sx n="106" d="100"/>
          <a:sy n="106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5371D-E9FD-489A-B1D5-EF382333A98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F614A5-F7D1-4D2A-AFDA-4F095705193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Мелкая моторика </a:t>
          </a:r>
          <a:r>
            <a:rPr lang="ru-RU" sz="1600" dirty="0" smtClean="0"/>
            <a:t>– это согласованные движения пальцев рук, умение ребёнка «пользоваться» этими движениями, одна из сторон двигательной сферы</a:t>
          </a:r>
          <a:endParaRPr lang="ru-RU" sz="1600" dirty="0"/>
        </a:p>
      </dgm:t>
    </dgm:pt>
    <dgm:pt modelId="{25009B47-8925-422E-9869-747A3D5D4064}" type="parTrans" cxnId="{47177D1A-23BE-493A-9EF0-0CBA2E82A488}">
      <dgm:prSet/>
      <dgm:spPr/>
      <dgm:t>
        <a:bodyPr/>
        <a:lstStyle/>
        <a:p>
          <a:endParaRPr lang="ru-RU"/>
        </a:p>
      </dgm:t>
    </dgm:pt>
    <dgm:pt modelId="{899A9E28-59F9-4B9B-8F72-15EC6165EC8C}" type="sibTrans" cxnId="{47177D1A-23BE-493A-9EF0-0CBA2E82A488}">
      <dgm:prSet/>
      <dgm:spPr/>
      <dgm:t>
        <a:bodyPr/>
        <a:lstStyle/>
        <a:p>
          <a:endParaRPr lang="ru-RU"/>
        </a:p>
      </dgm:t>
    </dgm:pt>
    <dgm:pt modelId="{4FA3BC23-564A-4DEC-B505-23195CC946D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Развитие продуктивных видов деятельности</a:t>
          </a:r>
          <a:endParaRPr lang="ru-RU" sz="1600" dirty="0"/>
        </a:p>
      </dgm:t>
    </dgm:pt>
    <dgm:pt modelId="{02D75382-56DF-495A-9A84-CC8DD0F00EEB}" type="parTrans" cxnId="{908EA085-81D8-4A9C-9B23-E95C61DAA299}">
      <dgm:prSet/>
      <dgm:spPr/>
      <dgm:t>
        <a:bodyPr/>
        <a:lstStyle/>
        <a:p>
          <a:endParaRPr lang="ru-RU"/>
        </a:p>
      </dgm:t>
    </dgm:pt>
    <dgm:pt modelId="{EDFEB62A-0C33-477E-9A86-A0FD88B93BF1}" type="sibTrans" cxnId="{908EA085-81D8-4A9C-9B23-E95C61DAA299}">
      <dgm:prSet/>
      <dgm:spPr/>
      <dgm:t>
        <a:bodyPr/>
        <a:lstStyle/>
        <a:p>
          <a:endParaRPr lang="ru-RU"/>
        </a:p>
      </dgm:t>
    </dgm:pt>
    <dgm:pt modelId="{C4C38795-5F00-4D9C-86FA-1351360429A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письмо</a:t>
          </a:r>
          <a:endParaRPr lang="ru-RU" sz="1600" dirty="0"/>
        </a:p>
      </dgm:t>
    </dgm:pt>
    <dgm:pt modelId="{67434CC9-B7CF-46F7-9B1E-280859120164}" type="parTrans" cxnId="{5C9FF755-F78F-4360-982C-4544D38CD80C}">
      <dgm:prSet/>
      <dgm:spPr/>
      <dgm:t>
        <a:bodyPr/>
        <a:lstStyle/>
        <a:p>
          <a:endParaRPr lang="ru-RU"/>
        </a:p>
      </dgm:t>
    </dgm:pt>
    <dgm:pt modelId="{FBC69EB6-A8F7-4ECD-A8D1-A8FAD8D3F22E}" type="sibTrans" cxnId="{5C9FF755-F78F-4360-982C-4544D38CD80C}">
      <dgm:prSet/>
      <dgm:spPr/>
      <dgm:t>
        <a:bodyPr/>
        <a:lstStyle/>
        <a:p>
          <a:endParaRPr lang="ru-RU"/>
        </a:p>
      </dgm:t>
    </dgm:pt>
    <dgm:pt modelId="{E795DE08-83EB-45B0-A17F-6C9F1776133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 овладение предметными действиями</a:t>
          </a:r>
          <a:endParaRPr lang="ru-RU" sz="1600" dirty="0"/>
        </a:p>
      </dgm:t>
    </dgm:pt>
    <dgm:pt modelId="{3B496A4E-F911-4DF1-AD49-9AA924AED116}" type="parTrans" cxnId="{9A73B644-32BF-4954-ACC7-17E042F25B23}">
      <dgm:prSet/>
      <dgm:spPr/>
      <dgm:t>
        <a:bodyPr/>
        <a:lstStyle/>
        <a:p>
          <a:endParaRPr lang="ru-RU"/>
        </a:p>
      </dgm:t>
    </dgm:pt>
    <dgm:pt modelId="{FABCDCBB-D459-4CA1-8545-E8627C607B68}" type="sibTrans" cxnId="{9A73B644-32BF-4954-ACC7-17E042F25B23}">
      <dgm:prSet/>
      <dgm:spPr/>
      <dgm:t>
        <a:bodyPr/>
        <a:lstStyle/>
        <a:p>
          <a:endParaRPr lang="ru-RU"/>
        </a:p>
      </dgm:t>
    </dgm:pt>
    <dgm:pt modelId="{4700F980-8ED8-482E-B058-02C9A4D8B61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речь</a:t>
          </a:r>
          <a:endParaRPr lang="ru-RU" sz="1600" dirty="0"/>
        </a:p>
      </dgm:t>
    </dgm:pt>
    <dgm:pt modelId="{2D4C98A4-7772-48E8-B672-FC8497EE5267}" type="parTrans" cxnId="{4C01D239-9B18-4BC9-B291-004F053E1F2F}">
      <dgm:prSet/>
      <dgm:spPr/>
      <dgm:t>
        <a:bodyPr/>
        <a:lstStyle/>
        <a:p>
          <a:endParaRPr lang="ru-RU"/>
        </a:p>
      </dgm:t>
    </dgm:pt>
    <dgm:pt modelId="{833E7910-6308-412A-B061-045775725563}" type="sibTrans" cxnId="{4C01D239-9B18-4BC9-B291-004F053E1F2F}">
      <dgm:prSet/>
      <dgm:spPr/>
      <dgm:t>
        <a:bodyPr/>
        <a:lstStyle/>
        <a:p>
          <a:endParaRPr lang="ru-RU"/>
        </a:p>
      </dgm:t>
    </dgm:pt>
    <dgm:pt modelId="{3A8DF9DC-6983-424F-AEE1-D274F5A6992C}" type="pres">
      <dgm:prSet presAssocID="{BD95371D-E9FD-489A-B1D5-EF382333A98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FABD8-D7F9-4C49-970E-64E8B25B639B}" type="pres">
      <dgm:prSet presAssocID="{BD95371D-E9FD-489A-B1D5-EF382333A987}" presName="radial" presStyleCnt="0">
        <dgm:presLayoutVars>
          <dgm:animLvl val="ctr"/>
        </dgm:presLayoutVars>
      </dgm:prSet>
      <dgm:spPr/>
    </dgm:pt>
    <dgm:pt modelId="{D13FD80C-FC7F-46E4-80F7-8D8937D86D2A}" type="pres">
      <dgm:prSet presAssocID="{BBF614A5-F7D1-4D2A-AFDA-4F095705193B}" presName="centerShape" presStyleLbl="vennNode1" presStyleIdx="0" presStyleCnt="5" custScaleX="223603" custScaleY="56287" custLinFactNeighborX="-2882" custLinFactNeighborY="-39099"/>
      <dgm:spPr/>
      <dgm:t>
        <a:bodyPr/>
        <a:lstStyle/>
        <a:p>
          <a:endParaRPr lang="ru-RU"/>
        </a:p>
      </dgm:t>
    </dgm:pt>
    <dgm:pt modelId="{6FEFA12B-5506-486D-9354-40D7D1B388A5}" type="pres">
      <dgm:prSet presAssocID="{4FA3BC23-564A-4DEC-B505-23195CC946D5}" presName="node" presStyleLbl="vennNode1" presStyleIdx="1" presStyleCnt="5" custScaleX="209778" custScaleY="163261" custRadScaleRad="84957" custRadScaleInc="150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21553-F05A-4CD3-B5B2-A55A5CB7C7D6}" type="pres">
      <dgm:prSet presAssocID="{C4C38795-5F00-4D9C-86FA-1351360429A4}" presName="node" presStyleLbl="vennNode1" presStyleIdx="2" presStyleCnt="5" custScaleX="114682" custRadScaleRad="128246" custRadScaleInc="-5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3F93B-D70E-4688-B547-91EF3166AC40}" type="pres">
      <dgm:prSet presAssocID="{E795DE08-83EB-45B0-A17F-6C9F17761333}" presName="node" presStyleLbl="vennNode1" presStyleIdx="3" presStyleCnt="5" custScaleX="199409" custScaleY="164064" custRadScaleRad="91346" custRadScaleInc="56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47B10-93B4-453F-A987-887446F68C09}" type="pres">
      <dgm:prSet presAssocID="{4700F980-8ED8-482E-B058-02C9A4D8B61F}" presName="node" presStyleLbl="vennNode1" presStyleIdx="4" presStyleCnt="5" custRadScaleRad="141811" custRadScaleInc="2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3A58FC-598D-45D1-B09E-B43D9352D4CE}" type="presOf" srcId="{BBF614A5-F7D1-4D2A-AFDA-4F095705193B}" destId="{D13FD80C-FC7F-46E4-80F7-8D8937D86D2A}" srcOrd="0" destOrd="0" presId="urn:microsoft.com/office/officeart/2005/8/layout/radial3"/>
    <dgm:cxn modelId="{6B0E3503-EE07-45DC-9B2B-912A9DD46F0C}" type="presOf" srcId="{BD95371D-E9FD-489A-B1D5-EF382333A987}" destId="{3A8DF9DC-6983-424F-AEE1-D274F5A6992C}" srcOrd="0" destOrd="0" presId="urn:microsoft.com/office/officeart/2005/8/layout/radial3"/>
    <dgm:cxn modelId="{5C9FF755-F78F-4360-982C-4544D38CD80C}" srcId="{BBF614A5-F7D1-4D2A-AFDA-4F095705193B}" destId="{C4C38795-5F00-4D9C-86FA-1351360429A4}" srcOrd="1" destOrd="0" parTransId="{67434CC9-B7CF-46F7-9B1E-280859120164}" sibTransId="{FBC69EB6-A8F7-4ECD-A8D1-A8FAD8D3F22E}"/>
    <dgm:cxn modelId="{908EA085-81D8-4A9C-9B23-E95C61DAA299}" srcId="{BBF614A5-F7D1-4D2A-AFDA-4F095705193B}" destId="{4FA3BC23-564A-4DEC-B505-23195CC946D5}" srcOrd="0" destOrd="0" parTransId="{02D75382-56DF-495A-9A84-CC8DD0F00EEB}" sibTransId="{EDFEB62A-0C33-477E-9A86-A0FD88B93BF1}"/>
    <dgm:cxn modelId="{4C01D239-9B18-4BC9-B291-004F053E1F2F}" srcId="{BBF614A5-F7D1-4D2A-AFDA-4F095705193B}" destId="{4700F980-8ED8-482E-B058-02C9A4D8B61F}" srcOrd="3" destOrd="0" parTransId="{2D4C98A4-7772-48E8-B672-FC8497EE5267}" sibTransId="{833E7910-6308-412A-B061-045775725563}"/>
    <dgm:cxn modelId="{9A73B644-32BF-4954-ACC7-17E042F25B23}" srcId="{BBF614A5-F7D1-4D2A-AFDA-4F095705193B}" destId="{E795DE08-83EB-45B0-A17F-6C9F17761333}" srcOrd="2" destOrd="0" parTransId="{3B496A4E-F911-4DF1-AD49-9AA924AED116}" sibTransId="{FABCDCBB-D459-4CA1-8545-E8627C607B68}"/>
    <dgm:cxn modelId="{DE676C80-8B58-4652-91E7-2323B0B68AC5}" type="presOf" srcId="{E795DE08-83EB-45B0-A17F-6C9F17761333}" destId="{5523F93B-D70E-4688-B547-91EF3166AC40}" srcOrd="0" destOrd="0" presId="urn:microsoft.com/office/officeart/2005/8/layout/radial3"/>
    <dgm:cxn modelId="{655B0921-3DBC-4A0C-80C1-434781AD2916}" type="presOf" srcId="{4FA3BC23-564A-4DEC-B505-23195CC946D5}" destId="{6FEFA12B-5506-486D-9354-40D7D1B388A5}" srcOrd="0" destOrd="0" presId="urn:microsoft.com/office/officeart/2005/8/layout/radial3"/>
    <dgm:cxn modelId="{47177D1A-23BE-493A-9EF0-0CBA2E82A488}" srcId="{BD95371D-E9FD-489A-B1D5-EF382333A987}" destId="{BBF614A5-F7D1-4D2A-AFDA-4F095705193B}" srcOrd="0" destOrd="0" parTransId="{25009B47-8925-422E-9869-747A3D5D4064}" sibTransId="{899A9E28-59F9-4B9B-8F72-15EC6165EC8C}"/>
    <dgm:cxn modelId="{A926E654-CC96-4E2D-B38B-42F5E82BD137}" type="presOf" srcId="{4700F980-8ED8-482E-B058-02C9A4D8B61F}" destId="{29547B10-93B4-453F-A987-887446F68C09}" srcOrd="0" destOrd="0" presId="urn:microsoft.com/office/officeart/2005/8/layout/radial3"/>
    <dgm:cxn modelId="{7ED3CC13-6D07-48D1-8019-037901C85928}" type="presOf" srcId="{C4C38795-5F00-4D9C-86FA-1351360429A4}" destId="{1E021553-F05A-4CD3-B5B2-A55A5CB7C7D6}" srcOrd="0" destOrd="0" presId="urn:microsoft.com/office/officeart/2005/8/layout/radial3"/>
    <dgm:cxn modelId="{E29456EE-010A-4946-99EB-65C9AE65381F}" type="presParOf" srcId="{3A8DF9DC-6983-424F-AEE1-D274F5A6992C}" destId="{9B4FABD8-D7F9-4C49-970E-64E8B25B639B}" srcOrd="0" destOrd="0" presId="urn:microsoft.com/office/officeart/2005/8/layout/radial3"/>
    <dgm:cxn modelId="{5CEB3F53-A011-43D7-BF65-42C948A5D995}" type="presParOf" srcId="{9B4FABD8-D7F9-4C49-970E-64E8B25B639B}" destId="{D13FD80C-FC7F-46E4-80F7-8D8937D86D2A}" srcOrd="0" destOrd="0" presId="urn:microsoft.com/office/officeart/2005/8/layout/radial3"/>
    <dgm:cxn modelId="{727D3F2D-8AC0-4894-96AA-63696DDF3696}" type="presParOf" srcId="{9B4FABD8-D7F9-4C49-970E-64E8B25B639B}" destId="{6FEFA12B-5506-486D-9354-40D7D1B388A5}" srcOrd="1" destOrd="0" presId="urn:microsoft.com/office/officeart/2005/8/layout/radial3"/>
    <dgm:cxn modelId="{58FE4ED0-459A-4278-8AAC-CADDD9A0C63E}" type="presParOf" srcId="{9B4FABD8-D7F9-4C49-970E-64E8B25B639B}" destId="{1E021553-F05A-4CD3-B5B2-A55A5CB7C7D6}" srcOrd="2" destOrd="0" presId="urn:microsoft.com/office/officeart/2005/8/layout/radial3"/>
    <dgm:cxn modelId="{E7498675-76B9-4FD3-A1BC-D43D96A21D58}" type="presParOf" srcId="{9B4FABD8-D7F9-4C49-970E-64E8B25B639B}" destId="{5523F93B-D70E-4688-B547-91EF3166AC40}" srcOrd="3" destOrd="0" presId="urn:microsoft.com/office/officeart/2005/8/layout/radial3"/>
    <dgm:cxn modelId="{D1830728-43F3-4F18-8029-CE6EC0E38E02}" type="presParOf" srcId="{9B4FABD8-D7F9-4C49-970E-64E8B25B639B}" destId="{29547B10-93B4-453F-A987-887446F68C0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D3DAB-BA78-4F3F-8B87-AEFC6E2DD60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86EB2A-D9AE-45C3-99B4-CD077C6B39C7}" type="pres">
      <dgm:prSet presAssocID="{DEBD3DAB-BA78-4F3F-8B87-AEFC6E2DD6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3B1C8-4AD2-422D-BFE0-C8C85691A5C2}" type="presOf" srcId="{DEBD3DAB-BA78-4F3F-8B87-AEFC6E2DD60B}" destId="{A286EB2A-D9AE-45C3-99B4-CD077C6B39C7}" srcOrd="0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3FD80C-FC7F-46E4-80F7-8D8937D86D2A}">
      <dsp:nvSpPr>
        <dsp:cNvPr id="0" name=""/>
        <dsp:cNvSpPr/>
      </dsp:nvSpPr>
      <dsp:spPr>
        <a:xfrm>
          <a:off x="1040336" y="432069"/>
          <a:ext cx="6114605" cy="1539213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Мелкая моторика </a:t>
          </a:r>
          <a:r>
            <a:rPr lang="ru-RU" sz="1600" kern="1200" dirty="0" smtClean="0"/>
            <a:t>– это согласованные движения пальцев рук, умение ребёнка «пользоваться» этими движениями, одна из сторон двигательной сферы</a:t>
          </a:r>
          <a:endParaRPr lang="ru-RU" sz="1600" kern="1200" dirty="0"/>
        </a:p>
      </dsp:txBody>
      <dsp:txXfrm>
        <a:off x="1040336" y="432069"/>
        <a:ext cx="6114605" cy="1539213"/>
      </dsp:txXfrm>
    </dsp:sp>
    <dsp:sp modelId="{6FEFA12B-5506-486D-9354-40D7D1B388A5}">
      <dsp:nvSpPr>
        <dsp:cNvPr id="0" name=""/>
        <dsp:cNvSpPr/>
      </dsp:nvSpPr>
      <dsp:spPr>
        <a:xfrm>
          <a:off x="4208716" y="3384372"/>
          <a:ext cx="2868274" cy="223225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продуктивных видов деятельности</a:t>
          </a:r>
          <a:endParaRPr lang="ru-RU" sz="1600" kern="1200" dirty="0"/>
        </a:p>
      </dsp:txBody>
      <dsp:txXfrm>
        <a:off x="4208716" y="3384372"/>
        <a:ext cx="2868274" cy="2232252"/>
      </dsp:txXfrm>
    </dsp:sp>
    <dsp:sp modelId="{1E021553-F05A-4CD3-B5B2-A55A5CB7C7D6}">
      <dsp:nvSpPr>
        <dsp:cNvPr id="0" name=""/>
        <dsp:cNvSpPr/>
      </dsp:nvSpPr>
      <dsp:spPr>
        <a:xfrm>
          <a:off x="6480717" y="2088222"/>
          <a:ext cx="1568036" cy="1367290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письмо</a:t>
          </a:r>
          <a:endParaRPr lang="ru-RU" sz="1600" kern="1200" dirty="0"/>
        </a:p>
      </dsp:txBody>
      <dsp:txXfrm>
        <a:off x="6480717" y="2088222"/>
        <a:ext cx="1568036" cy="1367290"/>
      </dsp:txXfrm>
    </dsp:sp>
    <dsp:sp modelId="{5523F93B-D70E-4688-B547-91EF3166AC40}">
      <dsp:nvSpPr>
        <dsp:cNvPr id="0" name=""/>
        <dsp:cNvSpPr/>
      </dsp:nvSpPr>
      <dsp:spPr>
        <a:xfrm>
          <a:off x="1196192" y="3312376"/>
          <a:ext cx="2726500" cy="2243231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овладение предметными действиями</a:t>
          </a:r>
          <a:endParaRPr lang="ru-RU" sz="1600" kern="1200" dirty="0"/>
        </a:p>
      </dsp:txBody>
      <dsp:txXfrm>
        <a:off x="1196192" y="3312376"/>
        <a:ext cx="2726500" cy="2243231"/>
      </dsp:txXfrm>
    </dsp:sp>
    <dsp:sp modelId="{29547B10-93B4-453F-A987-887446F68C09}">
      <dsp:nvSpPr>
        <dsp:cNvPr id="0" name=""/>
        <dsp:cNvSpPr/>
      </dsp:nvSpPr>
      <dsp:spPr>
        <a:xfrm>
          <a:off x="188095" y="2232252"/>
          <a:ext cx="1367290" cy="1367290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речь</a:t>
          </a:r>
          <a:endParaRPr lang="ru-RU" sz="1600" kern="1200" dirty="0"/>
        </a:p>
      </dsp:txBody>
      <dsp:txXfrm>
        <a:off x="188095" y="2232252"/>
        <a:ext cx="1367290" cy="13672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D6995-A947-4E12-8EC3-5C0576EBE67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1C9C-B3D7-4843-BA0C-DBFE012EF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381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1EB2-F854-4883-9552-66B79D7695A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896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41C9C-B3D7-4843-BA0C-DBFE012EFB6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542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41C9C-B3D7-4843-BA0C-DBFE012EFB6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300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97887" cy="194468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у детей раннего 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возраста </a:t>
            </a:r>
            <a:r>
              <a:rPr lang="ru-RU" sz="2800" b="1" dirty="0" smtClean="0">
                <a:solidFill>
                  <a:srgbClr val="C00000"/>
                </a:solidFill>
              </a:rPr>
              <a:t>в соответствии с ФГОС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altLang="ru-RU" sz="2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7370" y="2492896"/>
            <a:ext cx="3744913" cy="388843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Зиновьева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Елена Николаевна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Воспитатель ГКУЗ «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Орский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специализированный дом ребёнка»</a:t>
            </a:r>
          </a:p>
          <a:p>
            <a:pPr>
              <a:lnSpc>
                <a:spcPct val="80000"/>
              </a:lnSpc>
              <a:defRPr/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высшая категория</a:t>
            </a:r>
          </a:p>
          <a:p>
            <a:pPr>
              <a:lnSpc>
                <a:spcPct val="80000"/>
              </a:lnSpc>
              <a:defRPr/>
            </a:pPr>
            <a:endParaRPr lang="ru-RU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Педагог-психолог МДОАУ «Детский сад №107</a:t>
            </a:r>
          </a:p>
          <a:p>
            <a:pPr>
              <a:lnSpc>
                <a:spcPct val="80000"/>
              </a:lnSpc>
              <a:defRPr/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 «Маячок» г.Орска», 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1 квалифицированной категории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IMG_1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9526" y="1844825"/>
            <a:ext cx="3132347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Условия работы: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/>
              <a:t>систематичность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/>
              <a:t>последовательность-(от простого к сложному)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/>
              <a:t>все игры и упражнения должны проводиться по желанию ребёнка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/>
              <a:t>недопустимо переутомление ребёнка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9617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Основные принципы: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7639"/>
            <a:ext cx="7787208" cy="395557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i="1" dirty="0"/>
              <a:t>п</a:t>
            </a:r>
            <a:r>
              <a:rPr lang="ru-RU" i="1" dirty="0" smtClean="0"/>
              <a:t>ринцип доступности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 smtClean="0"/>
              <a:t>принцип гуманности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 smtClean="0"/>
              <a:t>принцип деятельности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 smtClean="0"/>
              <a:t>принцип интеграции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 smtClean="0"/>
              <a:t>принцип системности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 smtClean="0"/>
              <a:t>принцип преемственности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5957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Предметно-развивающая среда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429000"/>
            <a:ext cx="3854670" cy="2891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3864430" cy="2898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860032" y="908720"/>
            <a:ext cx="3642352" cy="2947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33CC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338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933056"/>
            <a:ext cx="3816424" cy="2484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6868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Массаж и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самомассаж</a:t>
            </a:r>
            <a:r>
              <a:rPr lang="ru-RU" sz="3600" b="1" i="1" dirty="0" smtClean="0">
                <a:solidFill>
                  <a:srgbClr val="FF0000"/>
                </a:solidFill>
              </a:rPr>
              <a:t>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060848"/>
            <a:ext cx="232225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988840"/>
            <a:ext cx="2520280" cy="3360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99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971600" y="76470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Уже грудному младенцу нужно массировать пальчики (пальчиковая гимнастика), воздействуя тем самым на активные точки, связанные с корой головного мозга. В раннем  возрасте выполняем простые упражнения, сопровождаемые стихотворным текстом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59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980728"/>
            <a:ext cx="367240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33CC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37404"/>
            <a:ext cx="4104456" cy="3078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Пальчиковые игры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39552" y="4071555"/>
            <a:ext cx="8208912" cy="23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450850">
              <a:buNone/>
            </a:pPr>
            <a:r>
              <a:rPr lang="ru-RU" sz="1800" dirty="0" smtClean="0"/>
              <a:t>Для получения максимального эффекта пальчиковые упражнения  используем таким образом, чтобы сочетались сжатие, растяжение, расслабление кисти руки, а также использовались изолированные движения каждого из пальцев.</a:t>
            </a:r>
          </a:p>
          <a:p>
            <a:pPr marL="0" indent="450850">
              <a:buNone/>
            </a:pPr>
            <a:r>
              <a:rPr lang="ru-RU" sz="1800" dirty="0" smtClean="0"/>
              <a:t>Продолжительность пальчикового тренинга зависит от возраста детей </a:t>
            </a:r>
            <a:r>
              <a:rPr lang="ru-RU" sz="1800" i="1" dirty="0" smtClean="0"/>
              <a:t>(младший возраст до трех-четырех лет)</a:t>
            </a:r>
            <a:r>
              <a:rPr lang="ru-RU" sz="1800" dirty="0" smtClean="0"/>
              <a:t>, рекомендуемое время - от 3 до 5 минут.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 descr="IMG_68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052736"/>
            <a:ext cx="3840427" cy="2880320"/>
          </a:xfrm>
          <a:prstGeom prst="rect">
            <a:avLst/>
          </a:prstGeom>
        </p:spPr>
      </p:pic>
      <p:pic>
        <p:nvPicPr>
          <p:cNvPr id="10" name="Рисунок 9" descr="IMG_69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124744"/>
            <a:ext cx="3510390" cy="2808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56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Использование упражнений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кинезиологии</a:t>
            </a:r>
            <a:r>
              <a:rPr lang="ru-RU" sz="3600" b="1" i="1" dirty="0" smtClean="0">
                <a:solidFill>
                  <a:srgbClr val="FF0000"/>
                </a:solidFill>
              </a:rPr>
              <a:t>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987062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683568" y="764704"/>
            <a:ext cx="5472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 smtClean="0"/>
              <a:t>Кинезиология</a:t>
            </a:r>
            <a:r>
              <a:rPr lang="ru-RU" dirty="0" smtClean="0"/>
              <a:t> – наука о развитии головного мозга через движение. </a:t>
            </a:r>
            <a:r>
              <a:rPr lang="ru-RU" dirty="0" err="1" smtClean="0"/>
              <a:t>Кинезиологические</a:t>
            </a:r>
            <a:r>
              <a:rPr lang="ru-RU" dirty="0" smtClean="0"/>
              <a:t> упражнение – это комплекс движений позволяющих активизировать межполушарное воздействие.   Для результативности выполняю следующие условия: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занятия проводятся утром;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занятия проводятся ежедневно, без пропусков;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занятия проводятся в доброжелательной обстановке;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от детей требуется точное выполнение движений и приемов;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упражнения проводятся стоя или сидя за столом;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980728"/>
            <a:ext cx="253828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82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983589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99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059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Свободная деятельность детей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3360372" cy="2520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96752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898889"/>
            <a:ext cx="3353292" cy="2514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99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933056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4" descr="IMG_20160329_164204"/>
          <p:cNvPicPr preferRelativeResize="0">
            <a:picLocks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818538" y="2420888"/>
            <a:ext cx="1545549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7059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Сенсорные игры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96752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933056"/>
            <a:ext cx="3353292" cy="2514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99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933056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268760"/>
            <a:ext cx="3215092" cy="2411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82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564904"/>
            <a:ext cx="3012333" cy="2259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059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Штриховка 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5512" y="1196752"/>
            <a:ext cx="3208921" cy="2406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4556" y="4012151"/>
            <a:ext cx="2721380" cy="2041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A80054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813292" y="3957715"/>
            <a:ext cx="2711036" cy="2168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82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80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Различные виды конструкторов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336037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96752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898889"/>
            <a:ext cx="3353292" cy="2514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99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933056"/>
            <a:ext cx="3384376" cy="2538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059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923928" y="5157192"/>
            <a:ext cx="4608512" cy="122413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25400" dist="254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980728"/>
            <a:ext cx="813690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“Рука является вышедшим наружу головным мозгом”.   </a:t>
            </a:r>
          </a:p>
          <a:p>
            <a:pPr marL="0" indent="0">
              <a:buNone/>
            </a:pPr>
            <a:r>
              <a:rPr lang="ru-RU" sz="2800" dirty="0" smtClean="0"/>
              <a:t>                                                                    И.Кант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и дарований детей находятся на кончиках 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 ее взаимодействие 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руке, тем ребенок умнее».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Игры с пуговицами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1048" y="1460539"/>
            <a:ext cx="3193951" cy="2395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0650" y="4193599"/>
            <a:ext cx="2839125" cy="2129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46448" y="4193599"/>
            <a:ext cx="3425552" cy="2129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493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Игры -шнуровки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86763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7" y="1286762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A80054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149080"/>
            <a:ext cx="297633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077072"/>
            <a:ext cx="2976330" cy="2232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4" descr="IMG_20160329_164204"/>
          <p:cNvPicPr preferRelativeResize="0">
            <a:picLocks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03848" y="1484784"/>
            <a:ext cx="237626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4211921"/>
            <a:ext cx="2520723" cy="1890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82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686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Игры с сыпучими материалами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49870" y="4005064"/>
            <a:ext cx="3528393" cy="2189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A80054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24744"/>
            <a:ext cx="3474091" cy="2605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716016" y="1124744"/>
            <a:ext cx="3485735" cy="2614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005064"/>
            <a:ext cx="3384376" cy="2189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99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246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Игры с бросовым материалом.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3360372" cy="2520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933056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861048"/>
            <a:ext cx="3353292" cy="2514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99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124744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348880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059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Театрализованная деятельность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5536" y="3356993"/>
            <a:ext cx="8229600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                                               Театр с масками</a:t>
            </a:r>
          </a:p>
          <a:p>
            <a:pPr>
              <a:buNone/>
            </a:pPr>
            <a:r>
              <a:rPr lang="ru-RU" sz="1800" dirty="0" smtClean="0"/>
              <a:t> Театр резиновых игрушек                                                       Пальчиковый театр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77072"/>
            <a:ext cx="3193950" cy="2395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149080"/>
            <a:ext cx="3282526" cy="2317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908720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A80054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493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Продуктивная деятельность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2083732" cy="2778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268760"/>
            <a:ext cx="2137435" cy="2849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7" y="4365104"/>
            <a:ext cx="26882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00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1220756"/>
            <a:ext cx="2088232" cy="2784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365104"/>
            <a:ext cx="2664296" cy="1998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549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Работа с бумагой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259228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348880"/>
            <a:ext cx="226825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4" descr="IMG_20160504_093538"/>
          <p:cNvPicPr preferRelativeResize="0"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3717032"/>
            <a:ext cx="244827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Picture 4" descr="IMG_20160504_100035"/>
          <p:cNvPicPr preferRelativeResize="0"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63888" y="1484784"/>
            <a:ext cx="2532939" cy="1899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7375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1014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Песочная терапия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01960675"/>
              </p:ext>
            </p:extLst>
          </p:nvPr>
        </p:nvGraphicFramePr>
        <p:xfrm>
          <a:off x="457200" y="1600200"/>
          <a:ext cx="8229600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Объект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3933056"/>
            <a:ext cx="3264364" cy="2448272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6" y="1340768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A80054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31640" y="4077072"/>
            <a:ext cx="309634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FF3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560" y="1196752"/>
            <a:ext cx="3482174" cy="2611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159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843808" y="3284984"/>
            <a:ext cx="3888432" cy="31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82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501122" cy="192882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+mn-lt"/>
              </a:rPr>
              <a:t>Влияние воздействия руки на мозг человека известно еще до нашей эры. </a:t>
            </a:r>
            <a:r>
              <a:rPr lang="ru-RU" sz="2000" smtClean="0">
                <a:latin typeface="+mn-lt"/>
              </a:rPr>
              <a:t>Специалисты </a:t>
            </a:r>
            <a:r>
              <a:rPr lang="ru-RU" sz="2000" dirty="0" smtClean="0">
                <a:latin typeface="+mn-lt"/>
              </a:rPr>
              <a:t>утверждают, что игры с участием рук и пальцев приводят в гармоничное отношение тело и разум, поддерживая мозговые системы в отличном состоянии.</a:t>
            </a:r>
            <a:endParaRPr lang="ru-RU" sz="2000" dirty="0">
              <a:latin typeface="+mn-lt"/>
            </a:endParaRPr>
          </a:p>
        </p:txBody>
      </p:sp>
      <p:pic>
        <p:nvPicPr>
          <p:cNvPr id="8" name="Содержимое 7" descr="bscap0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987824" y="3429000"/>
            <a:ext cx="3643338" cy="285752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Литература: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196" y="3904449"/>
            <a:ext cx="2016224" cy="2380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33993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3448" y="4053147"/>
            <a:ext cx="191611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7589" y="3904451"/>
            <a:ext cx="1979894" cy="2380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53" y="976435"/>
            <a:ext cx="2185968" cy="2450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00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2682" y="1497470"/>
            <a:ext cx="2536645" cy="1902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66550" y="976435"/>
            <a:ext cx="1837640" cy="2450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82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642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Изучением этой проблемы занимались учёные: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                                                                                                                                            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sz="2500" b="1" dirty="0" smtClean="0"/>
              <a:t>Л С. Волкова                                                                                            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М.М Кольцова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79712" y="1700808"/>
            <a:ext cx="5122912" cy="452596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Иван Михайлович Сеченов писал: </a:t>
            </a:r>
            <a:r>
              <a:rPr lang="ru-RU" sz="2900" dirty="0" smtClean="0"/>
              <a:t>"Что движение руки человека наследственно не предопределены, а возникают в процессе воспитания и обучения как результат образования ассоциативных связей между зрительными ощущениями, осязательными и мышечными в процессе активного взаимодействия с окружающей средой.</a:t>
            </a:r>
          </a:p>
          <a:p>
            <a:pPr marL="0" indent="0" algn="just">
              <a:buNone/>
            </a:pPr>
            <a:r>
              <a:rPr lang="ru-RU" dirty="0" smtClean="0"/>
              <a:t>                                                                                                                  </a:t>
            </a:r>
          </a:p>
          <a:p>
            <a:pPr marL="0" indent="0" algn="just">
              <a:buNone/>
            </a:pPr>
            <a:r>
              <a:rPr lang="ru-RU" b="1" dirty="0" smtClean="0"/>
              <a:t>Владимир Михайлович Бехтерев в своих работах доказал, </a:t>
            </a:r>
            <a:r>
              <a:rPr lang="ru-RU" sz="2900" dirty="0" smtClean="0"/>
              <a:t>что простые движения рук помогают снять умственную усталость, улучшают произношение многих звуков, развивают речь ребёнка. Развитие мелкой моторики рук у детей дошкольного возраста очень важная задача для педагогов и родителей. Только в совместной постоянной и систематической работе можно добиться положительных результатов. Работу по развитию мелкой моторики рук у детей нужно начинать как можно раньше с младенческого возраста.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12776"/>
            <a:ext cx="1224136" cy="14945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556792"/>
            <a:ext cx="973819" cy="1290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996952"/>
            <a:ext cx="1113229" cy="1222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24328" y="3933056"/>
            <a:ext cx="1026829" cy="1232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579925"/>
            <a:ext cx="1094179" cy="11706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380312" y="2852936"/>
            <a:ext cx="1258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И.М.Сеченов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36296" y="5157192"/>
            <a:ext cx="1497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В.М. Бехтерев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708920"/>
            <a:ext cx="5040560" cy="35655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2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615092" y="2937636"/>
            <a:ext cx="3909276" cy="3163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33CC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356992"/>
            <a:ext cx="216024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21457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+mn-lt"/>
              </a:rPr>
              <a:t>Развитие кисти руки и координации движений пальцев рук – задача комплексная, охватывающая многие сферы деятельности ребенка. Она является одним из аспектов проблемы обеспечения полноценного развития в дошкольном возрасте. И поскольку общее моторное отставание наблюдается  у большинства воспитанников нашего учреждения, слабую руку ребёнка нужно и необходимо развивать.</a:t>
            </a:r>
            <a:endParaRPr lang="ru-RU" sz="2000" dirty="0">
              <a:latin typeface="+mn-lt"/>
            </a:endParaRPr>
          </a:p>
        </p:txBody>
      </p:sp>
      <p:pic>
        <p:nvPicPr>
          <p:cNvPr id="12" name="Содержимое 11" descr="CIMG7709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131840" y="2636912"/>
            <a:ext cx="2880320" cy="37211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013246879"/>
              </p:ext>
            </p:extLst>
          </p:nvPr>
        </p:nvGraphicFramePr>
        <p:xfrm>
          <a:off x="395536" y="260648"/>
          <a:ext cx="856895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лево 6"/>
          <p:cNvSpPr/>
          <p:nvPr/>
        </p:nvSpPr>
        <p:spPr>
          <a:xfrm rot="17755856">
            <a:off x="1298313" y="2465738"/>
            <a:ext cx="1172740" cy="179262"/>
          </a:xfrm>
          <a:prstGeom prst="lef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7480164">
            <a:off x="2847936" y="2846372"/>
            <a:ext cx="1530666" cy="166237"/>
          </a:xfrm>
          <a:prstGeom prst="lef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4919920">
            <a:off x="4239845" y="2974053"/>
            <a:ext cx="1762462" cy="181341"/>
          </a:xfrm>
          <a:prstGeom prst="lef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3865410">
            <a:off x="6015481" y="2470436"/>
            <a:ext cx="1140411" cy="183430"/>
          </a:xfrm>
          <a:prstGeom prst="lef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16924" cy="1224136"/>
          </a:xfrm>
        </p:spPr>
        <p:txBody>
          <a:bodyPr>
            <a:noAutofit/>
          </a:bodyPr>
          <a:lstStyle/>
          <a:p>
            <a:pPr marL="0" indent="0"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/>
              <a:t> </a:t>
            </a:r>
            <a:r>
              <a:rPr lang="ru-RU" sz="2400" dirty="0" smtClean="0"/>
              <a:t>Обобщение и распространение  педагогического опыта по  развитию мелкой моторики  детей раннего возраста  в соответствии с ФГОС.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328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ru-RU" sz="2000" dirty="0" smtClean="0"/>
              <a:t>1. формировать у педагогов педагогических умений, форм и методов организации работ по развитию мелкой моторики рук.</a:t>
            </a:r>
          </a:p>
          <a:p>
            <a:pPr>
              <a:buNone/>
            </a:pPr>
            <a:r>
              <a:rPr lang="ru-RU" sz="2000" dirty="0" smtClean="0"/>
              <a:t>2. Изучить психолого-педагогическую литературу по проблеме.</a:t>
            </a:r>
          </a:p>
          <a:p>
            <a:pPr>
              <a:buNone/>
            </a:pPr>
            <a:r>
              <a:rPr lang="ru-RU" sz="2000" dirty="0" smtClean="0"/>
              <a:t>3. Внедрение в работу методов и приёмов для организации дидактических игр, и упражнений,  популяризация инновационных идей, авторских находок педагога.</a:t>
            </a:r>
          </a:p>
          <a:p>
            <a:pPr>
              <a:buNone/>
            </a:pPr>
            <a:r>
              <a:rPr lang="ru-RU" sz="2000" dirty="0" smtClean="0"/>
              <a:t> 4. Совершенствовать предметно-окружающую среду группы для развития мелкой моторики. </a:t>
            </a:r>
          </a:p>
          <a:p>
            <a:pPr>
              <a:buNone/>
            </a:pPr>
            <a:r>
              <a:rPr lang="ru-RU" sz="2000" dirty="0" smtClean="0"/>
              <a:t>5</a:t>
            </a:r>
            <a:r>
              <a:rPr lang="ru-RU" sz="2000" dirty="0" smtClean="0"/>
              <a:t>.</a:t>
            </a:r>
            <a:r>
              <a:rPr lang="ru-RU" sz="2000" dirty="0" smtClean="0"/>
              <a:t> </a:t>
            </a:r>
            <a:r>
              <a:rPr lang="ru-RU" sz="2000" dirty="0" smtClean="0"/>
              <a:t>Формировать </a:t>
            </a:r>
            <a:r>
              <a:rPr lang="ru-RU" sz="2000" dirty="0" smtClean="0"/>
              <a:t>координацию </a:t>
            </a:r>
            <a:r>
              <a:rPr lang="ru-RU" sz="2000" dirty="0" smtClean="0"/>
              <a:t>движений;  тренировать </a:t>
            </a:r>
            <a:r>
              <a:rPr lang="ru-RU" sz="2000" dirty="0" smtClean="0"/>
              <a:t>тонкие движения пальцев и кистей рук детей. </a:t>
            </a:r>
          </a:p>
          <a:p>
            <a:pPr>
              <a:buNone/>
            </a:pPr>
            <a:r>
              <a:rPr lang="ru-RU" sz="2000" dirty="0" smtClean="0"/>
              <a:t>6</a:t>
            </a:r>
            <a:r>
              <a:rPr lang="ru-RU" sz="2000" dirty="0" smtClean="0"/>
              <a:t>.Способствовать </a:t>
            </a:r>
            <a:r>
              <a:rPr lang="ru-RU" sz="2000" dirty="0" smtClean="0"/>
              <a:t>развитию творческих способностей. </a:t>
            </a:r>
          </a:p>
          <a:p>
            <a:pPr>
              <a:buNone/>
            </a:pPr>
            <a:r>
              <a:rPr lang="ru-RU" sz="2000" dirty="0" smtClean="0"/>
              <a:t>7.Развивать </a:t>
            </a:r>
            <a:r>
              <a:rPr lang="ru-RU" sz="2000" dirty="0" smtClean="0"/>
              <a:t>память, мыслительную деятельность, связную речь. </a:t>
            </a:r>
          </a:p>
          <a:p>
            <a:pPr>
              <a:buNone/>
            </a:pPr>
            <a:r>
              <a:rPr lang="ru-RU" sz="2000" dirty="0" smtClean="0"/>
              <a:t>8.Стимулировать </a:t>
            </a:r>
            <a:r>
              <a:rPr lang="ru-RU" sz="2000" dirty="0" smtClean="0"/>
              <a:t>зрительное и слуховое восприятия.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9162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Средства развития мелкой моторики</a:t>
            </a:r>
            <a:r>
              <a:rPr lang="ru-RU" sz="2400" b="1" u="sng" dirty="0"/>
              <a:t/>
            </a:r>
            <a:br>
              <a:rPr lang="ru-RU" sz="2400" b="1" u="sng" dirty="0"/>
            </a:br>
            <a:endParaRPr lang="ru-RU" sz="2400" dirty="0"/>
          </a:p>
        </p:txBody>
      </p:sp>
      <p:sp>
        <p:nvSpPr>
          <p:cNvPr id="4" name="Oval 5"/>
          <p:cNvSpPr>
            <a:spLocks noGrp="1" noChangeArrowheads="1"/>
          </p:cNvSpPr>
          <p:nvPr>
            <p:ph idx="1"/>
          </p:nvPr>
        </p:nvSpPr>
        <p:spPr bwMode="auto">
          <a:xfrm>
            <a:off x="549431" y="1628801"/>
            <a:ext cx="2279563" cy="1158568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A80054"/>
                </a:solidFill>
              </a:rPr>
              <a:t>      Средства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A80054"/>
                </a:solidFill>
              </a:rPr>
              <a:t>изобразительного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A80054"/>
                </a:solidFill>
              </a:rPr>
              <a:t>     искусства</a:t>
            </a:r>
            <a:endParaRPr lang="ru-RU" sz="1800" dirty="0">
              <a:solidFill>
                <a:srgbClr val="A80054"/>
              </a:solidFill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203848" y="4797152"/>
            <a:ext cx="2880717" cy="1368150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990033"/>
                </a:solidFill>
              </a:rPr>
              <a:t>Природный материал</a:t>
            </a: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 rot="10800000" flipV="1">
            <a:off x="3203845" y="3212976"/>
            <a:ext cx="2880717" cy="1425009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990033"/>
                </a:solidFill>
              </a:rPr>
              <a:t>Нитки, тесьма, веревки, </a:t>
            </a:r>
            <a:endParaRPr lang="ru-RU" dirty="0" smtClean="0">
              <a:solidFill>
                <a:srgbClr val="990033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990033"/>
                </a:solidFill>
              </a:rPr>
              <a:t>шнурки</a:t>
            </a:r>
            <a:r>
              <a:rPr lang="ru-RU" dirty="0">
                <a:solidFill>
                  <a:srgbClr val="990033"/>
                </a:solidFill>
              </a:rPr>
              <a:t>, ткани</a:t>
            </a:r>
          </a:p>
        </p:txBody>
      </p:sp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3131840" y="1556792"/>
            <a:ext cx="2880718" cy="1354736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990033"/>
                </a:solidFill>
              </a:rPr>
              <a:t>Конструирование</a:t>
            </a: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678628" y="2972658"/>
            <a:ext cx="2150366" cy="1361710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A80054"/>
                </a:solidFill>
              </a:rPr>
              <a:t>Бусы</a:t>
            </a:r>
            <a:r>
              <a:rPr lang="ru-RU" dirty="0">
                <a:solidFill>
                  <a:srgbClr val="A80054"/>
                </a:solidFill>
              </a:rPr>
              <a:t>, пуговицы</a:t>
            </a: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678628" y="4720093"/>
            <a:ext cx="2150366" cy="1229187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990033"/>
                </a:solidFill>
              </a:rPr>
              <a:t>Песок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6300192" y="3212976"/>
            <a:ext cx="2428125" cy="1158568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rgbClr val="990033"/>
                </a:solidFill>
              </a:rPr>
              <a:t>        Бумага</a:t>
            </a:r>
            <a:endParaRPr lang="ru-RU" dirty="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6228184" y="1556792"/>
            <a:ext cx="2428125" cy="1337417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990033"/>
                </a:solidFill>
              </a:rPr>
              <a:t>Игра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6248334" y="4720093"/>
            <a:ext cx="2428122" cy="1229187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A80054"/>
                </a:solidFill>
              </a:rPr>
              <a:t>Крупа</a:t>
            </a:r>
            <a:endParaRPr lang="ru-RU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65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252" y="332657"/>
            <a:ext cx="6912768" cy="1800199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Причины слабого развития мелкой моторики 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5" y="2276872"/>
            <a:ext cx="2376264" cy="129614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Неэффективный подбор игр и упражнений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2276872"/>
            <a:ext cx="2592288" cy="158417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Низкий уровень развития кистевой моторики у детей</a:t>
            </a:r>
            <a:endParaRPr lang="ru-RU" sz="2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843808" y="1700808"/>
            <a:ext cx="72007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80112" y="1700808"/>
            <a:ext cx="79208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6" descr="Картинки по запросу ребенок застегивает пуговиц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437112"/>
            <a:ext cx="1872208" cy="1714500"/>
          </a:xfrm>
          <a:prstGeom prst="rect">
            <a:avLst/>
          </a:prstGeom>
          <a:noFill/>
        </p:spPr>
      </p:pic>
      <p:pic>
        <p:nvPicPr>
          <p:cNvPr id="16392" name="Picture 8" descr="Картинки по запросу ребенок шнурует ботинк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1629620" cy="1982486"/>
          </a:xfrm>
          <a:prstGeom prst="rect">
            <a:avLst/>
          </a:prstGeom>
          <a:noFill/>
        </p:spPr>
      </p:pic>
      <p:sp>
        <p:nvSpPr>
          <p:cNvPr id="17" name="Умножение 16"/>
          <p:cNvSpPr/>
          <p:nvPr/>
        </p:nvSpPr>
        <p:spPr>
          <a:xfrm>
            <a:off x="4067944" y="4653136"/>
            <a:ext cx="1512168" cy="13681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644008" y="184482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Прямоугольник 22"/>
          <p:cNvSpPr/>
          <p:nvPr/>
        </p:nvSpPr>
        <p:spPr>
          <a:xfrm>
            <a:off x="3491880" y="2636912"/>
            <a:ext cx="230425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Понижение или повышение мышечного тонуса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82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Методы: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1"/>
            <a:ext cx="1954560" cy="3556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словесный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Объяснение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 рассказ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 вопрос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8088" y="1600201"/>
            <a:ext cx="200588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/>
              <a:t>наглядно-действенный</a:t>
            </a:r>
          </a:p>
          <a:p>
            <a:pPr algn="ctr"/>
            <a:endParaRPr lang="ru-RU" sz="2300" b="1" dirty="0" smtClean="0"/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400" dirty="0" smtClean="0"/>
              <a:t> </a:t>
            </a:r>
            <a:r>
              <a:rPr lang="ru-RU" sz="2000" dirty="0" smtClean="0"/>
              <a:t>Смотрят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000" dirty="0"/>
              <a:t> </a:t>
            </a:r>
            <a:r>
              <a:rPr lang="ru-RU" sz="2000" dirty="0" smtClean="0"/>
              <a:t>берут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000" dirty="0" smtClean="0"/>
              <a:t> щупают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000" dirty="0" smtClean="0"/>
              <a:t> действуют с        </a:t>
            </a:r>
          </a:p>
          <a:p>
            <a:pPr algn="ctr"/>
            <a:r>
              <a:rPr lang="ru-RU" sz="2000" dirty="0" smtClean="0"/>
              <a:t>   предметами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600198"/>
            <a:ext cx="21602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</a:t>
            </a:r>
            <a:r>
              <a:rPr lang="ru-RU" sz="2300" b="1" dirty="0" smtClean="0"/>
              <a:t>игровой  </a:t>
            </a:r>
          </a:p>
          <a:p>
            <a:pPr algn="ctr"/>
            <a:r>
              <a:rPr lang="ru-RU" sz="2300" b="1" dirty="0"/>
              <a:t> </a:t>
            </a:r>
            <a:r>
              <a:rPr lang="ru-RU" sz="2300" b="1" dirty="0" smtClean="0"/>
              <a:t>    метод </a:t>
            </a:r>
            <a:r>
              <a:rPr lang="ru-RU" sz="2300" dirty="0" smtClean="0"/>
              <a:t> </a:t>
            </a:r>
          </a:p>
          <a:p>
            <a:pPr algn="ctr"/>
            <a:r>
              <a:rPr lang="ru-RU" sz="2300" dirty="0" smtClean="0"/>
              <a:t> 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 smtClean="0"/>
              <a:t>Дидактические   </a:t>
            </a:r>
          </a:p>
          <a:p>
            <a:pPr algn="ctr"/>
            <a:r>
              <a:rPr lang="ru-RU" dirty="0" smtClean="0"/>
              <a:t>   игры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000" dirty="0"/>
              <a:t> </a:t>
            </a:r>
            <a:r>
              <a:rPr lang="ru-RU" sz="2000" dirty="0" smtClean="0"/>
              <a:t>игровые    </a:t>
            </a:r>
          </a:p>
          <a:p>
            <a:pPr algn="ctr"/>
            <a:r>
              <a:rPr lang="ru-RU" sz="2000" dirty="0"/>
              <a:t> </a:t>
            </a:r>
            <a:r>
              <a:rPr lang="ru-RU" sz="2000" dirty="0" smtClean="0"/>
              <a:t>  упражнения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000" dirty="0"/>
              <a:t> </a:t>
            </a:r>
            <a:r>
              <a:rPr lang="ru-RU" sz="2000" dirty="0" smtClean="0"/>
              <a:t>обыгрывание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000" dirty="0"/>
              <a:t> </a:t>
            </a:r>
            <a:r>
              <a:rPr lang="ru-RU" sz="2000" dirty="0" smtClean="0"/>
              <a:t>сюрпризный     </a:t>
            </a:r>
          </a:p>
          <a:p>
            <a:pPr algn="ctr"/>
            <a:r>
              <a:rPr lang="ru-RU" sz="2000" dirty="0" smtClean="0"/>
              <a:t>   момент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000" dirty="0" smtClean="0"/>
              <a:t> решение   </a:t>
            </a:r>
          </a:p>
          <a:p>
            <a:pPr algn="ctr"/>
            <a:r>
              <a:rPr lang="ru-RU" sz="2000" dirty="0" smtClean="0"/>
              <a:t>   маленьких </a:t>
            </a:r>
          </a:p>
          <a:p>
            <a:pPr algn="ctr"/>
            <a:r>
              <a:rPr lang="ru-RU" sz="2000" dirty="0"/>
              <a:t> </a:t>
            </a:r>
            <a:r>
              <a:rPr lang="ru-RU" sz="2000" dirty="0" smtClean="0"/>
              <a:t>  проблем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1600199"/>
            <a:ext cx="2376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2400" b="1" dirty="0" smtClean="0"/>
              <a:t>практический метод</a:t>
            </a:r>
          </a:p>
          <a:p>
            <a:pPr marL="0" lvl="1" algn="ctr"/>
            <a:endParaRPr lang="ru-RU" sz="2400" b="1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dirty="0"/>
              <a:t> ( все усвоенные знания)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600198"/>
            <a:ext cx="1820888" cy="4349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54765" y="1600198"/>
            <a:ext cx="1820888" cy="4349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27937" y="1600198"/>
            <a:ext cx="2072302" cy="4349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52523" y="1569188"/>
            <a:ext cx="2178246" cy="4380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763688" y="1196752"/>
            <a:ext cx="1584176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227730" y="1372123"/>
            <a:ext cx="947923" cy="1343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49170" y="1196752"/>
            <a:ext cx="1910004" cy="298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906495" y="1364772"/>
            <a:ext cx="816158" cy="1671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477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787</Words>
  <Application>Microsoft Office PowerPoint</Application>
  <PresentationFormat>Экран (4:3)</PresentationFormat>
  <Paragraphs>152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Times New Roman</vt:lpstr>
      <vt:lpstr>Rubius</vt:lpstr>
      <vt:lpstr>Wingdings</vt:lpstr>
      <vt:lpstr>Calibri</vt:lpstr>
      <vt:lpstr>Тема Office</vt:lpstr>
      <vt:lpstr>Развитие мелкой моторики  у детей раннего  возраста в соответствии с ФГОС </vt:lpstr>
      <vt:lpstr>В. А. Сухомлинский  </vt:lpstr>
      <vt:lpstr>Изучением этой проблемы занимались учёные: </vt:lpstr>
      <vt:lpstr>Развитие кисти руки и координации движений пальцев рук – задача комплексная, охватывающая многие сферы деятельности ребенка. Она является одним из аспектов проблемы обеспечения полноценного развития в дошкольном возрасте. И поскольку общее моторное отставание наблюдается  у большинства воспитанников нашего учреждения, слабую руку ребёнка нужно и необходимо развивать.</vt:lpstr>
      <vt:lpstr>  </vt:lpstr>
      <vt:lpstr>Цель:  Обобщение и распространение  педагогического опыта по  развитию мелкой моторики  детей раннего возраста  в соответствии с ФГОС. </vt:lpstr>
      <vt:lpstr>Средства развития мелкой моторики </vt:lpstr>
      <vt:lpstr>Причины слабого развития мелкой моторики </vt:lpstr>
      <vt:lpstr>Методы:</vt:lpstr>
      <vt:lpstr>Условия работы:</vt:lpstr>
      <vt:lpstr>Основные принципы:</vt:lpstr>
      <vt:lpstr>Предметно-развивающая среда</vt:lpstr>
      <vt:lpstr>Массаж и самомассаж.</vt:lpstr>
      <vt:lpstr>Пальчиковые игры</vt:lpstr>
      <vt:lpstr>Использование упражнений кинезиологии.</vt:lpstr>
      <vt:lpstr>Свободная деятельность детей</vt:lpstr>
      <vt:lpstr>Сенсорные игры</vt:lpstr>
      <vt:lpstr>Штриховка .</vt:lpstr>
      <vt:lpstr>Различные виды конструкторов</vt:lpstr>
      <vt:lpstr>Игры с пуговицами</vt:lpstr>
      <vt:lpstr>Игры -шнуровки</vt:lpstr>
      <vt:lpstr>Игры с сыпучими материалами</vt:lpstr>
      <vt:lpstr>Игры с бросовым материалом.</vt:lpstr>
      <vt:lpstr>Театрализованная деятельность</vt:lpstr>
      <vt:lpstr>Продуктивная деятельность</vt:lpstr>
      <vt:lpstr>Работа с бумагой</vt:lpstr>
      <vt:lpstr>Песочная терапия</vt:lpstr>
      <vt:lpstr>Влияние воздействия руки на мозг человека известно еще до нашей эры. Специалисты утверждают, что игры с участием рук и пальцев приводят в гармоничное отношение тело и разум, поддерживая мозговые системы в отличном состоянии.</vt:lpstr>
      <vt:lpstr>Литература:</vt:lpstr>
      <vt:lpstr>Слайд 30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Home</cp:lastModifiedBy>
  <cp:revision>311</cp:revision>
  <dcterms:created xsi:type="dcterms:W3CDTF">2015-04-19T15:51:03Z</dcterms:created>
  <dcterms:modified xsi:type="dcterms:W3CDTF">2022-02-15T12:36:13Z</dcterms:modified>
</cp:coreProperties>
</file>