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58" r:id="rId4"/>
    <p:sldId id="280" r:id="rId5"/>
    <p:sldId id="259" r:id="rId6"/>
    <p:sldId id="260" r:id="rId7"/>
    <p:sldId id="279" r:id="rId8"/>
    <p:sldId id="282" r:id="rId9"/>
    <p:sldId id="284" r:id="rId10"/>
    <p:sldId id="262" r:id="rId11"/>
    <p:sldId id="267" r:id="rId12"/>
    <p:sldId id="268" r:id="rId13"/>
    <p:sldId id="275" r:id="rId14"/>
    <p:sldId id="289" r:id="rId15"/>
    <p:sldId id="287" r:id="rId16"/>
    <p:sldId id="272" r:id="rId17"/>
    <p:sldId id="278" r:id="rId18"/>
  </p:sldIdLst>
  <p:sldSz cx="5759450" cy="3240088"/>
  <p:notesSz cx="6858000" cy="9144000"/>
  <p:defaultTextStyle>
    <a:defPPr>
      <a:defRPr lang="ru-RU"/>
    </a:defPPr>
    <a:lvl1pPr marL="0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215981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431963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647944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863925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079906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295888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1511869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1727850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">
          <p15:clr>
            <a:srgbClr val="A4A3A4"/>
          </p15:clr>
        </p15:guide>
        <p15:guide id="2" pos="1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5" d="100"/>
          <a:sy n="185" d="100"/>
        </p:scale>
        <p:origin x="-768" y="-108"/>
      </p:cViewPr>
      <p:guideLst>
        <p:guide orient="horz" pos="1020"/>
        <p:guide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2452FE-4F80-441B-9F82-942BA6A52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  <a:prstGeom prst="rect">
            <a:avLst/>
          </a:prstGeo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6D0107-AFCD-4C6E-ACEE-DB300DE17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2F3696-2743-4DBD-AE79-AB839F2F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6618C0-30A8-44DD-B3C2-D85F9F7B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F1E1A9-F06A-4B2C-8AC9-6FA3CEDD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7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ADBEE-DD55-40A3-88A7-DB55B1D6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150943-59EE-4A12-98AA-3BCB8AB6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791E55-CE69-4294-9793-E7F8D452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FE837B-F961-486B-BDB9-0FB41A85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4ECF28-0C34-47B0-8879-0E0A0C5E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8679727-833B-424A-AA6C-F3B0537A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1EFA70-FB1D-44BE-9A22-F9E740C8C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67DA2-891E-49F4-BF27-64EDDA02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2F0808-8718-4B88-9B7F-1D5A24FF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2FB70-7513-43B7-9DCF-C3C7804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BCBF55-FFFC-4607-A115-96FCCE05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530225"/>
            <a:ext cx="4319588" cy="112871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F53029-1E3A-4F87-89EE-D2C4331C5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01800"/>
            <a:ext cx="4319588" cy="782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A4E9FB-D593-4007-B963-7EF48220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35D37B-4219-4991-856C-A9E16884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80190B-710E-4E1D-B454-6E5ADB3E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2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0D64C-EF8C-4850-8ACF-1651A2BB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EBF102-3C61-41BA-B283-4C6BFD22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62013"/>
            <a:ext cx="4968875" cy="205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528BE0-0E4B-4AB7-BFBD-482F1D13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855C9E-B4DF-40CD-86B1-BD40B182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A3BEED-1206-419D-85C9-4C2CEE67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8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8D949-8317-4DBD-B11F-538EDF77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808038"/>
            <a:ext cx="4967288" cy="134778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E1C857-189A-4E2C-911E-306E4971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2168525"/>
            <a:ext cx="4967288" cy="70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2045BA-B348-4CCE-8D59-E1CE12ED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9CD32D-2ADA-4FA9-9E01-F3C15E50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46E53F-3221-4B77-BDD9-A57EE68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2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4F3F3-80DD-4B75-A9ED-F53D3094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29FAB2-698F-4B04-A60B-B7C58650A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862013"/>
            <a:ext cx="2408237" cy="205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AA9112-178F-455C-B686-69347FEA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5925" y="862013"/>
            <a:ext cx="2408238" cy="205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42F13F-B96D-45C8-9478-9554907B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18F9F0-9DEF-42F3-8510-B9DFCDCD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D58095-C5F7-462C-BAF9-A0FFF9C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2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B1F00-D5D3-47CB-B66F-DDE0E28E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73038"/>
            <a:ext cx="4967288" cy="625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D5936A-29B2-49B8-A498-1970433B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793750"/>
            <a:ext cx="2436813" cy="390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498A73-E8D8-49F4-9C85-65D97D8EF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75" y="1184275"/>
            <a:ext cx="2436813" cy="1739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FD101F-FF03-420A-A6EE-90B69B72F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6238" y="793750"/>
            <a:ext cx="2447925" cy="390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431DEE-802F-440E-AF10-335B14806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6238" y="1184275"/>
            <a:ext cx="2447925" cy="1739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AE340B-BAA1-494F-AD74-761B2B77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69BAD0-4F9D-4E5D-95CB-224C0EB3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1666D2-384E-45EE-99E6-F891CA2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48B7D-A69C-469A-B166-904B7770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19A2F7-2DE5-4334-A87E-2EFD293B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46836C6-2E74-4F11-BFD2-DCEB301C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329FDB-98DF-4A7D-97F1-043FB177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6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55721C-2484-4EAF-8ABD-3933CC44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22A039-9AF9-45A0-8D5C-496A4BC5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A47281-5272-47B5-86BC-C786A6FC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0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1D747-FE98-47A8-88B9-D3AD7C2E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B7C202-EE97-42D5-82CA-21FF32CB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925" y="466725"/>
            <a:ext cx="2916238" cy="23018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8597C1-61EC-4436-A49C-A9D15DE45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D2E8AF-2D63-42BD-9918-B20CB05F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8EE582-0101-4815-8025-76BC1090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4C37F4-786D-4DD1-9A7C-001A686E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0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81B6C-1B15-4EDD-B00B-86B84F88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7E5A3A-0A13-4418-BAD8-D55DA429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12F8E4-FAB4-42AB-9BE6-B2EF5474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669284-DD2E-429F-901C-DE1D7F56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B96B8-0B50-4071-A768-9DB3F12E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4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4EF2D-9DE5-480C-B26B-122B6AD3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AA2F18-09D7-4E65-9014-DE3E6FC8F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47925" y="466725"/>
            <a:ext cx="2916238" cy="230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79FC4C-C831-4EA8-86E2-283F55725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84B80A-8793-4298-8468-CCEDA524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02CDF1-36B2-4DDE-8B7A-9EF2DF31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3E6D49-B1A0-4900-8CC9-5536A2F5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7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227A3-658C-43A8-9CE9-6E3AA9D6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A83A41-CEC7-48DA-9FD3-456C456E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862013"/>
            <a:ext cx="4968875" cy="2055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3AB8BB-E861-4CC9-B02C-A504D988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6749A2-EFD0-450A-ACFC-ACCA3B7C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225DF3-5779-492C-9EBF-4984068B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3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973A7E-33E8-49AE-9CDF-E24FBB9A9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22738" y="173038"/>
            <a:ext cx="1241425" cy="2744787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AA28CC-4934-428D-AAC8-81EA3A29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73038"/>
            <a:ext cx="3575050" cy="2744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C824E4-FC00-436E-8987-8E0F316B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F61FC1-6F5D-4E25-84F8-A7C0403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01BF1-42D9-4B9A-B473-CE1213B7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539BB3-9672-4773-8CDA-27A4ADA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  <a:prstGeom prst="rect">
            <a:avLst/>
          </a:prstGeom>
        </p:spPr>
        <p:txBody>
          <a:bodyPr anchor="b"/>
          <a:lstStyle>
            <a:lvl1pPr>
              <a:defRPr sz="283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5D5646-994D-4F39-A6D4-1577D27F2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9229DE-57CA-449E-A674-A5CBF0ED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6E7E10-D152-4D21-A9A8-70C0B071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B7EABE-8C28-4E0D-976E-470CC4AB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BA18D-3C92-4E6C-A269-AD32E989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0E67C6-3EBC-48C3-AE04-56F7EEF73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B2EC3D-829F-403F-BDBF-ECF2007DB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F4ED82-078F-4393-9C85-F4ADA38F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408953-F07A-4167-A4D0-2729E80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A24777-0D91-4CA5-BA5C-8312C291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9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78F9A-0501-4608-971D-01DDEAE5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1460B0-748B-4D83-A2E4-FF52ABDA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72724F-2E05-4FD3-ABCD-BCDAB4B0B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F560C6-6EE4-4F2A-A67D-21E60F94D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3DEBF5-E162-4FBF-AB14-C5FA2EC23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611A10-ADCC-4C22-8DF5-1EFE2A0B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A4E93D-8AC9-43A8-B43B-C69231F1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DECB40-0DB2-4C72-9D38-32E60DA2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7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1CA6C6-4838-45C9-9607-B0448F8F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6235E016-1CF2-480D-9A97-34F98BD175F2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F4E43C-801B-4A4B-AB6B-5E5B3C5F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2D203B-0473-4886-A3BA-93345F5C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/>
          <a:lstStyle/>
          <a:p>
            <a:fld id="{4AB4D808-A647-4823-BF48-F21295F0AA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5F5FA0-1BD3-4801-9322-9E58EF407EB9}"/>
              </a:ext>
            </a:extLst>
          </p:cNvPr>
          <p:cNvSpPr txBox="1"/>
          <p:nvPr userDrawn="1"/>
        </p:nvSpPr>
        <p:spPr>
          <a:xfrm>
            <a:off x="1031515" y="1184665"/>
            <a:ext cx="2932386" cy="3385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105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Энциклопедия для детей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38B421-FAD8-4AEC-9972-2DF20C84DD32}"/>
              </a:ext>
            </a:extLst>
          </p:cNvPr>
          <p:cNvSpPr txBox="1"/>
          <p:nvPr userDrawn="1"/>
        </p:nvSpPr>
        <p:spPr>
          <a:xfrm>
            <a:off x="1031513" y="1791221"/>
            <a:ext cx="2842298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Автор: </a:t>
            </a:r>
            <a:r>
              <a:rPr lang="ru-RU" dirty="0" err="1">
                <a:solidFill>
                  <a:srgbClr val="7030A0"/>
                </a:solidFill>
                <a:latin typeface="Georgia" panose="02040502050405020303" pitchFamily="18" charset="0"/>
              </a:rPr>
              <a:t>Фрундина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Лариса Владимировна</a:t>
            </a:r>
          </a:p>
          <a:p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Воспитатель МБДОУ «Селекционный детский сад»</a:t>
            </a:r>
          </a:p>
          <a:p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Льговского района Курской области</a:t>
            </a:r>
          </a:p>
          <a:p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                              2021г.</a:t>
            </a:r>
          </a:p>
        </p:txBody>
      </p:sp>
    </p:spTree>
    <p:extLst>
      <p:ext uri="{BB962C8B-B14F-4D97-AF65-F5344CB8AC3E}">
        <p14:creationId xmlns:p14="http://schemas.microsoft.com/office/powerpoint/2010/main" val="246534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FEFFDC1-6235-4643-A44C-77A64AA5D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" y="25410"/>
            <a:ext cx="5157694" cy="3189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424E19-9686-43E8-A0D7-2AA0868694DF}"/>
              </a:ext>
            </a:extLst>
          </p:cNvPr>
          <p:cNvSpPr txBox="1"/>
          <p:nvPr userDrawn="1"/>
        </p:nvSpPr>
        <p:spPr>
          <a:xfrm>
            <a:off x="1220701" y="1121595"/>
            <a:ext cx="2716174" cy="30777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Энциклопедия для детей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67B275-97F2-4FA2-82A8-DA349924F237}"/>
              </a:ext>
            </a:extLst>
          </p:cNvPr>
          <p:cNvSpPr txBox="1"/>
          <p:nvPr userDrawn="1"/>
        </p:nvSpPr>
        <p:spPr>
          <a:xfrm>
            <a:off x="1162142" y="1657617"/>
            <a:ext cx="2639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" b="0" dirty="0">
                <a:solidFill>
                  <a:srgbClr val="7030A0"/>
                </a:solidFill>
                <a:latin typeface="Georgia" panose="02040502050405020303" pitchFamily="18" charset="0"/>
              </a:rPr>
              <a:t>Автор: </a:t>
            </a:r>
            <a:r>
              <a:rPr lang="ru-RU" sz="800" b="0" dirty="0" err="1">
                <a:solidFill>
                  <a:srgbClr val="7030A0"/>
                </a:solidFill>
                <a:latin typeface="Georgia" panose="02040502050405020303" pitchFamily="18" charset="0"/>
              </a:rPr>
              <a:t>Фрундина</a:t>
            </a:r>
            <a:r>
              <a:rPr lang="ru-RU" sz="800" b="0" dirty="0">
                <a:solidFill>
                  <a:srgbClr val="7030A0"/>
                </a:solidFill>
                <a:latin typeface="Georgia" panose="02040502050405020303" pitchFamily="18" charset="0"/>
              </a:rPr>
              <a:t> Лариса Владимировна</a:t>
            </a:r>
          </a:p>
          <a:p>
            <a:pPr algn="ctr"/>
            <a:r>
              <a:rPr lang="ru-RU" sz="800" b="0" dirty="0">
                <a:solidFill>
                  <a:srgbClr val="7030A0"/>
                </a:solidFill>
                <a:latin typeface="Georgia" panose="02040502050405020303" pitchFamily="18" charset="0"/>
              </a:rPr>
              <a:t>Воспитатель МБДОУ «Селекционный детский сад»</a:t>
            </a:r>
          </a:p>
          <a:p>
            <a:pPr algn="ctr"/>
            <a:r>
              <a:rPr lang="ru-RU" sz="800" b="0" dirty="0">
                <a:solidFill>
                  <a:srgbClr val="7030A0"/>
                </a:solidFill>
                <a:latin typeface="Georgia" panose="02040502050405020303" pitchFamily="18" charset="0"/>
              </a:rPr>
              <a:t>Льговского района Курской области</a:t>
            </a:r>
          </a:p>
          <a:p>
            <a:pPr algn="ctr"/>
            <a:r>
              <a:rPr lang="ru-RU" sz="800" b="0" dirty="0">
                <a:solidFill>
                  <a:srgbClr val="7030A0"/>
                </a:solidFill>
                <a:latin typeface="Georgia" panose="02040502050405020303" pitchFamily="18" charset="0"/>
              </a:rPr>
              <a:t> 2021г.</a:t>
            </a:r>
          </a:p>
        </p:txBody>
      </p:sp>
    </p:spTree>
    <p:extLst>
      <p:ext uri="{BB962C8B-B14F-4D97-AF65-F5344CB8AC3E}">
        <p14:creationId xmlns:p14="http://schemas.microsoft.com/office/powerpoint/2010/main" val="20495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F41FB5-7151-46FD-98C3-688551CBA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2" y="0"/>
            <a:ext cx="4535958" cy="2874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CF7708-A03A-4216-B4F4-1A2293C3150B}"/>
              </a:ext>
            </a:extLst>
          </p:cNvPr>
          <p:cNvSpPr txBox="1"/>
          <p:nvPr userDrawn="1"/>
        </p:nvSpPr>
        <p:spPr>
          <a:xfrm>
            <a:off x="896382" y="1013493"/>
            <a:ext cx="316661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Презентация к занятию по ознакомлению с окружающим миром для детей 4-7 лет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318DB6-A182-4F3B-9A56-1E7B39EBA19B}"/>
              </a:ext>
            </a:extLst>
          </p:cNvPr>
          <p:cNvSpPr txBox="1"/>
          <p:nvPr userDrawn="1"/>
        </p:nvSpPr>
        <p:spPr>
          <a:xfrm>
            <a:off x="824318" y="1945913"/>
            <a:ext cx="318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0" dirty="0">
                <a:solidFill>
                  <a:srgbClr val="7030A0"/>
                </a:solidFill>
                <a:latin typeface="Georgia" panose="02040502050405020303" pitchFamily="18" charset="0"/>
              </a:rPr>
              <a:t>Автор: </a:t>
            </a:r>
            <a:r>
              <a:rPr lang="ru-RU" sz="900" b="0" dirty="0" err="1">
                <a:solidFill>
                  <a:srgbClr val="7030A0"/>
                </a:solidFill>
                <a:latin typeface="Georgia" panose="02040502050405020303" pitchFamily="18" charset="0"/>
              </a:rPr>
              <a:t>Фрундина</a:t>
            </a:r>
            <a:r>
              <a:rPr lang="ru-RU" sz="900" b="0" dirty="0">
                <a:solidFill>
                  <a:srgbClr val="7030A0"/>
                </a:solidFill>
                <a:latin typeface="Georgia" panose="02040502050405020303" pitchFamily="18" charset="0"/>
              </a:rPr>
              <a:t> Лариса Владимировна</a:t>
            </a:r>
          </a:p>
          <a:p>
            <a:pPr algn="ctr"/>
            <a:r>
              <a:rPr lang="ru-RU" sz="900" b="0" dirty="0">
                <a:solidFill>
                  <a:srgbClr val="7030A0"/>
                </a:solidFill>
                <a:latin typeface="Georgia" panose="02040502050405020303" pitchFamily="18" charset="0"/>
              </a:rPr>
              <a:t>Воспитатель МБДОУ «Селекционный детский сад»</a:t>
            </a:r>
          </a:p>
          <a:p>
            <a:pPr algn="ctr"/>
            <a:r>
              <a:rPr lang="ru-RU" sz="900" b="0" dirty="0">
                <a:solidFill>
                  <a:srgbClr val="7030A0"/>
                </a:solidFill>
                <a:latin typeface="Georgia" panose="02040502050405020303" pitchFamily="18" charset="0"/>
              </a:rPr>
              <a:t>Льговского района Курской области</a:t>
            </a:r>
          </a:p>
          <a:p>
            <a:pPr algn="ctr"/>
            <a:r>
              <a:rPr lang="ru-RU" sz="900" b="0" dirty="0">
                <a:solidFill>
                  <a:srgbClr val="7030A0"/>
                </a:solidFill>
                <a:latin typeface="Georgia" panose="02040502050405020303" pitchFamily="18" charset="0"/>
              </a:rPr>
              <a:t> 2021г.</a:t>
            </a:r>
          </a:p>
        </p:txBody>
      </p:sp>
    </p:spTree>
    <p:extLst>
      <p:ext uri="{BB962C8B-B14F-4D97-AF65-F5344CB8AC3E}">
        <p14:creationId xmlns:p14="http://schemas.microsoft.com/office/powerpoint/2010/main" val="21873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22C32B-3E24-4DFA-B887-D508C48ACA9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5759450" cy="3239691"/>
          </a:xfrm>
          <a:prstGeom prst="rect">
            <a:avLst/>
          </a:prstGeom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xmlns="" id="{9ABC75E4-B789-44C3-895C-A9C1D79300ED}"/>
              </a:ext>
            </a:extLst>
          </p:cNvPr>
          <p:cNvSpPr/>
          <p:nvPr userDrawn="1"/>
        </p:nvSpPr>
        <p:spPr>
          <a:xfrm>
            <a:off x="0" y="0"/>
            <a:ext cx="5759450" cy="3240088"/>
          </a:xfrm>
          <a:prstGeom prst="frame">
            <a:avLst>
              <a:gd name="adj1" fmla="val 96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xmlns="" id="{38CE443C-9526-49B0-97D8-6C5B54CCA298}"/>
              </a:ext>
            </a:extLst>
          </p:cNvPr>
          <p:cNvSpPr/>
          <p:nvPr userDrawn="1"/>
        </p:nvSpPr>
        <p:spPr>
          <a:xfrm rot="323161">
            <a:off x="355946" y="195218"/>
            <a:ext cx="4283716" cy="263959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2ABDA2-C6C5-4A68-9E84-A5AC6C9F3EF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5" y="1875099"/>
            <a:ext cx="1241823" cy="1155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5AE55A-8CB7-4E09-B9D3-FB995B3D2B51}"/>
              </a:ext>
            </a:extLst>
          </p:cNvPr>
          <p:cNvSpPr txBox="1"/>
          <p:nvPr userDrawn="1"/>
        </p:nvSpPr>
        <p:spPr>
          <a:xfrm>
            <a:off x="1126108" y="436932"/>
            <a:ext cx="28017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cap="none" spc="0" dirty="0">
                <a:ln/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Космос детям</a:t>
            </a:r>
          </a:p>
        </p:txBody>
      </p:sp>
    </p:spTree>
    <p:extLst>
      <p:ext uri="{BB962C8B-B14F-4D97-AF65-F5344CB8AC3E}">
        <p14:creationId xmlns:p14="http://schemas.microsoft.com/office/powerpoint/2010/main" val="16364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DCF0E7-5780-4206-89EF-337E04735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3003550"/>
            <a:ext cx="129698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CD32-E023-4F36-8849-67BA359D9DF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1901AC-018C-4EEE-AF9E-1B436EE4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A42074-B637-4D83-8C2A-9AE68A5B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7F37-F74A-4B2F-8FE4-FC0BD1DAF2D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B4153-B14A-4803-AA1C-AD02C4FC1F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5759450" cy="3239691"/>
          </a:xfrm>
          <a:prstGeom prst="rect">
            <a:avLst/>
          </a:prstGeom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xmlns="" id="{2ED2BA13-B309-49BE-B5D5-2675DB69B9CA}"/>
              </a:ext>
            </a:extLst>
          </p:cNvPr>
          <p:cNvSpPr/>
          <p:nvPr userDrawn="1"/>
        </p:nvSpPr>
        <p:spPr>
          <a:xfrm>
            <a:off x="1" y="0"/>
            <a:ext cx="5759450" cy="3240088"/>
          </a:xfrm>
          <a:prstGeom prst="frame">
            <a:avLst>
              <a:gd name="adj1" fmla="val 11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01.yapfiles.ru/files/2225729/Gokyuzu48resim7300.png" TargetMode="External"/><Relationship Id="rId13" Type="http://schemas.openxmlformats.org/officeDocument/2006/relationships/hyperlink" Target="https://i0.wp.com/webstockreview.net/images/clipart-sun-space-7.png" TargetMode="External"/><Relationship Id="rId3" Type="http://schemas.openxmlformats.org/officeDocument/2006/relationships/hyperlink" Target="https://i.pinimg.com/originals/91/5b/d6/915bd68f1324617eae5d177cd2eb2f1f.png" TargetMode="External"/><Relationship Id="rId7" Type="http://schemas.openxmlformats.org/officeDocument/2006/relationships/hyperlink" Target="https://pbs.twimg.com/media/Efy2C03XkAA6D1x.jpg" TargetMode="External"/><Relationship Id="rId12" Type="http://schemas.openxmlformats.org/officeDocument/2006/relationships/hyperlink" Target="https://clipart-best.com/img/earth/earth-clip-art-20.png" TargetMode="External"/><Relationship Id="rId2" Type="http://schemas.openxmlformats.org/officeDocument/2006/relationships/hyperlink" Target="https://pm1.narvii.com/7204/f95caac5d472114a82e69e32b62fdb4686535d38r1-1024-576v2_hq.jpg" TargetMode="External"/><Relationship Id="rId16" Type="http://schemas.openxmlformats.org/officeDocument/2006/relationships/hyperlink" Target="https://sitekid.ru/imgn/12/70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900igr.net/up/datas/195683/024.jpg" TargetMode="External"/><Relationship Id="rId11" Type="http://schemas.openxmlformats.org/officeDocument/2006/relationships/hyperlink" Target="https://pixy.org/src/474/4742948.png" TargetMode="External"/><Relationship Id="rId5" Type="http://schemas.openxmlformats.org/officeDocument/2006/relationships/hyperlink" Target="https://clipart-best.com/img/yuri-gagarin/yuri-gagarin-clip-art-31.png" TargetMode="External"/><Relationship Id="rId15" Type="http://schemas.openxmlformats.org/officeDocument/2006/relationships/hyperlink" Target="https://pixy.org/src/6/62533.jpg" TargetMode="External"/><Relationship Id="rId10" Type="http://schemas.openxmlformats.org/officeDocument/2006/relationships/hyperlink" Target="https://clipart-best.com/img/moon/moon-clip-art-6.png" TargetMode="External"/><Relationship Id="rId4" Type="http://schemas.openxmlformats.org/officeDocument/2006/relationships/hyperlink" Target="https://cdn140.picsart.com/262489479006212.png" TargetMode="External"/><Relationship Id="rId9" Type="http://schemas.openxmlformats.org/officeDocument/2006/relationships/hyperlink" Target="https://static.tildacdn.com/tild3530-3438-4437-b735-393263313632/__2020-03-14__214237.png" TargetMode="External"/><Relationship Id="rId14" Type="http://schemas.openxmlformats.org/officeDocument/2006/relationships/hyperlink" Target="https://res.cloudinary.com/dk-find-out/image/upload/q_80,w_960,f_auto/Solar_System_thumbnail_xcyb0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612435"/>
            <a:ext cx="3537345" cy="105900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</a:t>
            </a:r>
            <a:b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ознакомлению с окружающим миром </a:t>
            </a:r>
            <a:b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4-7 лет</a:t>
            </a:r>
            <a:endParaRPr lang="ru-RU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459" y="1701796"/>
            <a:ext cx="4027613" cy="782271"/>
          </a:xfrm>
        </p:spPr>
        <p:txBody>
          <a:bodyPr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учитель-дефектолог </a:t>
            </a:r>
            <a:r>
              <a:rPr lang="ru-RU" sz="1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Биешова</a:t>
            </a:r>
            <a:r>
              <a:rPr lang="ru-RU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В.Ю.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№121 </a:t>
            </a:r>
            <a:r>
              <a:rPr lang="ru-RU" sz="1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</a:t>
            </a:r>
            <a:endParaRPr lang="ru-RU" sz="1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D7738-5554-42F8-B712-9B11FC0D3D9B}"/>
              </a:ext>
            </a:extLst>
          </p:cNvPr>
          <p:cNvSpPr txBox="1"/>
          <p:nvPr/>
        </p:nvSpPr>
        <p:spPr>
          <a:xfrm>
            <a:off x="3234447" y="393970"/>
            <a:ext cx="2281136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А вот таким увидели наши космонавты солнце. Это огромный огненный шар, но подлететь близко к нему </a:t>
            </a:r>
            <a:r>
              <a:rPr lang="ru-RU" sz="1400" dirty="0" smtClean="0">
                <a:latin typeface="Georgia" panose="02040502050405020303" pitchFamily="18" charset="0"/>
              </a:rPr>
              <a:t>невозможно, так как </a:t>
            </a:r>
            <a:r>
              <a:rPr lang="ru-RU" sz="1400" dirty="0">
                <a:latin typeface="Georgia" panose="02040502050405020303" pitchFamily="18" charset="0"/>
              </a:rPr>
              <a:t>оно очень горячее и если приблизиться к нему близко, то можно сгореть.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" y="204151"/>
            <a:ext cx="2704896" cy="2704896"/>
          </a:xfrm>
          <a:prstGeom prst="rect">
            <a:avLst/>
          </a:prstGeom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61722E-D956-4FE1-AB11-502E56F58C50}"/>
              </a:ext>
            </a:extLst>
          </p:cNvPr>
          <p:cNvSpPr txBox="1"/>
          <p:nvPr/>
        </p:nvSpPr>
        <p:spPr>
          <a:xfrm>
            <a:off x="3488077" y="51036"/>
            <a:ext cx="2132652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Посмотрите, на этой картинке изображены планеты, которые вращаются вокруг солнца. Обратите внимание, какое большое солнце. Оно по размеру больше, чем все планеты вместе взятые. Солнце и группа планет-это называется солнечная система. В солнечной системе восемь планет.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61" l="0" r="100000">
                        <a14:foregroundMark x1="37876" y1="30345" x2="34469" y2="31494"/>
                        <a14:foregroundMark x1="34469" y1="31264" x2="34469" y2="31264"/>
                        <a14:foregroundMark x1="37475" y1="28046" x2="33066" y2="26207"/>
                        <a14:foregroundMark x1="41483" y1="30805" x2="41082" y2="27816"/>
                        <a14:foregroundMark x1="41683" y1="29655" x2="41683" y2="29655"/>
                        <a14:foregroundMark x1="24449" y1="36782" x2="24048" y2="35172"/>
                        <a14:foregroundMark x1="16433" y1="53103" x2="16433" y2="53103"/>
                        <a14:foregroundMark x1="14429" y1="49885" x2="14429" y2="49885"/>
                        <a14:foregroundMark x1="13226" y1="52874" x2="15431" y2="56782"/>
                        <a14:foregroundMark x1="34870" y1="32644" x2="39479" y2="32414"/>
                        <a14:foregroundMark x1="11623" y1="45517" x2="11623" y2="45517"/>
                        <a14:foregroundMark x1="33267" y1="77701" x2="33267" y2="77701"/>
                        <a14:foregroundMark x1="64729" y1="84828" x2="64729" y2="84828"/>
                        <a14:foregroundMark x1="63727" y1="87586" x2="63727" y2="87586"/>
                        <a14:foregroundMark x1="62525" y1="86897" x2="61323" y2="84138"/>
                        <a14:foregroundMark x1="13427" y1="42529" x2="13427" y2="42529"/>
                        <a14:foregroundMark x1="80762" y1="85287" x2="80762" y2="85287"/>
                        <a14:foregroundMark x1="65932" y1="79770" x2="63327" y2="76092"/>
                        <a14:foregroundMark x1="62325" y1="74483" x2="62325" y2="74483"/>
                        <a14:foregroundMark x1="61924" y1="74023" x2="61924" y2="74023"/>
                        <a14:foregroundMark x1="61323" y1="73793" x2="61323" y2="73793"/>
                        <a14:foregroundMark x1="60321" y1="74483" x2="60321" y2="74483"/>
                        <a14:foregroundMark x1="59920" y1="74943" x2="59920" y2="74943"/>
                        <a14:foregroundMark x1="58717" y1="75862" x2="58717" y2="75862"/>
                        <a14:foregroundMark x1="58717" y1="90805" x2="59319" y2="92874"/>
                        <a14:foregroundMark x1="60321" y1="93793" x2="60321" y2="93793"/>
                        <a14:foregroundMark x1="61723" y1="95862" x2="61723" y2="95862"/>
                        <a14:foregroundMark x1="62124" y1="97241" x2="62926" y2="97471"/>
                        <a14:foregroundMark x1="64329" y1="98161" x2="64329" y2="98161"/>
                        <a14:foregroundMark x1="67535" y1="90575" x2="67535" y2="91494"/>
                        <a14:foregroundMark x1="67936" y1="92644" x2="67936" y2="92644"/>
                        <a14:foregroundMark x1="67535" y1="93563" x2="67535" y2="93563"/>
                        <a14:foregroundMark x1="32265" y1="34253" x2="32265" y2="34253"/>
                        <a14:foregroundMark x1="32064" y1="27126" x2="32064" y2="27126"/>
                        <a14:foregroundMark x1="38677" y1="79080" x2="38677" y2="79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" y="299285"/>
            <a:ext cx="3102416" cy="2704511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2920849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23ADCE-E1FE-4D10-A497-AB2CF5F755C3}"/>
              </a:ext>
            </a:extLst>
          </p:cNvPr>
          <p:cNvSpPr txBox="1"/>
          <p:nvPr/>
        </p:nvSpPr>
        <p:spPr>
          <a:xfrm>
            <a:off x="3643013" y="425784"/>
            <a:ext cx="1906621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Все планеты солнечной системы вращаются вокруг солнца. На тех планетах, которые расположены близко к солнцу-очень жарко, а на тех планетах, что находятся дальше от солнца-очень холодно.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" y="425784"/>
            <a:ext cx="3446894" cy="2293324"/>
          </a:xfrm>
          <a:prstGeom prst="rect">
            <a:avLst/>
          </a:prstGeom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ds03.infourok.ru/uploads/ex/0d52/00003461-95ab02f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1" y="182062"/>
            <a:ext cx="4291300" cy="29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4.infourok.ru/uploads/ex/00c9/000c4950-42aa0da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0" y="127591"/>
            <a:ext cx="4729362" cy="30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119" y="502908"/>
            <a:ext cx="4029891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Вот сколько много интересного могут увидеть космонавты в космосе! Теперь с космосом познакомились и вы. Вы узнали о звёздах, планете Земля, о Луне, о солнечной системе, о том, кто первым побывал в космосе, узнали имя первого космонавта, покорившего космос.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143691" y="104503"/>
            <a:ext cx="339635" cy="313508"/>
          </a:xfrm>
          <a:prstGeom prst="mathMultipl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446" y="97980"/>
            <a:ext cx="213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</a:rPr>
              <a:t>Интернет-ресурсы</a:t>
            </a:r>
            <a:endParaRPr lang="ru-RU" sz="1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749" y="360040"/>
            <a:ext cx="2057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2"/>
              </a:rPr>
              <a:t>1 Фон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3"/>
              </a:rPr>
              <a:t>2 Луноход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4"/>
              </a:rPr>
              <a:t>3 Космические звёзды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5"/>
              </a:rPr>
              <a:t>4 Гагарин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6"/>
              </a:rPr>
              <a:t>5 Ракета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7"/>
              </a:rPr>
              <a:t>6 Белка Стрелка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8"/>
              </a:rPr>
              <a:t>7 Космос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9"/>
              </a:rPr>
              <a:t>8 Луна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0"/>
              </a:rPr>
              <a:t>9 Луна1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1"/>
              </a:rPr>
              <a:t>10 Земля1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2"/>
              </a:rPr>
              <a:t>11 Земля2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3"/>
              </a:rPr>
              <a:t>12 Солнце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4"/>
              </a:rPr>
              <a:t>13 Солнечная система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5"/>
              </a:rPr>
              <a:t>14 Звёзды</a:t>
            </a:r>
            <a:endParaRPr lang="ru-RU" sz="12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16"/>
              </a:rPr>
              <a:t>15 Планеты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137160" y="2926080"/>
            <a:ext cx="228600" cy="224436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E0FBCC-4A26-4DEB-91F9-8259092C2B13}"/>
              </a:ext>
            </a:extLst>
          </p:cNvPr>
          <p:cNvSpPr txBox="1"/>
          <p:nvPr/>
        </p:nvSpPr>
        <p:spPr>
          <a:xfrm>
            <a:off x="894945" y="204278"/>
            <a:ext cx="3818106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Дорогие, ребята! Сегодня мы с вами совершим удивительное путешествие. Мы отправляемся с вами в космос. Как вы думаете, почему именно сегодня? Да </a:t>
            </a:r>
            <a:r>
              <a:rPr lang="ru-RU" sz="1400" dirty="0" smtClean="0">
                <a:latin typeface="Georgia" panose="02040502050405020303" pitchFamily="18" charset="0"/>
              </a:rPr>
              <a:t>потому, </a:t>
            </a:r>
            <a:r>
              <a:rPr lang="ru-RU" sz="1400" dirty="0">
                <a:latin typeface="Georgia" panose="02040502050405020303" pitchFamily="18" charset="0"/>
              </a:rPr>
              <a:t>что 12 апреля 1961 года советский космонавт Юрий Гагарин на борту космического корабля «Восток-1» впервые побывал в космосе. Его </a:t>
            </a:r>
            <a:r>
              <a:rPr lang="ru-RU" sz="1400" dirty="0" smtClean="0">
                <a:latin typeface="Georgia" panose="02040502050405020303" pitchFamily="18" charset="0"/>
              </a:rPr>
              <a:t>полет </a:t>
            </a:r>
            <a:r>
              <a:rPr lang="ru-RU" sz="1400" dirty="0">
                <a:latin typeface="Georgia" panose="02040502050405020303" pitchFamily="18" charset="0"/>
              </a:rPr>
              <a:t>продолжался 108 минут и именно с этого полета началась новая история в космонавтике. И, начиная с 12 апреля 1962 года, вся наша страна отмечает день космонавтики.</a:t>
            </a: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802440-D606-4B1A-ABF2-454E9D5D07C5}"/>
              </a:ext>
            </a:extLst>
          </p:cNvPr>
          <p:cNvSpPr txBox="1"/>
          <p:nvPr/>
        </p:nvSpPr>
        <p:spPr>
          <a:xfrm>
            <a:off x="354706" y="216184"/>
            <a:ext cx="4869703" cy="2893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Цель: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Знакомство </a:t>
            </a:r>
            <a:r>
              <a:rPr lang="ru-RU" sz="1400" dirty="0">
                <a:latin typeface="Georgia" panose="02040502050405020303" pitchFamily="18" charset="0"/>
              </a:rPr>
              <a:t>детей с космосом, планетами.</a:t>
            </a:r>
          </a:p>
          <a:p>
            <a:endParaRPr lang="ru-RU" sz="1400" dirty="0" smtClean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Задачи</a:t>
            </a:r>
            <a:r>
              <a:rPr lang="ru-RU" sz="1400" b="1" dirty="0">
                <a:latin typeface="Georgia" panose="02040502050405020303" pitchFamily="18" charset="0"/>
              </a:rPr>
              <a:t>: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1 Расширять </a:t>
            </a:r>
            <a:r>
              <a:rPr lang="ru-RU" sz="1400" dirty="0">
                <a:latin typeface="Georgia" panose="02040502050405020303" pitchFamily="18" charset="0"/>
              </a:rPr>
              <a:t>кругозор детей.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2 Познакомить </a:t>
            </a:r>
            <a:r>
              <a:rPr lang="ru-RU" sz="1400" dirty="0">
                <a:latin typeface="Georgia" panose="02040502050405020303" pitchFamily="18" charset="0"/>
              </a:rPr>
              <a:t>с первым советским космонавтом </a:t>
            </a:r>
            <a:r>
              <a:rPr lang="ru-RU" sz="1400" dirty="0" err="1">
                <a:latin typeface="Georgia" panose="02040502050405020303" pitchFamily="18" charset="0"/>
              </a:rPr>
              <a:t>Ю.А.Гагариным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 3 Познакомить </a:t>
            </a:r>
            <a:r>
              <a:rPr lang="ru-RU" sz="1400" dirty="0">
                <a:latin typeface="Georgia" panose="02040502050405020303" pitchFamily="18" charset="0"/>
              </a:rPr>
              <a:t>с первыми животными, летающими в космос.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 4 Развивать </a:t>
            </a:r>
            <a:r>
              <a:rPr lang="ru-RU" sz="1400" dirty="0">
                <a:latin typeface="Georgia" panose="02040502050405020303" pitchFamily="18" charset="0"/>
              </a:rPr>
              <a:t>любознательность и познавательный                  интерес.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 5 Воспитывать </a:t>
            </a:r>
            <a:r>
              <a:rPr lang="ru-RU" sz="1400" dirty="0">
                <a:latin typeface="Georgia" panose="02040502050405020303" pitchFamily="18" charset="0"/>
              </a:rPr>
              <a:t>гордость за страну.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             </a:t>
            </a: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0ACD1-C1BC-47B1-AD22-9F0C1F1A3ACC}"/>
              </a:ext>
            </a:extLst>
          </p:cNvPr>
          <p:cNvSpPr txBox="1"/>
          <p:nvPr/>
        </p:nvSpPr>
        <p:spPr>
          <a:xfrm>
            <a:off x="3137170" y="324760"/>
            <a:ext cx="2271409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Юрий Гагарин-первый человек , который совершил свой полёт в космос на космическом корабле «Восток-1»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4" y="187583"/>
            <a:ext cx="2887776" cy="2887776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91160A-D467-4B63-B9F4-D8258649123C}"/>
              </a:ext>
            </a:extLst>
          </p:cNvPr>
          <p:cNvSpPr txBox="1"/>
          <p:nvPr/>
        </p:nvSpPr>
        <p:spPr>
          <a:xfrm>
            <a:off x="3818103" y="330740"/>
            <a:ext cx="185379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Космический корабль «Восток-1»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9" y="462074"/>
            <a:ext cx="3431348" cy="2386128"/>
          </a:xfrm>
          <a:prstGeom prst="rect">
            <a:avLst/>
          </a:prstGeom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EB89B5-0C79-4DDE-A307-18F82CC9E44D}"/>
              </a:ext>
            </a:extLst>
          </p:cNvPr>
          <p:cNvSpPr txBox="1"/>
          <p:nvPr/>
        </p:nvSpPr>
        <p:spPr>
          <a:xfrm>
            <a:off x="3117715" y="370478"/>
            <a:ext cx="2368685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Перед полётом первого человека в космос, осваивали космос  животные-собаки Белка и Стрелка. Они-первые животные, которые облетели землю и вернулись на землю.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0" y="444135"/>
            <a:ext cx="2377939" cy="2377939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71CE7-21F0-43E5-BCC2-61721D83EA8F}"/>
              </a:ext>
            </a:extLst>
          </p:cNvPr>
          <p:cNvSpPr txBox="1"/>
          <p:nvPr/>
        </p:nvSpPr>
        <p:spPr>
          <a:xfrm>
            <a:off x="3146898" y="299488"/>
            <a:ext cx="2315183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Космос-это пространство вокруг нашей планеты. </a:t>
            </a:r>
            <a:r>
              <a:rPr lang="ru-RU" sz="1400" dirty="0" smtClean="0">
                <a:latin typeface="Georgia" panose="02040502050405020303" pitchFamily="18" charset="0"/>
              </a:rPr>
              <a:t>Космос </a:t>
            </a:r>
            <a:r>
              <a:rPr lang="ru-RU" sz="1400" dirty="0">
                <a:latin typeface="Georgia" panose="02040502050405020303" pitchFamily="18" charset="0"/>
              </a:rPr>
              <a:t>очень большой и состоит из множества звёзд, планет, комет. Если мы вечером посмотрим на небо, то увидим множество звезд и луну.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21680"/>
            <a:ext cx="2737553" cy="2737553"/>
          </a:xfrm>
          <a:prstGeom prst="rect">
            <a:avLst/>
          </a:prstGeom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039BC-9DC0-4870-A646-942FB3510FEE}"/>
              </a:ext>
            </a:extLst>
          </p:cNvPr>
          <p:cNvSpPr txBox="1"/>
          <p:nvPr/>
        </p:nvSpPr>
        <p:spPr>
          <a:xfrm>
            <a:off x="3327976" y="436904"/>
            <a:ext cx="2174132" cy="24622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 Это-луна. Она является спутником земли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 smtClean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 smtClean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Так выглядит луна, если к ней подлететь поближе. </a:t>
            </a:r>
          </a:p>
          <a:p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2" y="318977"/>
            <a:ext cx="1246797" cy="1216364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59" y="1600301"/>
            <a:ext cx="1373575" cy="12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EF845A-2CBA-4C47-8F4A-196B3D5DD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" y="170234"/>
            <a:ext cx="2842572" cy="28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78C12C-6ACB-4A35-ABDD-DCDF67B8C256}"/>
              </a:ext>
            </a:extLst>
          </p:cNvPr>
          <p:cNvSpPr txBox="1"/>
          <p:nvPr/>
        </p:nvSpPr>
        <p:spPr>
          <a:xfrm>
            <a:off x="3205537" y="291830"/>
            <a:ext cx="2139812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Посмотрите-на нашей плане есть синие пятна, зелёные и коричневые. Синие пятна-это моря, реки, океаны. Зелёные пятна- это леса и луга. Коричневые-это горы. </a:t>
            </a: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121796" y="3038696"/>
            <a:ext cx="394486" cy="16200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469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Презентация к занятию  по ознакомлению с окружающим миром  для детей 4-7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Haier Haier</dc:creator>
  <cp:lastModifiedBy>ПК</cp:lastModifiedBy>
  <cp:revision>70</cp:revision>
  <dcterms:created xsi:type="dcterms:W3CDTF">2021-03-01T17:22:44Z</dcterms:created>
  <dcterms:modified xsi:type="dcterms:W3CDTF">2021-04-13T05:03:29Z</dcterms:modified>
</cp:coreProperties>
</file>