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A4E6750-130D-4EBB-8729-8BC5CE038CA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00EB92E-3B46-4C59-972D-BD0478B5521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0480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МДОАУ «Детский сад № 98 г. Орска»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052736"/>
            <a:ext cx="7406640" cy="17526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Calibri"/>
                <a:cs typeface="Comic Sans MS"/>
              </a:rPr>
              <a:t>Развитие общей моторики детей третьего года жизни через формирование двигательных навыков</a:t>
            </a:r>
            <a:endParaRPr lang="ru-RU" sz="2000" dirty="0">
              <a:solidFill>
                <a:schemeClr val="tx2"/>
              </a:solidFill>
              <a:latin typeface="+mj-lt"/>
              <a:ea typeface="Calibri"/>
              <a:cs typeface="Comic Sans MS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3193430" cy="288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22369" y="5052924"/>
            <a:ext cx="2592286" cy="1152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воспитатель Моисеева Светлана Геннадьевна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5" y="6258881"/>
            <a:ext cx="258234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Орск, 2022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6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L:\Аттестация педагогов\Моисеева\выступление\фото\20220311_0915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5706" r="18932" b="13364"/>
          <a:stretch/>
        </p:blipFill>
        <p:spPr bwMode="auto">
          <a:xfrm>
            <a:off x="1115616" y="116632"/>
            <a:ext cx="3600400" cy="6266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L:\Аттестация педагогов\Моисеева\выступление\фото\20220311_092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17453" r="15854"/>
          <a:stretch/>
        </p:blipFill>
        <p:spPr bwMode="auto">
          <a:xfrm>
            <a:off x="4810160" y="277228"/>
            <a:ext cx="4194694" cy="5944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864096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БЕГ</a:t>
            </a:r>
            <a:endParaRPr lang="ru-RU" sz="6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85222"/>
              </p:ext>
            </p:extLst>
          </p:nvPr>
        </p:nvGraphicFramePr>
        <p:xfrm>
          <a:off x="1907703" y="1052736"/>
          <a:ext cx="6408712" cy="5616621"/>
        </p:xfrm>
        <a:graphic>
          <a:graphicData uri="http://schemas.openxmlformats.org/drawingml/2006/table">
            <a:tbl>
              <a:tblPr firstRow="1" firstCol="1" bandRow="1"/>
              <a:tblGrid>
                <a:gridCol w="1303036"/>
                <a:gridCol w="687007"/>
                <a:gridCol w="1973971"/>
                <a:gridCol w="2444698"/>
              </a:tblGrid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Человек, части тела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Дом, семья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Маленькие и большие ножки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Бегите к дедушке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Игрушки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Догонялки с игрушками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Зайчишка-трусищка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осенью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Солнышко и дождик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Одеваемся на прогулку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Домашние животные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ёлки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Спящий пёс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Черная курица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Наша ёлка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Зимняя одежда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Снег кружится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Одеваемся на прогулку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Зимние забавы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Дикие животные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Игра с Мишкой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Зайки и лисички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Догонялки с мамой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Самолёты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весной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Разноцветные ручейки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Сапожки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Деревья, цветы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Покатились блюдечки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Жуки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94" marR="63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1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L:\Аттестация педагогов\Моисеева\выступление\обобщение опыта\Моисеева Фото\изображение_viber_203-29_09-27-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Аттестация педагогов\Моисеева\выступление\обобщение опыта\Моисеева Фото\изображение_viber_2022-03-29_09-27-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ПРЫЖКИ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68490"/>
              </p:ext>
            </p:extLst>
          </p:nvPr>
        </p:nvGraphicFramePr>
        <p:xfrm>
          <a:off x="1763688" y="836710"/>
          <a:ext cx="6624735" cy="5760640"/>
        </p:xfrm>
        <a:graphic>
          <a:graphicData uri="http://schemas.openxmlformats.org/drawingml/2006/table">
            <a:tbl>
              <a:tblPr firstRow="1" firstCol="1" bandRow="1"/>
              <a:tblGrid>
                <a:gridCol w="1350419"/>
                <a:gridCol w="686630"/>
                <a:gridCol w="2158870"/>
                <a:gridCol w="2428816"/>
              </a:tblGrid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Человек, части тела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Дом, семья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Пружинки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Пружинки с бабушкой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Мячики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Достань яблоко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осенью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Прыгаем по лужам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Сапожки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ёлки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Киска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Наша ёлка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Зимняя одежда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Прыгаем в снег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Гуляем зимой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Зимние забавы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Дикие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Прыгаем в снег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Зайка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Кто быстрее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лошадках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весной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Ручеёк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Сапожки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Деревья, цветы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Убегаем от Федоры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Кузнечики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7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L:\Аттестация педагогов\Моисеева\выступление\фото\20220311_092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18548" r="11875"/>
          <a:stretch/>
        </p:blipFill>
        <p:spPr bwMode="auto">
          <a:xfrm>
            <a:off x="1115616" y="548680"/>
            <a:ext cx="3789852" cy="5342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L:\Аттестация педагогов\Моисеева\выступление\фото\20220311_09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27461" r="5344"/>
          <a:stretch/>
        </p:blipFill>
        <p:spPr bwMode="auto">
          <a:xfrm>
            <a:off x="4898170" y="827302"/>
            <a:ext cx="4104315" cy="4784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/>
          <a:lstStyle/>
          <a:p>
            <a:pPr algn="ctr"/>
            <a:r>
              <a:rPr lang="ru-RU" dirty="0" smtClean="0"/>
              <a:t>Ползание и лазание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261653"/>
              </p:ext>
            </p:extLst>
          </p:nvPr>
        </p:nvGraphicFramePr>
        <p:xfrm>
          <a:off x="1835698" y="836710"/>
          <a:ext cx="6624734" cy="5904660"/>
        </p:xfrm>
        <a:graphic>
          <a:graphicData uri="http://schemas.openxmlformats.org/drawingml/2006/table">
            <a:tbl>
              <a:tblPr firstRow="1" firstCol="1" bandRow="1"/>
              <a:tblGrid>
                <a:gridCol w="1350419"/>
                <a:gridCol w="686630"/>
                <a:gridCol w="2158870"/>
                <a:gridCol w="2428815"/>
              </a:tblGrid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Человек, части тела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Дом, семья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мяч, Маша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мяч, бабушка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Догони мяч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Яблочки и ежата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осенью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Дети и дождик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Мешочек с одеждой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ёлки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 котята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лесенки вверх-вниз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Зимняя одежда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Снежинки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Зимние забавы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Дикие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Крепость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Медвежата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Игра с шариками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Машины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весной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Мостик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Ёжик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Деревья, цветы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Мышиный пир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Коты на деревьях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5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L:\Аттестация педагогов\Моисеева\выступление\фото\20220311_0910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r="1163" b="20586"/>
          <a:stretch/>
        </p:blipFill>
        <p:spPr bwMode="auto">
          <a:xfrm>
            <a:off x="1187624" y="764704"/>
            <a:ext cx="3918587" cy="5278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L:\Аттестация педагогов\Моисеева\выступление\фото\20220311_0912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8268" r="3603" b="21365"/>
          <a:stretch/>
        </p:blipFill>
        <p:spPr bwMode="auto">
          <a:xfrm>
            <a:off x="5076056" y="762066"/>
            <a:ext cx="3842657" cy="5259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L:\Аттестация педагогов\Моисеева\выступление\фото\20220317_095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19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L:\Аттестация педагогов\Моисеева\выступление\фото\20220317_095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19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936104"/>
          </a:xfrm>
        </p:spPr>
        <p:txBody>
          <a:bodyPr/>
          <a:lstStyle/>
          <a:p>
            <a:pPr algn="ctr"/>
            <a:r>
              <a:rPr lang="ru-RU" dirty="0" smtClean="0"/>
              <a:t>Действия с предметами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585780"/>
              </p:ext>
            </p:extLst>
          </p:nvPr>
        </p:nvGraphicFramePr>
        <p:xfrm>
          <a:off x="1691680" y="980725"/>
          <a:ext cx="6768753" cy="5688637"/>
        </p:xfrm>
        <a:graphic>
          <a:graphicData uri="http://schemas.openxmlformats.org/drawingml/2006/table">
            <a:tbl>
              <a:tblPr firstRow="1" firstCol="1" bandRow="1"/>
              <a:tblGrid>
                <a:gridCol w="1376240"/>
                <a:gridCol w="725603"/>
                <a:gridCol w="2084869"/>
                <a:gridCol w="2582041"/>
              </a:tblGrid>
              <a:tr h="299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Человек, части тела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Дом, семья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мяч, Маша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мяч, баба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1,2,3 мячик догони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осенью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Дорожка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прогулку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ёлки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Теремок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Путешествие в лес за ёлкой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Зимняя одежда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Волшебный шнурок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Волшебный шнурок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Зимние забавы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Дикие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Катаем мячик с горки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Зверюшки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Матушка на камушке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Кручу обруч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весной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дорожке мяч качу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Лужи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Деревья, цветы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мухи День рождения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лужайке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L:\Аттестация педагогов\Моисеева\выступление\фото\20220317_0951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5" b="17674"/>
          <a:stretch/>
        </p:blipFill>
        <p:spPr bwMode="auto">
          <a:xfrm>
            <a:off x="1115615" y="116632"/>
            <a:ext cx="511848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L:\Аттестация педагогов\Моисеева\выступление\фото\20220317_0951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3" b="21067"/>
          <a:stretch/>
        </p:blipFill>
        <p:spPr bwMode="auto">
          <a:xfrm>
            <a:off x="3491880" y="3573017"/>
            <a:ext cx="5472608" cy="321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996952"/>
            <a:ext cx="7530040" cy="3251448"/>
          </a:xfrm>
        </p:spPr>
        <p:txBody>
          <a:bodyPr/>
          <a:lstStyle/>
          <a:p>
            <a:r>
              <a:rPr lang="ru-RU" dirty="0" smtClean="0"/>
              <a:t>Бег</a:t>
            </a:r>
          </a:p>
          <a:p>
            <a:r>
              <a:rPr lang="ru-RU" dirty="0" smtClean="0"/>
              <a:t>Ходьба</a:t>
            </a:r>
          </a:p>
          <a:p>
            <a:r>
              <a:rPr lang="ru-RU" dirty="0" smtClean="0"/>
              <a:t>Прыжки</a:t>
            </a:r>
          </a:p>
          <a:p>
            <a:r>
              <a:rPr lang="ru-RU" dirty="0" smtClean="0"/>
              <a:t>Лазание</a:t>
            </a:r>
          </a:p>
          <a:p>
            <a:r>
              <a:rPr lang="ru-RU" dirty="0" smtClean="0"/>
              <a:t>Метание</a:t>
            </a:r>
          </a:p>
          <a:p>
            <a:pPr marL="82296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353216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Детсад-98\Desktop\scale_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0899"/>
            <a:ext cx="3712068" cy="262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етсад-98\Desktop\Gcxn0st8GrowBlkxAYiiG8pY_ZTymhdygmofZb9ZSJoz2GpqmU0krfKpt1ZQrcid5V_-nlLg5lJXC7w4L6c7almAJ_K-RXu2MTMEHBBNz0rDeImFk89WX7JbUmHLUATOQtU3NywEJOzD_NoL6KXUmZnjVhIrMVuqi75BzI6XJ1ZZmEuDvhTiHzSCwREEUM4T23ihCPaG48sGtmsoL0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20" y="3429000"/>
            <a:ext cx="5580112" cy="24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/>
          <a:lstStyle/>
          <a:p>
            <a:pPr algn="ctr"/>
            <a:r>
              <a:rPr lang="ru-RU" dirty="0" smtClean="0"/>
              <a:t>Речь с движениями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824203"/>
              </p:ext>
            </p:extLst>
          </p:nvPr>
        </p:nvGraphicFramePr>
        <p:xfrm>
          <a:off x="1691680" y="908718"/>
          <a:ext cx="6891928" cy="5702384"/>
        </p:xfrm>
        <a:graphic>
          <a:graphicData uri="http://schemas.openxmlformats.org/drawingml/2006/table">
            <a:tbl>
              <a:tblPr firstRow="1" firstCol="1" bandRow="1"/>
              <a:tblGrid>
                <a:gridCol w="1401284"/>
                <a:gridCol w="738807"/>
                <a:gridCol w="2122809"/>
                <a:gridCol w="2629028"/>
              </a:tblGrid>
              <a:tr h="3001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Человек, части тела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Дом, семья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Прячем ручки, ножки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Кто у нас хороший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Игра с мячиком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Огород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осенью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 идём гулять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ёлки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Подними ладошки выше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Игра с ёлочкой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Зимняя одежда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Снежинки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прогулку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Зимние забавы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Дикие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санках с горы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Медведь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Вместе с мамой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Паровоз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весной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Лужи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Деревья, цветы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Мою посуду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Цветочек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6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L:\Аттестация педагогов\Моисеева\выступление\фото\20220315_0817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4" b="15170"/>
          <a:stretch/>
        </p:blipFill>
        <p:spPr bwMode="auto">
          <a:xfrm>
            <a:off x="703374" y="-27384"/>
            <a:ext cx="434224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L:\Аттестация педагогов\Моисеева\выступление\фото\20220315_081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7" b="8689"/>
          <a:stretch/>
        </p:blipFill>
        <p:spPr bwMode="auto">
          <a:xfrm>
            <a:off x="4853406" y="116632"/>
            <a:ext cx="432475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L:\Аттестация педагогов\Моисеева\выступление\фото\20220315_0838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4" b="18700"/>
          <a:stretch/>
        </p:blipFill>
        <p:spPr bwMode="auto">
          <a:xfrm>
            <a:off x="2374243" y="3356992"/>
            <a:ext cx="5616698" cy="3494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2296" lvl="0" algn="ctr">
              <a:spcBef>
                <a:spcPts val="600"/>
              </a:spcBef>
            </a:pPr>
            <a:r>
              <a:rPr lang="ru-RU" sz="4800" b="1" dirty="0">
                <a:solidFill>
                  <a:prstClr val="black"/>
                </a:solidFill>
                <a:effectLst/>
                <a:ea typeface="+mn-ea"/>
                <a:cs typeface="+mn-cs"/>
              </a:rPr>
              <a:t>Спасибо за внимание!</a:t>
            </a:r>
            <a:br>
              <a:rPr lang="ru-RU" sz="4800" b="1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endParaRPr lang="ru-RU" sz="4800" b="1" dirty="0"/>
          </a:p>
        </p:txBody>
      </p:sp>
      <p:pic>
        <p:nvPicPr>
          <p:cNvPr id="2050" name="Picture 2" descr="L:\Аттестация педагогов\Моисеева\выступление\обобщение опыта\Моисеева Фото\изображение_viber_2022-03-9-27-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3592" b="11484"/>
          <a:stretch/>
        </p:blipFill>
        <p:spPr bwMode="auto">
          <a:xfrm>
            <a:off x="590274" y="1010004"/>
            <a:ext cx="3630205" cy="40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Аттестация педагогов\Моисеева\выступление\обобщение опыта\Моисеева Фото\изображение_viber_2022-03-29_027-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b="16848"/>
          <a:stretch/>
        </p:blipFill>
        <p:spPr bwMode="auto">
          <a:xfrm>
            <a:off x="4424382" y="2636912"/>
            <a:ext cx="4595308" cy="40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2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Детсад-98\Desktop\in_article_37f67905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етсад-98\Desktop\6gfr66vh586vl3tkizqicwp9m6mn2f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36979"/>
            <a:ext cx="5076056" cy="33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9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Детсад-98\Desktop\tancevalnaya-zaryadka-dlya-detej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9661"/>
            <a:ext cx="5256584" cy="42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етсад-98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684540"/>
            <a:ext cx="7875245" cy="19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МОТОРИКА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382452" y="764704"/>
            <a:ext cx="3657600" cy="3534072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4800" dirty="0" smtClean="0"/>
              <a:t>общая</a:t>
            </a:r>
          </a:p>
          <a:p>
            <a:pPr marL="82296" indent="0" algn="ctr">
              <a:buNone/>
            </a:pPr>
            <a:endParaRPr lang="ru-RU" sz="4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171458" y="764704"/>
            <a:ext cx="3657600" cy="36004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4800" dirty="0" smtClean="0"/>
              <a:t>мелкая</a:t>
            </a:r>
          </a:p>
          <a:p>
            <a:pPr marL="82296" indent="0" algn="ctr">
              <a:buNone/>
            </a:pPr>
            <a:endParaRPr lang="ru-RU" sz="4800" dirty="0" smtClean="0"/>
          </a:p>
          <a:p>
            <a:pPr marL="82296" indent="0" algn="ctr">
              <a:buNone/>
            </a:pPr>
            <a:endParaRPr lang="ru-RU" sz="4800" dirty="0" smtClean="0"/>
          </a:p>
          <a:p>
            <a:pPr marL="82296" indent="0" algn="ctr">
              <a:buNone/>
            </a:pPr>
            <a:endParaRPr lang="ru-RU" sz="4800" dirty="0"/>
          </a:p>
        </p:txBody>
      </p:sp>
      <p:pic>
        <p:nvPicPr>
          <p:cNvPr id="5122" name="Picture 2" descr="C:\Users\Детсад-98\Desktop\8444c9cdd578a40bf8b447817856507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01" y="1484784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етсад-98\Desktop\f2a2987db5317b2da196594cc3469e6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7784" y="4221088"/>
            <a:ext cx="4608512" cy="5760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артикуляционная</a:t>
            </a:r>
            <a:endParaRPr lang="ru-RU" sz="4400" dirty="0"/>
          </a:p>
        </p:txBody>
      </p:sp>
      <p:pic>
        <p:nvPicPr>
          <p:cNvPr id="5124" name="Picture 4" descr="C:\Users\Детсад-98\Desktop\img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8095" b="24921"/>
          <a:stretch/>
        </p:blipFill>
        <p:spPr bwMode="auto">
          <a:xfrm>
            <a:off x="2592625" y="4797152"/>
            <a:ext cx="5175609" cy="19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9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642194"/>
          </a:xfrm>
        </p:spPr>
        <p:txBody>
          <a:bodyPr>
            <a:noAutofit/>
          </a:bodyPr>
          <a:lstStyle/>
          <a:p>
            <a:r>
              <a:rPr lang="ru-RU" sz="3200" b="1" u="sng" dirty="0" smtClean="0"/>
              <a:t>Цель:</a:t>
            </a:r>
            <a:r>
              <a:rPr lang="ru-RU" sz="3200" dirty="0" smtClean="0"/>
              <a:t> развитие общей моторики детей третьего года жизни через формирование двигательных  навыков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4259560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Проанализировать литературу по данному вопросу;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Систематизировать игры и упражнения на формирование двигательных навыков детей третьего года жизни;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Формировать двигательные навыки путём игр и упражнений с целью развития общей моторики детей третьего года жизни.</a:t>
            </a:r>
            <a:endParaRPr lang="ru-RU" sz="2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Совмещение общеразвивающих и коррекционных задач: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12776"/>
            <a:ext cx="7498080" cy="4800600"/>
          </a:xfrm>
        </p:spPr>
        <p:txBody>
          <a:bodyPr>
            <a:norm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развитие общих движений и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общения;</a:t>
            </a:r>
            <a:endParaRPr lang="ru-RU" sz="24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развитие общих движений и сенсорных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представлений;</a:t>
            </a:r>
            <a:endParaRPr lang="ru-RU" sz="24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развитие общих движений и общих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представлений;</a:t>
            </a:r>
            <a:endParaRPr lang="ru-RU" sz="2400" dirty="0" smtClean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развитие общих движений и речи </a:t>
            </a:r>
            <a:endParaRPr lang="ru-RU" sz="24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9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8640"/>
            <a:ext cx="7498080" cy="4800600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Игры и упражнения, направленные на развитие основных движений: ходьба, бег, прыжки, ползание, лазание;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Игры с предметами;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Речь с движениями;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Фольклорные игры;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Игры, направленные на выработку умения управлять мышечным напряжением рук, ног, шеи, спины.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 descr="C:\Users\Детсад-98\Desktop\cover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0777"/>
            <a:ext cx="2520280" cy="32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/>
          <a:lstStyle/>
          <a:p>
            <a:pPr algn="ctr"/>
            <a:r>
              <a:rPr lang="ru-RU" dirty="0" smtClean="0"/>
              <a:t>Ходьба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462251"/>
              </p:ext>
            </p:extLst>
          </p:nvPr>
        </p:nvGraphicFramePr>
        <p:xfrm>
          <a:off x="1763688" y="908720"/>
          <a:ext cx="6696743" cy="5760640"/>
        </p:xfrm>
        <a:graphic>
          <a:graphicData uri="http://schemas.openxmlformats.org/drawingml/2006/table">
            <a:tbl>
              <a:tblPr firstRow="1" firstCol="1" bandRow="1"/>
              <a:tblGrid>
                <a:gridCol w="1365098"/>
                <a:gridCol w="694093"/>
                <a:gridCol w="2182336"/>
                <a:gridCol w="2455216"/>
              </a:tblGrid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Человек, части тела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Дом, семья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Принеси игрушку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разбуди маму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Игрушки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Овощи-фрукты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Идём к игрушкам в гости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 в сад пойдём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осенью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Пройди через ручеёк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Сапожки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ёлки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Гусятки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Ёлочка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Зимняя одежда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Ходим по снегу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Одевайся потеплей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Зимние забавы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Дикие животные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лыжах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Мишка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Мамин парад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Поезд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Одежда, обувь весной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Лужи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Лужи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Деревья, цветы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Посуда убежала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Прогулка в лес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9" marR="670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2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127</TotalTime>
  <Words>832</Words>
  <Application>Microsoft Office PowerPoint</Application>
  <PresentationFormat>Экран (4:3)</PresentationFormat>
  <Paragraphs>438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МДОАУ «Детский сад № 98 г. Орска»</vt:lpstr>
      <vt:lpstr>Презентация PowerPoint</vt:lpstr>
      <vt:lpstr>Презентация PowerPoint</vt:lpstr>
      <vt:lpstr>Презентация PowerPoint</vt:lpstr>
      <vt:lpstr>МОТОРИКА</vt:lpstr>
      <vt:lpstr>Цель: развитие общей моторики детей третьего года жизни через формирование двигательных  навыков</vt:lpstr>
      <vt:lpstr>Совмещение общеразвивающих и коррекционных задач:</vt:lpstr>
      <vt:lpstr>Презентация PowerPoint</vt:lpstr>
      <vt:lpstr>Ходьба</vt:lpstr>
      <vt:lpstr>Презентация PowerPoint</vt:lpstr>
      <vt:lpstr>БЕГ</vt:lpstr>
      <vt:lpstr>Презентация PowerPoint</vt:lpstr>
      <vt:lpstr>ПРЫЖКИ</vt:lpstr>
      <vt:lpstr>Презентация PowerPoint</vt:lpstr>
      <vt:lpstr>Ползание и лазание</vt:lpstr>
      <vt:lpstr>Презентация PowerPoint</vt:lpstr>
      <vt:lpstr>Презентация PowerPoint</vt:lpstr>
      <vt:lpstr>Действия с предметами</vt:lpstr>
      <vt:lpstr>Презентация PowerPoint</vt:lpstr>
      <vt:lpstr>Речь с движениями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Детсад-98</dc:creator>
  <cp:lastModifiedBy>Детсад-98</cp:lastModifiedBy>
  <cp:revision>8</cp:revision>
  <dcterms:created xsi:type="dcterms:W3CDTF">2022-03-25T06:57:01Z</dcterms:created>
  <dcterms:modified xsi:type="dcterms:W3CDTF">2022-04-12T11:07:03Z</dcterms:modified>
</cp:coreProperties>
</file>