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sldIdLst>
    <p:sldId id="256" r:id="rId2"/>
    <p:sldId id="262" r:id="rId3"/>
    <p:sldId id="263" r:id="rId4"/>
    <p:sldId id="264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58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78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74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2556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439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2138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85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555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9934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1315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958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26B1-B3F9-4D3C-A9D7-20303F033B3B}" type="datetimeFigureOut">
              <a:rPr lang="ru-RU" smtClean="0"/>
              <a:t>20.12.2023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5F226D-7616-4FA8-8015-7EE05241D7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7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34335" cy="685594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0603" y="621541"/>
            <a:ext cx="9706062" cy="216436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Формы взаимодействия с родителями детей, 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получающих дошкольное образование 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форме семейного образования 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 профилактике нарушений 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детско-родительских взаимоотношений.</a:t>
            </a:r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</a:t>
            </a:r>
            <a:r>
              <a:rPr lang="ru-RU" sz="4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                          </a:t>
            </a:r>
            <a:endParaRPr lang="ru-RU" sz="4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0603" y="5428368"/>
            <a:ext cx="8815753" cy="1143000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Подготовил: педагог-психолог </a:t>
            </a:r>
          </a:p>
          <a:p>
            <a:pPr algn="r"/>
            <a:r>
              <a:rPr lang="ru-RU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МДОАУ «Детский сад № 38 </a:t>
            </a:r>
            <a:r>
              <a:rPr lang="ru-RU" sz="20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г.Орска</a:t>
            </a:r>
            <a:r>
              <a:rPr lang="ru-RU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» </a:t>
            </a: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 algn="r"/>
            <a:r>
              <a:rPr lang="ru-RU" sz="20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Ермолаева И.В.</a:t>
            </a:r>
            <a:endParaRPr lang="ru-RU" sz="20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73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Нетрадиционные формы</a:t>
            </a:r>
            <a:endParaRPr lang="ru-RU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1" y="1825625"/>
            <a:ext cx="6864177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театрализованные праздники 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игротеки 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семейные газеты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отчетные концерты 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родительские клубы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тренинги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игрового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взаимодействия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интерактивные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выставки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викторины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, конкурсы, совместные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занятия 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проектная деятельность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098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7280" y="365125"/>
            <a:ext cx="10394504" cy="158724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Цель: </a:t>
            </a:r>
            <a:b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передача педагогических </a:t>
            </a:r>
            <a:r>
              <a:rPr lang="ru-RU" sz="3200" dirty="0">
                <a:solidFill>
                  <a:schemeClr val="tx2"/>
                </a:solidFill>
                <a:latin typeface="Arial Narrow" panose="020B0606020202030204" pitchFamily="34" charset="0"/>
              </a:rPr>
              <a:t>знаний, формирование представлений </a:t>
            </a: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/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 </a:t>
            </a:r>
            <a:r>
              <a:rPr lang="ru-RU" sz="3200" dirty="0">
                <a:solidFill>
                  <a:schemeClr val="tx2"/>
                </a:solidFill>
                <a:latin typeface="Arial Narrow" panose="020B0606020202030204" pitchFamily="34" charset="0"/>
              </a:rPr>
              <a:t>навыков в различных аспектах воспитания в семье.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7280" y="2314743"/>
            <a:ext cx="10394504" cy="408605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Задачи</a:t>
            </a:r>
            <a:r>
              <a:rPr lang="ru-RU" b="1" dirty="0">
                <a:solidFill>
                  <a:schemeClr val="tx2"/>
                </a:solidFill>
                <a:latin typeface="Arial Narrow" panose="020B0606020202030204" pitchFamily="34" charset="0"/>
              </a:rPr>
              <a:t>:</a:t>
            </a:r>
            <a:endParaRPr lang="ru-RU" b="1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ориентацию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родителей на изменение стиля взаимоотношений в семье: выработка навыков адекватного и равноправного сотрудничества, способности к предотвращению и разрешению межличностных конфликтов;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устранение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дезадаптивных форм поведения и обучение адекватным способам реагирования в проблемных ситуациях; 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установление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и развитие отношений партнерства и сотрудничества родителей с ребенком: достижение способности к эмпатии, к пониманию интересов и переживаний друг друга;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повышение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уровня компетентности родителей в области психологических новообразований детей дошкольного возраста.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99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135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3815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448" y="148471"/>
            <a:ext cx="7456913" cy="101417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Федеральный закон РФ № 273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«Об образовании в Российской Федерации»</a:t>
            </a:r>
            <a:endParaRPr lang="ru-RU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26009" y="1399912"/>
            <a:ext cx="9384170" cy="7414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Основные  элементы системы образования в России</a:t>
            </a:r>
            <a:endParaRPr lang="ru-RU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3375" y="2946795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Дошкольное</a:t>
            </a:r>
            <a:r>
              <a:rPr lang="ru-RU" sz="16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62121" y="2313602"/>
            <a:ext cx="2880000" cy="46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n w="0"/>
                <a:solidFill>
                  <a:schemeClr val="tx2"/>
                </a:solidFill>
                <a:latin typeface="Arial Narrow" panose="020B0606020202030204" pitchFamily="34" charset="0"/>
              </a:rPr>
              <a:t>Общее образование</a:t>
            </a:r>
            <a:endParaRPr lang="ru-RU" sz="1600" dirty="0">
              <a:ln w="0"/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42121" y="3423719"/>
            <a:ext cx="1800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Ясли, детские сады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41426" y="3940915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Начальное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561426" y="4376559"/>
            <a:ext cx="1800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Начальная школа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23375" y="4935035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Основное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779290" y="2324695"/>
            <a:ext cx="2880000" cy="46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Профессиональное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145861" y="2891165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Начальное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41426" y="5854257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Среднее (полное)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561426" y="5352932"/>
            <a:ext cx="1800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Основная</a:t>
            </a:r>
            <a:r>
              <a:rPr lang="ru-R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школа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872435" y="3337829"/>
            <a:ext cx="1793426" cy="33925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ПТУ,лицеи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145861" y="3898099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Среднее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872435" y="4360866"/>
            <a:ext cx="1786855" cy="3401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Техникумы, колледжи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145861" y="4933411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Высшее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682087" y="5398149"/>
            <a:ext cx="1983774" cy="4180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Университеты, институты, академии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145861" y="6047454"/>
            <a:ext cx="2520000" cy="540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Послевузовское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133490" y="3060968"/>
            <a:ext cx="2514866" cy="17115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Дома творчества,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музыкальные школы,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Arial Narrow" panose="020B0606020202030204" pitchFamily="34" charset="0"/>
              </a:rPr>
              <a:t>х</a:t>
            </a:r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удожественные школы, институты повышения квалификации, </a:t>
            </a:r>
          </a:p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курсы переподготовки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8847265" y="2334697"/>
            <a:ext cx="2880000" cy="46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Дополнительное образование</a:t>
            </a:r>
            <a:endParaRPr lang="ru-RU" sz="1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570591" y="6360230"/>
            <a:ext cx="1800000" cy="396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Средние школы, лицеи, гимназии</a:t>
            </a:r>
            <a:endParaRPr lang="ru-RU" sz="1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4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b="4981"/>
          <a:stretch/>
        </p:blipFill>
        <p:spPr>
          <a:xfrm>
            <a:off x="0" y="0"/>
            <a:ext cx="12192001" cy="6862777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9967" y="436607"/>
            <a:ext cx="8592065" cy="67550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Где можно получить дошкольное образование?</a:t>
            </a:r>
            <a:endParaRPr lang="ru-RU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906163" y="1418639"/>
            <a:ext cx="10678298" cy="124934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 любых организациях, осуществляющих образовательную деятельность,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Вне организаций- в форме семейного образования.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466" y="2974511"/>
            <a:ext cx="5182049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779"/>
            <a:ext cx="12193057" cy="6864691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90135" y="672509"/>
            <a:ext cx="8734168" cy="1325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> Ч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>асть 3 статьи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>64 Федерального закона от 29 декабря 2012 г. N 273-ФЗ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/>
            </a:r>
            <a:b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</a:b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>"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+mn-ea"/>
                <a:cs typeface="+mn-cs"/>
              </a:rPr>
              <a:t>Об образовании в Российской Федерации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"</a:t>
            </a:r>
            <a:endParaRPr lang="ru-RU" sz="24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1"/>
          </p:nvPr>
        </p:nvSpPr>
        <p:spPr>
          <a:xfrm>
            <a:off x="994719" y="2682360"/>
            <a:ext cx="9525000" cy="333126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Родители (законные представители) несовершеннолетнего воспитанника, обеспечивающие получение воспитанником дошкольного образования 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        в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форме семейного образования, имеют право на получение методической, психолого-педагогической, диагностической и консультативной помощи без взимания платы, в том числе в дошкольных образовательных организациях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       и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общеобразовательных организациях, если в них созданы соответствующие консультационные центры. Обеспечение предоставления таких видов помощи осуществляется органами государственной власти субъектов Российской Федерации</a:t>
            </a:r>
          </a:p>
        </p:txBody>
      </p:sp>
    </p:spTree>
    <p:extLst>
      <p:ext uri="{BB962C8B-B14F-4D97-AF65-F5344CB8AC3E}">
        <p14:creationId xmlns:p14="http://schemas.microsoft.com/office/powerpoint/2010/main" val="31355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b="4988"/>
          <a:stretch/>
        </p:blipFill>
        <p:spPr>
          <a:xfrm>
            <a:off x="0" y="0"/>
            <a:ext cx="12192000" cy="685343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04533" y="1223638"/>
            <a:ext cx="8684690" cy="83099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Профилактика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– это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</a:rPr>
              <a:t>комплекс психолого-педагогических мероприятий, направленных на предупреждение и устранение факторов риска.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38184" y="2906752"/>
            <a:ext cx="8151039" cy="227337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Профилактика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нарушений детско-родительских отношений представляет собой обширную сферу деятельности, </a:t>
            </a:r>
            <a:endParaRPr lang="ru-RU" sz="2400" dirty="0" smtClean="0">
              <a:solidFill>
                <a:schemeClr val="tx2"/>
              </a:solidFill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основная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цель, которой </a:t>
            </a: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это </a:t>
            </a:r>
          </a:p>
          <a:p>
            <a:pPr indent="449580" algn="ctr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воспитание 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 населения педагогической грамотности, расширение кругозора в области психологических знаний.</a:t>
            </a:r>
            <a:endParaRPr lang="ru-RU" sz="24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59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3195"/>
            <a:ext cx="12193057" cy="685249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6950" y="2354562"/>
            <a:ext cx="7792995" cy="198079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Информационно-коммуникационные.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Наглядно-информационные.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Инновационные.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chemeClr val="tx2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Нетрадиционные.</a:t>
            </a:r>
            <a:endParaRPr lang="ru-RU" sz="2400" dirty="0">
              <a:solidFill>
                <a:schemeClr val="tx2"/>
              </a:solidFill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29961" y="636973"/>
            <a:ext cx="8519985" cy="1325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Arial Narrow" panose="020B0606020202030204" pitchFamily="34" charset="0"/>
              </a:rPr>
              <a:t>Ф</a:t>
            </a: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ормы взаимодействия с родителями </a:t>
            </a:r>
            <a:b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</a:br>
            <a:r>
              <a:rPr lang="ru-RU" sz="32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по детско-родительским взаимоотношениям в семье</a:t>
            </a:r>
            <a:endParaRPr lang="ru-RU" sz="32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3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8287" y="653450"/>
            <a:ext cx="8173995" cy="1325563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Информационно-коммуникационные формы.</a:t>
            </a:r>
            <a:endParaRPr lang="ru-RU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2027" y="2459056"/>
            <a:ext cx="9030730" cy="362782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с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айт детского сада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страница детского сада (В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К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онтакте, </a:t>
            </a:r>
            <a:r>
              <a:rPr lang="ru-RU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Сферум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) 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л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ичные веб-страницы и сайты специалистов ДОО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р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едакционно-издательская деятельность электронные газеты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с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оздание </a:t>
            </a:r>
            <a:r>
              <a:rPr lang="ru-RU" dirty="0" err="1" smtClean="0">
                <a:solidFill>
                  <a:schemeClr val="tx2"/>
                </a:solidFill>
                <a:latin typeface="Arial Narrow" panose="020B0606020202030204" pitchFamily="34" charset="0"/>
              </a:rPr>
              <a:t>медиатеки</a:t>
            </a:r>
            <a:endParaRPr lang="ru-RU" dirty="0" smtClean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т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елекоммуникационные проекты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д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истанционные конференции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089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2751"/>
            <a:ext cx="12193057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664138"/>
            <a:ext cx="6557790" cy="117535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Наглядно-информационные формы</a:t>
            </a:r>
            <a:endParaRPr lang="ru-RU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704762" y="2212164"/>
            <a:ext cx="2700000" cy="540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традиционные</a:t>
            </a:r>
            <a:endParaRPr lang="ru-RU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839787" y="3245708"/>
            <a:ext cx="4320000" cy="2160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амятки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б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уклеты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д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емонстрационные стенды</a:t>
            </a:r>
          </a:p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г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азеты для родителей</a:t>
            </a:r>
          </a:p>
          <a:p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7152503" y="2301105"/>
            <a:ext cx="2700000" cy="540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нетрадиционные</a:t>
            </a:r>
            <a:endParaRPr lang="ru-RU" sz="28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6172200" y="3245708"/>
            <a:ext cx="5072449" cy="2160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открытые занятия для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родителей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просмотр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видеороликов фотографий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,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презентаций </a:t>
            </a:r>
          </a:p>
          <a:p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выставки </a:t>
            </a:r>
            <a:r>
              <a:rPr lang="ru-RU" dirty="0">
                <a:solidFill>
                  <a:schemeClr val="tx2"/>
                </a:solidFill>
                <a:latin typeface="Arial Narrow" panose="020B0606020202030204" pitchFamily="34" charset="0"/>
              </a:rPr>
              <a:t>детских </a:t>
            </a:r>
            <a:r>
              <a:rPr lang="ru-RU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работ</a:t>
            </a:r>
            <a:endParaRPr lang="ru-RU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139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2757"/>
            <a:ext cx="12193057" cy="685249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Инновационные формы</a:t>
            </a:r>
            <a:endParaRPr lang="ru-RU" sz="3600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30659" y="1825625"/>
            <a:ext cx="5941541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групповые семинары 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круглый стол 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диспуты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практикумы 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тренинги </a:t>
            </a:r>
            <a:r>
              <a:rPr lang="ru-RU" sz="3300" dirty="0">
                <a:solidFill>
                  <a:schemeClr val="tx2"/>
                </a:solidFill>
                <a:latin typeface="Arial Narrow" panose="020B0606020202030204" pitchFamily="34" charset="0"/>
              </a:rPr>
              <a:t>для </a:t>
            </a:r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родителей 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ролевые игры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родительские гостиные</a:t>
            </a:r>
            <a:endParaRPr lang="ru-RU" sz="3300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нетрадиционные </a:t>
            </a:r>
            <a:r>
              <a:rPr lang="ru-RU" sz="3300" dirty="0">
                <a:solidFill>
                  <a:schemeClr val="tx2"/>
                </a:solidFill>
                <a:latin typeface="Arial Narrow" panose="020B0606020202030204" pitchFamily="34" charset="0"/>
              </a:rPr>
              <a:t>родительские </a:t>
            </a:r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собрания </a:t>
            </a:r>
            <a:r>
              <a:rPr lang="ru-RU" sz="4300" dirty="0">
                <a:solidFill>
                  <a:schemeClr val="tx2"/>
                </a:solidFill>
                <a:latin typeface="Arial Narrow" panose="020B0606020202030204" pitchFamily="34" charset="0"/>
              </a:rPr>
              <a:t>	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46805" cy="435133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устные журналы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экскурсии 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семейные клубы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 дискуссии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праздники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совместные досуги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тематические акции </a:t>
            </a:r>
          </a:p>
          <a:p>
            <a:r>
              <a:rPr lang="ru-RU" sz="3300" dirty="0" smtClean="0">
                <a:solidFill>
                  <a:schemeClr val="tx2"/>
                </a:solidFill>
                <a:latin typeface="Arial Narrow" panose="020B0606020202030204" pitchFamily="34" charset="0"/>
              </a:rPr>
              <a:t>участие родителей в конкурсах, выставках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398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1887</TotalTime>
  <Words>440</Words>
  <Application>Microsoft Office PowerPoint</Application>
  <PresentationFormat>Широкоэкранный</PresentationFormat>
  <Paragraphs>93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Times New Roman</vt:lpstr>
      <vt:lpstr>Тема Office</vt:lpstr>
      <vt:lpstr>Формы взаимодействия с родителями детей,  получающих дошкольное образование  в форме семейного образования  по профилактике нарушений  детско-родительских взаимоотношений.                                               </vt:lpstr>
      <vt:lpstr>Федеральный закон РФ № 273 «Об образовании в Российской Федерации»</vt:lpstr>
      <vt:lpstr>Где можно получить дошкольное образование?</vt:lpstr>
      <vt:lpstr> Часть 3 статьи 64 Федерального закона от 29 декабря 2012 г. N 273-ФЗ  "Об образовании в Российской Федерации"</vt:lpstr>
      <vt:lpstr>Презентация PowerPoint</vt:lpstr>
      <vt:lpstr>Формы взаимодействия с родителями  по детско-родительским взаимоотношениям в семье</vt:lpstr>
      <vt:lpstr>Информационно-коммуникационные формы.</vt:lpstr>
      <vt:lpstr>Наглядно-информационные формы</vt:lpstr>
      <vt:lpstr>Инновационные формы</vt:lpstr>
      <vt:lpstr>Нетрадиционные формы</vt:lpstr>
      <vt:lpstr>Цель:  передача педагогических знаний, формирование представлений  и навыков в различных аспектах воспитания в семье. 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Формы взаимодействия  с родителями детей, получающих дошкольное образование  в форме семейного образования  по профилактике нарушений  детско-родительских взаимоотношений.</dc:title>
  <dc:creator>user</dc:creator>
  <cp:lastModifiedBy>user</cp:lastModifiedBy>
  <cp:revision>37</cp:revision>
  <dcterms:created xsi:type="dcterms:W3CDTF">2023-12-11T07:36:04Z</dcterms:created>
  <dcterms:modified xsi:type="dcterms:W3CDTF">2023-12-20T03:47:41Z</dcterms:modified>
</cp:coreProperties>
</file>