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bookmarkIdSeed="2">
  <p:sldMasterIdLst>
    <p:sldMasterId id="2147483648" r:id="rId1"/>
  </p:sldMasterIdLst>
  <p:sldIdLst>
    <p:sldId id="256" r:id="rId2"/>
    <p:sldId id="258" r:id="rId3"/>
    <p:sldId id="263" r:id="rId4"/>
    <p:sldId id="259" r:id="rId5"/>
    <p:sldId id="264" r:id="rId6"/>
    <p:sldId id="278" r:id="rId7"/>
    <p:sldId id="279" r:id="rId8"/>
    <p:sldId id="265" r:id="rId9"/>
    <p:sldId id="266" r:id="rId10"/>
    <p:sldId id="267" r:id="rId11"/>
    <p:sldId id="268" r:id="rId12"/>
    <p:sldId id="275" r:id="rId13"/>
    <p:sldId id="269" r:id="rId14"/>
    <p:sldId id="270" r:id="rId15"/>
    <p:sldId id="273" r:id="rId16"/>
    <p:sldId id="274" r:id="rId17"/>
    <p:sldId id="280" r:id="rId18"/>
    <p:sldId id="276" r:id="rId19"/>
    <p:sldId id="271" r:id="rId20"/>
    <p:sldId id="272" r:id="rId21"/>
  </p:sldIdLst>
  <p:sldSz cx="9144000" cy="6858000" type="screen4x3"/>
  <p:notesSz cx="6858000" cy="9144000"/>
  <p:embeddedFontLst>
    <p:embeddedFont>
      <p:font typeface="Rubius" charset="0"/>
      <p:regular r:id="rId22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6600"/>
    <a:srgbClr val="A42320"/>
    <a:srgbClr val="8D1E1B"/>
    <a:srgbClr val="005654"/>
    <a:srgbClr val="C42A26"/>
    <a:srgbClr val="A80054"/>
    <a:srgbClr val="007A77"/>
    <a:srgbClr val="339933"/>
    <a:srgbClr val="B45608"/>
    <a:srgbClr val="CC00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57586" autoAdjust="0"/>
  </p:normalViewPr>
  <p:slideViewPr>
    <p:cSldViewPr>
      <p:cViewPr varScale="1">
        <p:scale>
          <a:sx n="86" d="100"/>
          <a:sy n="86" d="100"/>
        </p:scale>
        <p:origin x="-68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11.03.2024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71604" y="1785926"/>
            <a:ext cx="6143668" cy="3071834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>
              <a:lnSpc>
                <a:spcPct val="90000"/>
              </a:lnSpc>
            </a:pPr>
            <a:r>
              <a:rPr lang="ru-RU" sz="3200" dirty="0" smtClean="0">
                <a:ln w="9525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Rubius" pitchFamily="2" charset="0"/>
              </a:rPr>
              <a:t>«Устное народное творчество, как средство начального патриотического воспитания</a:t>
            </a:r>
            <a:r>
              <a:rPr lang="ru-RU" sz="3200" b="1" dirty="0" smtClean="0">
                <a:ln w="9525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Rubius" pitchFamily="2" charset="0"/>
              </a:rPr>
              <a:t/>
            </a:r>
            <a:br>
              <a:rPr lang="ru-RU" sz="3200" b="1" dirty="0" smtClean="0">
                <a:ln w="9525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Rubius" pitchFamily="2" charset="0"/>
              </a:rPr>
            </a:br>
            <a:r>
              <a:rPr lang="ru-RU" sz="3200" dirty="0" smtClean="0">
                <a:ln w="9525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Rubius" pitchFamily="2" charset="0"/>
              </a:rPr>
              <a:t>младших дошкольников»</a:t>
            </a:r>
            <a:endParaRPr lang="ru-RU" sz="3200" dirty="0">
              <a:ln w="9525">
                <a:solidFill>
                  <a:schemeClr val="accent6">
                    <a:lumMod val="50000"/>
                  </a:schemeClr>
                </a:solidFill>
              </a:ln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Rubius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5429264"/>
            <a:ext cx="5760640" cy="59202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1800" b="1" i="1" dirty="0" smtClean="0">
                <a:solidFill>
                  <a:schemeClr val="tx2"/>
                </a:solidFill>
              </a:rPr>
              <a:t>Выполнила: </a:t>
            </a:r>
            <a:r>
              <a:rPr lang="ru-RU" sz="1800" b="1" i="1" dirty="0" smtClean="0">
                <a:solidFill>
                  <a:srgbClr val="FF0000"/>
                </a:solidFill>
              </a:rPr>
              <a:t>Низовцева Ю.С</a:t>
            </a:r>
          </a:p>
          <a:p>
            <a:pPr>
              <a:spcBef>
                <a:spcPts val="0"/>
              </a:spcBef>
            </a:pPr>
            <a:r>
              <a:rPr lang="ru-RU" sz="1800" b="1" i="1" dirty="0" smtClean="0">
                <a:solidFill>
                  <a:schemeClr val="tx2"/>
                </a:solidFill>
              </a:rPr>
              <a:t>Воспитатель младшей группы</a:t>
            </a:r>
            <a:endParaRPr lang="ru-RU" sz="1800" b="1" i="1" dirty="0">
              <a:solidFill>
                <a:schemeClr val="tx2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14480" y="571480"/>
            <a:ext cx="59293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tx2"/>
                </a:solidFill>
                <a:latin typeface="+mj-lt"/>
              </a:rPr>
              <a:t>«МДОАУ Детский сад №60» г. Орска</a:t>
            </a:r>
            <a:endParaRPr lang="ru-RU" sz="1600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8355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032406" cy="714380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effectLst>
                  <a:outerShdw blurRad="25400" dist="25400" dir="2700000" algn="tl">
                    <a:srgbClr val="000000">
                      <a:alpha val="43137"/>
                    </a:srgbClr>
                  </a:outerShdw>
                </a:effectLst>
                <a:latin typeface="Rubius" pitchFamily="2" charset="0"/>
              </a:rPr>
              <a:t>Сказки</a:t>
            </a:r>
            <a:endParaRPr lang="ru-RU" sz="4000" dirty="0">
              <a:solidFill>
                <a:srgbClr val="FF0000"/>
              </a:solidFill>
              <a:effectLst>
                <a:outerShdw blurRad="25400" dist="25400" dir="2700000" algn="tl">
                  <a:srgbClr val="000000">
                    <a:alpha val="43137"/>
                  </a:srgbClr>
                </a:outerShdw>
              </a:effectLst>
              <a:latin typeface="Rubius" pitchFamily="2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492922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1600" i="1" dirty="0" smtClean="0"/>
              <a:t>Сказки </a:t>
            </a:r>
            <a:r>
              <a:rPr lang="ru-RU" sz="1600" dirty="0" smtClean="0"/>
              <a:t>– особая фольклорная форма, призванная рассказать детям о добре и зле, воспитать в ребенке трудолюбие, уважение к самому себе и окружающим, честность, справедливость, научить смекалке. </a:t>
            </a:r>
          </a:p>
          <a:p>
            <a:pPr>
              <a:spcBef>
                <a:spcPts val="0"/>
              </a:spcBef>
              <a:buNone/>
            </a:pPr>
            <a:r>
              <a:rPr lang="ru-RU" sz="1600" dirty="0" smtClean="0"/>
              <a:t>В  младшем дошкольном возрасте используем русские народные сказки «Курочка Ряба», «Колобок», «Репка», «Теремок», «Три медведя». </a:t>
            </a:r>
          </a:p>
          <a:p>
            <a:pPr>
              <a:spcBef>
                <a:spcPts val="0"/>
              </a:spcBef>
              <a:buNone/>
            </a:pPr>
            <a:r>
              <a:rPr lang="ru-RU" sz="1600" dirty="0" smtClean="0"/>
              <a:t>Для наилучшего восприятия сказки активно используем различные виды театра: кукольный, настольный, пальчиковый.</a:t>
            </a:r>
          </a:p>
          <a:p>
            <a:endParaRPr lang="ru-RU" sz="1600" dirty="0"/>
          </a:p>
        </p:txBody>
      </p:sp>
      <p:pic>
        <p:nvPicPr>
          <p:cNvPr id="8" name="Содержимое 4" descr="IMG_20190624_1002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3" y="2924944"/>
            <a:ext cx="2376264" cy="3240360"/>
          </a:xfrm>
          <a:prstGeom prst="rect">
            <a:avLst/>
          </a:prstGeom>
        </p:spPr>
      </p:pic>
      <p:pic>
        <p:nvPicPr>
          <p:cNvPr id="9" name="Содержимое 4" descr="IMG_20190624_0941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2" y="4149080"/>
            <a:ext cx="3060339" cy="2070059"/>
          </a:xfrm>
          <a:prstGeom prst="rect">
            <a:avLst/>
          </a:prstGeom>
        </p:spPr>
      </p:pic>
      <p:pic>
        <p:nvPicPr>
          <p:cNvPr id="10" name="Содержимое 4" descr="IMG_20190626_09364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8184" y="2852936"/>
            <a:ext cx="2290731" cy="33123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7659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032406" cy="714380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effectLst>
                  <a:outerShdw blurRad="25400" dist="25400" dir="2700000" algn="tl">
                    <a:srgbClr val="000000">
                      <a:alpha val="43137"/>
                    </a:srgbClr>
                  </a:outerShdw>
                </a:effectLst>
                <a:latin typeface="Rubius" pitchFamily="2" charset="0"/>
              </a:rPr>
              <a:t>Народные игры</a:t>
            </a:r>
            <a:endParaRPr lang="ru-RU" sz="4000" dirty="0">
              <a:solidFill>
                <a:srgbClr val="FF0000"/>
              </a:solidFill>
              <a:effectLst>
                <a:outerShdw blurRad="25400" dist="25400" dir="2700000" algn="tl">
                  <a:srgbClr val="000000">
                    <a:alpha val="43137"/>
                  </a:srgbClr>
                </a:outerShdw>
              </a:effectLst>
              <a:latin typeface="Rubius" pitchFamily="2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492922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1600" dirty="0" smtClean="0"/>
              <a:t>В </a:t>
            </a:r>
            <a:r>
              <a:rPr lang="ru-RU" sz="1600" i="1" dirty="0" smtClean="0"/>
              <a:t>народных играх </a:t>
            </a:r>
            <a:r>
              <a:rPr lang="ru-RU" sz="1600" dirty="0" smtClean="0"/>
              <a:t>много юмора, шуток, задора, что делает их особенно привлекательными для детей.</a:t>
            </a:r>
          </a:p>
          <a:p>
            <a:pPr>
              <a:spcBef>
                <a:spcPts val="0"/>
              </a:spcBef>
              <a:buNone/>
            </a:pPr>
            <a:r>
              <a:rPr lang="ru-RU" sz="1600" dirty="0" smtClean="0"/>
              <a:t> Доступность и выразительность народных игр активизирует мыслительную работу ребенка, способствует расширению представлений об окружающем мире, развитию психических процессов. </a:t>
            </a:r>
          </a:p>
          <a:p>
            <a:pPr>
              <a:spcBef>
                <a:spcPts val="0"/>
              </a:spcBef>
              <a:buNone/>
            </a:pPr>
            <a:r>
              <a:rPr lang="ru-RU" sz="1600" dirty="0" smtClean="0"/>
              <a:t>В народных играх есть все: и фольклорный текст, и музыка, и динамичность действий, и азарт. В то же время они имеют строго определенные правила, и каждый играющий приучается к совместным и согласованным действиям, к уважению всеми принятых условий игры. </a:t>
            </a:r>
          </a:p>
          <a:p>
            <a:pPr>
              <a:spcBef>
                <a:spcPts val="0"/>
              </a:spcBef>
              <a:buNone/>
            </a:pPr>
            <a:r>
              <a:rPr lang="ru-RU" sz="1600" dirty="0" smtClean="0"/>
              <a:t>В работе c детьми используем подвижные игры «Кот и мыши», «Гуси-гуси», «Заинька», «Наседка и цыплята», «Солнышко и дождик», «У медведя во бору». </a:t>
            </a:r>
          </a:p>
          <a:p>
            <a:pPr>
              <a:spcBef>
                <a:spcPts val="0"/>
              </a:spcBef>
              <a:buNone/>
            </a:pPr>
            <a:r>
              <a:rPr lang="ru-RU" sz="1600" dirty="0" smtClean="0"/>
              <a:t>Хороводные – «Ходит Ваня», «Каравай», «Карусель», «Зайка», «Мы матрёшки».</a:t>
            </a:r>
          </a:p>
          <a:p>
            <a:pPr>
              <a:spcBef>
                <a:spcPts val="0"/>
              </a:spcBef>
              <a:buNone/>
            </a:pPr>
            <a:endParaRPr lang="ru-RU" sz="1600" dirty="0"/>
          </a:p>
        </p:txBody>
      </p:sp>
      <p:pic>
        <p:nvPicPr>
          <p:cNvPr id="6" name="Содержимое 4" descr="IMG_20190626_0957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4077072"/>
            <a:ext cx="1907445" cy="2380230"/>
          </a:xfrm>
          <a:prstGeom prst="rect">
            <a:avLst/>
          </a:prstGeom>
        </p:spPr>
      </p:pic>
      <p:pic>
        <p:nvPicPr>
          <p:cNvPr id="8" name="Содержимое 4" descr="IMG_20190624_0956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4077072"/>
            <a:ext cx="1604457" cy="240668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7659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effectLst>
                  <a:outerShdw blurRad="25400" dist="25400" dir="2700000" algn="tl">
                    <a:srgbClr val="000000">
                      <a:alpha val="43137"/>
                    </a:srgbClr>
                  </a:outerShdw>
                </a:effectLst>
                <a:latin typeface="Rubius" pitchFamily="2" charset="0"/>
              </a:rPr>
              <a:t>На занятиях по изобразительной деятельности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dirty="0" err="1" smtClean="0"/>
              <a:t>Пластилинография</a:t>
            </a:r>
            <a:r>
              <a:rPr lang="ru-RU" sz="1800" dirty="0" smtClean="0"/>
              <a:t>  «Гжель»</a:t>
            </a:r>
          </a:p>
          <a:p>
            <a:r>
              <a:rPr lang="ru-RU" sz="1800" dirty="0" err="1" smtClean="0"/>
              <a:t>Пластилинография</a:t>
            </a:r>
            <a:r>
              <a:rPr lang="ru-RU" sz="1800" dirty="0" smtClean="0"/>
              <a:t> и техника </a:t>
            </a:r>
            <a:r>
              <a:rPr lang="ru-RU" sz="1800" dirty="0" err="1" smtClean="0"/>
              <a:t>Пейп</a:t>
            </a:r>
            <a:r>
              <a:rPr lang="ru-RU" sz="1800" dirty="0" smtClean="0"/>
              <a:t> – </a:t>
            </a:r>
            <a:r>
              <a:rPr lang="ru-RU" sz="1800" dirty="0" err="1" smtClean="0"/>
              <a:t>Арт</a:t>
            </a:r>
            <a:r>
              <a:rPr lang="ru-RU" sz="1800" dirty="0" smtClean="0"/>
              <a:t> «Голубок»</a:t>
            </a:r>
          </a:p>
          <a:p>
            <a:r>
              <a:rPr lang="ru-RU" sz="1800" dirty="0" smtClean="0"/>
              <a:t>Делая </a:t>
            </a:r>
            <a:r>
              <a:rPr lang="ru-RU" sz="1800" dirty="0" smtClean="0"/>
              <a:t>своими </a:t>
            </a:r>
            <a:r>
              <a:rPr lang="ru-RU" sz="1800" dirty="0" smtClean="0"/>
              <a:t>руками поделку и сопровождая ее </a:t>
            </a:r>
            <a:r>
              <a:rPr lang="ru-RU" sz="1800" dirty="0" err="1" smtClean="0"/>
              <a:t>потешкой</a:t>
            </a:r>
            <a:r>
              <a:rPr lang="ru-RU" sz="1800" dirty="0" smtClean="0"/>
              <a:t> или </a:t>
            </a:r>
            <a:r>
              <a:rPr lang="ru-RU" sz="1800" dirty="0" err="1" smtClean="0"/>
              <a:t>закличкой</a:t>
            </a:r>
            <a:r>
              <a:rPr lang="ru-RU" sz="1800" dirty="0" smtClean="0"/>
              <a:t>, ребенок эмоционально вдохновляется и легко воспринимает и запоминает короткие фольклорные произведения.</a:t>
            </a:r>
            <a:endParaRPr lang="ru-RU" sz="1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140968"/>
            <a:ext cx="2633807" cy="2520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 descr="C:\Users\днс\Downloads\photo1710054933 (1)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4221088"/>
            <a:ext cx="3035829" cy="2276872"/>
          </a:xfrm>
          <a:prstGeom prst="rect">
            <a:avLst/>
          </a:prstGeom>
          <a:noFill/>
        </p:spPr>
      </p:pic>
      <p:pic>
        <p:nvPicPr>
          <p:cNvPr id="2052" name="Picture 4" descr="C:\Users\днс\Downloads\photo1710170025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3212976"/>
            <a:ext cx="2880320" cy="2160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032406" cy="714380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effectLst>
                  <a:outerShdw blurRad="25400" dist="25400" dir="2700000" algn="tl">
                    <a:srgbClr val="000000">
                      <a:alpha val="43137"/>
                    </a:srgbClr>
                  </a:outerShdw>
                </a:effectLst>
                <a:latin typeface="Rubius" pitchFamily="2" charset="0"/>
              </a:rPr>
              <a:t>Работа с родителями</a:t>
            </a:r>
            <a:endParaRPr lang="ru-RU" sz="4000" dirty="0">
              <a:solidFill>
                <a:srgbClr val="FF0000"/>
              </a:solidFill>
              <a:effectLst>
                <a:outerShdw blurRad="25400" dist="25400" dir="2700000" algn="tl">
                  <a:srgbClr val="000000">
                    <a:alpha val="43137"/>
                  </a:srgbClr>
                </a:outerShdw>
              </a:effectLst>
              <a:latin typeface="Rubius" pitchFamily="2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492922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1600" b="1" i="1" dirty="0" smtClean="0"/>
              <a:t>Работа с родителями:</a:t>
            </a:r>
            <a:endParaRPr lang="ru-RU" sz="1600" b="1" dirty="0" smtClean="0"/>
          </a:p>
          <a:p>
            <a:pPr>
              <a:spcBef>
                <a:spcPts val="0"/>
              </a:spcBef>
              <a:buNone/>
            </a:pPr>
            <a:r>
              <a:rPr lang="ru-RU" sz="1600" dirty="0" smtClean="0"/>
              <a:t>Конкурс поделок «Русская матрешка», который сопровождался </a:t>
            </a:r>
            <a:r>
              <a:rPr lang="ru-RU" sz="1600" dirty="0" err="1" smtClean="0"/>
              <a:t>потешками</a:t>
            </a:r>
            <a:r>
              <a:rPr lang="ru-RU" sz="1600" dirty="0" smtClean="0"/>
              <a:t> про матрешку.</a:t>
            </a:r>
          </a:p>
          <a:p>
            <a:pPr>
              <a:spcBef>
                <a:spcPts val="0"/>
              </a:spcBef>
              <a:buNone/>
            </a:pPr>
            <a:r>
              <a:rPr lang="ru-RU" sz="1600" i="1" dirty="0" smtClean="0">
                <a:solidFill>
                  <a:srgbClr val="FF0000"/>
                </a:solidFill>
              </a:rPr>
              <a:t>Цель:</a:t>
            </a:r>
            <a:endParaRPr lang="ru-RU" sz="1600" dirty="0" smtClean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ru-RU" sz="1600" dirty="0" smtClean="0"/>
              <a:t>-заинтересовать родителей данной проблемой;</a:t>
            </a:r>
          </a:p>
          <a:p>
            <a:pPr>
              <a:spcBef>
                <a:spcPts val="0"/>
              </a:spcBef>
              <a:buNone/>
            </a:pPr>
            <a:r>
              <a:rPr lang="ru-RU" sz="1600" dirty="0" smtClean="0"/>
              <a:t>-дать родителям знания о значении воспитания патриотических чувств в развитии ребёнка дошкольного возраста;</a:t>
            </a:r>
          </a:p>
          <a:p>
            <a:pPr>
              <a:spcBef>
                <a:spcPts val="0"/>
              </a:spcBef>
              <a:buNone/>
            </a:pPr>
            <a:r>
              <a:rPr lang="ru-RU" sz="1600" dirty="0" smtClean="0"/>
              <a:t>-вовлечь детей и взрослых в совместное творчество.</a:t>
            </a:r>
          </a:p>
          <a:p>
            <a:pPr>
              <a:spcBef>
                <a:spcPts val="0"/>
              </a:spcBef>
              <a:buNone/>
            </a:pPr>
            <a:endParaRPr lang="ru-RU" sz="1600" dirty="0" smtClean="0"/>
          </a:p>
          <a:p>
            <a:pPr>
              <a:spcBef>
                <a:spcPts val="0"/>
              </a:spcBef>
              <a:buNone/>
            </a:pPr>
            <a:endParaRPr lang="ru-RU" sz="1600" dirty="0"/>
          </a:p>
        </p:txBody>
      </p:sp>
      <p:pic>
        <p:nvPicPr>
          <p:cNvPr id="2050" name="Picture 2" descr="C:\Users\днс\Downloads\photo1710056553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3645024"/>
            <a:ext cx="2049692" cy="2732923"/>
          </a:xfrm>
          <a:prstGeom prst="rect">
            <a:avLst/>
          </a:prstGeom>
          <a:noFill/>
        </p:spPr>
      </p:pic>
      <p:pic>
        <p:nvPicPr>
          <p:cNvPr id="2051" name="Picture 3" descr="C:\Users\днс\Downloads\photo1710056533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3501008"/>
            <a:ext cx="2193708" cy="2924944"/>
          </a:xfrm>
          <a:prstGeom prst="rect">
            <a:avLst/>
          </a:prstGeom>
          <a:noFill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3356992"/>
            <a:ext cx="2920752" cy="2190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67659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032406" cy="714380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effectLst>
                  <a:outerShdw blurRad="25400" dist="25400" dir="2700000" algn="tl">
                    <a:srgbClr val="000000">
                      <a:alpha val="43137"/>
                    </a:srgbClr>
                  </a:outerShdw>
                </a:effectLst>
                <a:latin typeface="Rubius" pitchFamily="2" charset="0"/>
              </a:rPr>
              <a:t>Работа с родителями</a:t>
            </a:r>
            <a:endParaRPr lang="ru-RU" sz="4000" dirty="0">
              <a:solidFill>
                <a:srgbClr val="FF0000"/>
              </a:solidFill>
              <a:effectLst>
                <a:outerShdw blurRad="25400" dist="25400" dir="2700000" algn="tl">
                  <a:srgbClr val="000000">
                    <a:alpha val="43137"/>
                  </a:srgbClr>
                </a:outerShdw>
              </a:effectLst>
              <a:latin typeface="Rubius" pitchFamily="2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072097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2400" b="1" dirty="0" smtClean="0"/>
              <a:t>Создание мини-музея </a:t>
            </a:r>
            <a:r>
              <a:rPr lang="ru-RU" sz="2400" b="1" i="1" dirty="0" smtClean="0"/>
              <a:t>«Народная кукла» и «Пасха»</a:t>
            </a:r>
          </a:p>
          <a:p>
            <a:pPr>
              <a:spcBef>
                <a:spcPts val="0"/>
              </a:spcBef>
              <a:buNone/>
            </a:pPr>
            <a:r>
              <a:rPr lang="ru-RU" sz="2400" b="1" i="1" dirty="0" smtClean="0">
                <a:solidFill>
                  <a:srgbClr val="FF0000"/>
                </a:solidFill>
              </a:rPr>
              <a:t>Цель:</a:t>
            </a:r>
          </a:p>
          <a:p>
            <a:pPr>
              <a:spcBef>
                <a:spcPts val="0"/>
              </a:spcBef>
              <a:buNone/>
            </a:pPr>
            <a:r>
              <a:rPr lang="ru-RU" sz="1600" dirty="0" smtClean="0"/>
              <a:t>Формирование познавательного интереса к русской народной культуре.</a:t>
            </a:r>
          </a:p>
          <a:p>
            <a:pPr>
              <a:spcBef>
                <a:spcPts val="0"/>
              </a:spcBef>
              <a:buNone/>
            </a:pPr>
            <a:r>
              <a:rPr lang="ru-RU" sz="1600" i="1" dirty="0" smtClean="0">
                <a:solidFill>
                  <a:srgbClr val="FF0000"/>
                </a:solidFill>
              </a:rPr>
              <a:t>Задачи:</a:t>
            </a:r>
          </a:p>
          <a:p>
            <a:pPr>
              <a:spcBef>
                <a:spcPts val="0"/>
              </a:spcBef>
              <a:buNone/>
            </a:pPr>
            <a:r>
              <a:rPr lang="ru-RU" sz="1600" dirty="0" smtClean="0"/>
              <a:t>-Формировать духовно-нравственное отношение и чувство сопричастности к культурному наследию своего народа через ознакомление с народными куклами и пасхальными атрибутами.</a:t>
            </a:r>
          </a:p>
          <a:p>
            <a:pPr>
              <a:spcBef>
                <a:spcPts val="0"/>
              </a:spcBef>
              <a:buNone/>
            </a:pPr>
            <a:r>
              <a:rPr lang="ru-RU" sz="1600" dirty="0" smtClean="0"/>
              <a:t> -Развивать эмоциональную сферу детей на доступных им образцах народного творчества, доставлять эмоциональную радость.</a:t>
            </a:r>
          </a:p>
          <a:p>
            <a:pPr>
              <a:spcBef>
                <a:spcPts val="0"/>
              </a:spcBef>
              <a:buNone/>
            </a:pPr>
            <a:r>
              <a:rPr lang="ru-RU" sz="1600" dirty="0" smtClean="0"/>
              <a:t>-Развивать свободное общение со взрослыми и детьми.</a:t>
            </a:r>
          </a:p>
          <a:p>
            <a:pPr>
              <a:spcBef>
                <a:spcPts val="0"/>
              </a:spcBef>
              <a:buNone/>
            </a:pPr>
            <a:endParaRPr lang="ru-RU" sz="1600" dirty="0"/>
          </a:p>
        </p:txBody>
      </p:sp>
      <p:pic>
        <p:nvPicPr>
          <p:cNvPr id="3074" name="Picture 2" descr="C:\Users\днс\Downloads\photo171005446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3861048"/>
            <a:ext cx="2784309" cy="2088232"/>
          </a:xfrm>
          <a:prstGeom prst="rect">
            <a:avLst/>
          </a:prstGeom>
          <a:noFill/>
        </p:spPr>
      </p:pic>
      <p:pic>
        <p:nvPicPr>
          <p:cNvPr id="3075" name="Picture 3" descr="C:\Users\днс\Downloads\photo1710056020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4365104"/>
            <a:ext cx="2688299" cy="2016224"/>
          </a:xfrm>
          <a:prstGeom prst="rect">
            <a:avLst/>
          </a:prstGeom>
          <a:noFill/>
        </p:spPr>
      </p:pic>
      <p:pic>
        <p:nvPicPr>
          <p:cNvPr id="3076" name="Picture 4" descr="C:\Users\днс\Downloads\photo1710056083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5" y="3933056"/>
            <a:ext cx="2664296" cy="19982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67659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effectLst>
                  <a:outerShdw blurRad="25400" dist="25400" dir="2700000" algn="tl">
                    <a:srgbClr val="000000">
                      <a:alpha val="43137"/>
                    </a:srgbClr>
                  </a:outerShdw>
                </a:effectLst>
                <a:latin typeface="Rubius" pitchFamily="2" charset="0"/>
              </a:rPr>
              <a:t>Работа с родителями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Дети не только познакомились с народными тряпичными куклами – оберегами и с удовольствием использовали их с сюжетных играх</a:t>
            </a:r>
            <a:r>
              <a:rPr lang="ru-RU" sz="2400" dirty="0" smtClean="0"/>
              <a:t>.</a:t>
            </a:r>
          </a:p>
          <a:p>
            <a:endParaRPr lang="ru-RU" sz="2400" dirty="0"/>
          </a:p>
        </p:txBody>
      </p:sp>
      <p:pic>
        <p:nvPicPr>
          <p:cNvPr id="3074" name="Picture 2" descr="C:\Users\днс\Downloads\photo1710055010 (1)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852936"/>
            <a:ext cx="2643758" cy="3525011"/>
          </a:xfrm>
          <a:prstGeom prst="rect">
            <a:avLst/>
          </a:prstGeom>
          <a:noFill/>
        </p:spPr>
      </p:pic>
      <p:pic>
        <p:nvPicPr>
          <p:cNvPr id="3075" name="Picture 3" descr="C:\Users\днс\Downloads\photo1710055010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852936"/>
            <a:ext cx="2679762" cy="3573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effectLst>
                  <a:outerShdw blurRad="25400" dist="25400" dir="2700000" algn="tl">
                    <a:srgbClr val="000000">
                      <a:alpha val="43137"/>
                    </a:srgbClr>
                  </a:outerShdw>
                </a:effectLst>
                <a:latin typeface="Rubius" pitchFamily="2" charset="0"/>
              </a:rPr>
              <a:t>Работа с родителями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000" dirty="0" smtClean="0"/>
              <a:t>	</a:t>
            </a:r>
            <a:r>
              <a:rPr lang="ru-RU" sz="1800" dirty="0" smtClean="0"/>
              <a:t>Изготовление атрибутов и поделок в уголок </a:t>
            </a:r>
            <a:r>
              <a:rPr lang="ru-RU" sz="1800" dirty="0" err="1" smtClean="0"/>
              <a:t>ряжения</a:t>
            </a:r>
            <a:r>
              <a:rPr lang="ru-RU" sz="1800" dirty="0" smtClean="0"/>
              <a:t> и театральном уголке:</a:t>
            </a:r>
          </a:p>
          <a:p>
            <a:pPr>
              <a:buNone/>
            </a:pPr>
            <a:r>
              <a:rPr lang="ru-RU" sz="1800" dirty="0" smtClean="0"/>
              <a:t>	-Настольный театр «</a:t>
            </a:r>
            <a:r>
              <a:rPr lang="ru-RU" sz="1800" dirty="0" err="1" smtClean="0"/>
              <a:t>Заюшкина</a:t>
            </a:r>
            <a:r>
              <a:rPr lang="ru-RU" sz="1800" dirty="0" smtClean="0"/>
              <a:t> избушка»</a:t>
            </a:r>
          </a:p>
          <a:p>
            <a:pPr>
              <a:buNone/>
            </a:pPr>
            <a:r>
              <a:rPr lang="ru-RU" sz="1800" dirty="0" smtClean="0"/>
              <a:t>	-Театр на фартуке и на перчатке «Колобок», «Репка», «Теремок</a:t>
            </a:r>
            <a:r>
              <a:rPr lang="ru-RU" sz="1800" dirty="0" smtClean="0"/>
              <a:t>»</a:t>
            </a:r>
          </a:p>
          <a:p>
            <a:pPr>
              <a:buNone/>
            </a:pPr>
            <a:r>
              <a:rPr lang="ru-RU" sz="1800" dirty="0" smtClean="0"/>
              <a:t>       Используем волонтерское движение в детском саду, где старшие дошкольники помогают младшим: рассказывают сказки, инсценируют их.</a:t>
            </a:r>
            <a:endParaRPr lang="ru-RU" sz="1800" dirty="0" smtClean="0"/>
          </a:p>
          <a:p>
            <a:pPr>
              <a:buNone/>
            </a:pPr>
            <a:r>
              <a:rPr lang="ru-RU" sz="1800" dirty="0" smtClean="0"/>
              <a:t>       </a:t>
            </a:r>
          </a:p>
          <a:p>
            <a:endParaRPr lang="ru-RU" dirty="0"/>
          </a:p>
        </p:txBody>
      </p:sp>
      <p:pic>
        <p:nvPicPr>
          <p:cNvPr id="5122" name="Picture 2" descr="C:\Users\днс\Downloads\photo1710056256 (1)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717032"/>
            <a:ext cx="2771800" cy="2078850"/>
          </a:xfrm>
          <a:prstGeom prst="rect">
            <a:avLst/>
          </a:prstGeom>
          <a:noFill/>
        </p:spPr>
      </p:pic>
      <p:pic>
        <p:nvPicPr>
          <p:cNvPr id="5123" name="Picture 3" descr="C:\Users\днс\Downloads\photo1710056256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3284984"/>
            <a:ext cx="2373728" cy="3164971"/>
          </a:xfrm>
          <a:prstGeom prst="rect">
            <a:avLst/>
          </a:prstGeom>
          <a:noFill/>
        </p:spPr>
      </p:pic>
      <p:pic>
        <p:nvPicPr>
          <p:cNvPr id="5124" name="Picture 4" descr="C:\Users\днс\Downloads\photo1710056279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3789040"/>
            <a:ext cx="2651786" cy="19888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effectLst>
                  <a:outerShdw blurRad="25400" dist="25400" dir="2700000" algn="tl">
                    <a:srgbClr val="000000">
                      <a:alpha val="43137"/>
                    </a:srgbClr>
                  </a:outerShdw>
                </a:effectLst>
                <a:latin typeface="Rubius" pitchFamily="2" charset="0"/>
              </a:rPr>
              <a:t>Работа с родителями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1800" dirty="0" smtClean="0"/>
              <a:t>Изготовление </a:t>
            </a:r>
            <a:r>
              <a:rPr lang="ru-RU" sz="1800" dirty="0" smtClean="0"/>
              <a:t>атрибутов </a:t>
            </a:r>
            <a:r>
              <a:rPr lang="ru-RU" sz="1800" dirty="0" smtClean="0"/>
              <a:t>и поделок в уголок </a:t>
            </a:r>
            <a:r>
              <a:rPr lang="ru-RU" sz="1800" dirty="0" err="1" smtClean="0"/>
              <a:t>ряжения</a:t>
            </a:r>
            <a:r>
              <a:rPr lang="ru-RU" sz="1800" dirty="0" smtClean="0"/>
              <a:t> и театральном уголке:</a:t>
            </a:r>
          </a:p>
          <a:p>
            <a:pPr>
              <a:buNone/>
            </a:pPr>
            <a:r>
              <a:rPr lang="ru-RU" sz="1800" dirty="0" smtClean="0"/>
              <a:t>	</a:t>
            </a:r>
            <a:r>
              <a:rPr lang="ru-RU" sz="1800" dirty="0" smtClean="0"/>
              <a:t> Ростовые </a:t>
            </a:r>
            <a:r>
              <a:rPr lang="ru-RU" sz="1800" dirty="0" smtClean="0"/>
              <a:t>куклы: весна, </a:t>
            </a:r>
            <a:r>
              <a:rPr lang="ru-RU" sz="1800" dirty="0" smtClean="0"/>
              <a:t>пугало, </a:t>
            </a:r>
            <a:r>
              <a:rPr lang="ru-RU" sz="1800" dirty="0" smtClean="0"/>
              <a:t>доктор</a:t>
            </a:r>
          </a:p>
          <a:p>
            <a:endParaRPr lang="ru-RU" dirty="0"/>
          </a:p>
        </p:txBody>
      </p:sp>
      <p:pic>
        <p:nvPicPr>
          <p:cNvPr id="4098" name="Picture 2" descr="C:\Users\днс\Downloads\photo1710056329 (2)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564904"/>
            <a:ext cx="2517744" cy="3356992"/>
          </a:xfrm>
          <a:prstGeom prst="rect">
            <a:avLst/>
          </a:prstGeom>
          <a:noFill/>
        </p:spPr>
      </p:pic>
      <p:pic>
        <p:nvPicPr>
          <p:cNvPr id="4099" name="Picture 3" descr="C:\Users\днс\Downloads\photo1710056329 (1)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3068960"/>
            <a:ext cx="2499742" cy="3332989"/>
          </a:xfrm>
          <a:prstGeom prst="rect">
            <a:avLst/>
          </a:prstGeom>
          <a:noFill/>
        </p:spPr>
      </p:pic>
      <p:pic>
        <p:nvPicPr>
          <p:cNvPr id="4100" name="Picture 4" descr="C:\Users\днс\Downloads\photo1710056329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2564904"/>
            <a:ext cx="2553748" cy="34049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  <a:effectLst>
                  <a:outerShdw blurRad="25400" dist="25400" dir="2700000" algn="tl">
                    <a:srgbClr val="000000">
                      <a:alpha val="43137"/>
                    </a:srgbClr>
                  </a:outerShdw>
                </a:effectLst>
                <a:latin typeface="Rubius" pitchFamily="2" charset="0"/>
              </a:rPr>
              <a:t>Народные праздники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sz="2000" dirty="0" smtClean="0"/>
              <a:t>-</a:t>
            </a:r>
            <a:r>
              <a:rPr lang="ru-RU" sz="2000" dirty="0" smtClean="0"/>
              <a:t>Познакомили </a:t>
            </a:r>
            <a:r>
              <a:rPr lang="ru-RU" sz="2000" dirty="0" smtClean="0"/>
              <a:t>детей с традициями празднования Масленицы и Пасхи.</a:t>
            </a:r>
            <a:endParaRPr lang="ru-RU" sz="2000" dirty="0"/>
          </a:p>
        </p:txBody>
      </p:sp>
      <p:pic>
        <p:nvPicPr>
          <p:cNvPr id="6146" name="Picture 2" descr="C:\Users\днс\Downloads\photo171005614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2348880"/>
            <a:ext cx="3648405" cy="2736304"/>
          </a:xfrm>
          <a:prstGeom prst="rect">
            <a:avLst/>
          </a:prstGeom>
          <a:noFill/>
        </p:spPr>
      </p:pic>
      <p:pic>
        <p:nvPicPr>
          <p:cNvPr id="6147" name="Picture 3" descr="C:\Users\днс\Downloads\photo1710054766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3573016"/>
            <a:ext cx="3419872" cy="25649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032406" cy="714380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effectLst>
                  <a:outerShdw blurRad="25400" dist="25400" dir="2700000" algn="tl">
                    <a:srgbClr val="000000">
                      <a:alpha val="43137"/>
                    </a:srgbClr>
                  </a:outerShdw>
                </a:effectLst>
                <a:latin typeface="Rubius" pitchFamily="2" charset="0"/>
              </a:rPr>
              <a:t>Заключение</a:t>
            </a:r>
            <a:endParaRPr lang="ru-RU" sz="4000" dirty="0">
              <a:solidFill>
                <a:srgbClr val="FF0000"/>
              </a:solidFill>
              <a:effectLst>
                <a:outerShdw blurRad="25400" dist="25400" dir="2700000" algn="tl">
                  <a:srgbClr val="000000">
                    <a:alpha val="43137"/>
                  </a:srgbClr>
                </a:outerShdw>
              </a:effectLst>
              <a:latin typeface="Rubius" pitchFamily="2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492922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endParaRPr lang="ru-RU" sz="1600" dirty="0" smtClean="0"/>
          </a:p>
          <a:p>
            <a:pPr>
              <a:spcBef>
                <a:spcPts val="0"/>
              </a:spcBef>
              <a:buNone/>
            </a:pP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14348" y="928670"/>
            <a:ext cx="785818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Воспитать патриота своей Родины </a:t>
            </a:r>
            <a:r>
              <a:rPr lang="ru-RU" dirty="0" smtClean="0"/>
              <a:t>– ответственная и сложная задача, решение которой в дошкольном детстве только начинается.</a:t>
            </a:r>
          </a:p>
          <a:p>
            <a:r>
              <a:rPr lang="ru-RU" dirty="0" smtClean="0"/>
              <a:t> Планомерная, систематическая работа, использование разнообразных средств </a:t>
            </a:r>
            <a:r>
              <a:rPr lang="ru-RU" dirty="0" smtClean="0"/>
              <a:t>воспитания</a:t>
            </a:r>
            <a:r>
              <a:rPr lang="ru-RU" dirty="0" smtClean="0"/>
              <a:t>, общие усилия детского сада и семьи, ответственность взрослых за свои слова и поступки могут дать положительные результаты и стать основой для дальнейшей работы по нравственно-патриотическому воспитанию.</a:t>
            </a:r>
            <a:endParaRPr lang="ru-RU" dirty="0"/>
          </a:p>
        </p:txBody>
      </p:sp>
      <p:pic>
        <p:nvPicPr>
          <p:cNvPr id="9" name="Содержимое 5" descr="IMG_20190626_0948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1" y="2708920"/>
            <a:ext cx="2546822" cy="3600400"/>
          </a:xfrm>
          <a:prstGeom prst="rect">
            <a:avLst/>
          </a:prstGeom>
        </p:spPr>
      </p:pic>
      <p:pic>
        <p:nvPicPr>
          <p:cNvPr id="10" name="Содержимое 4" descr="IMG_20190624_0938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5736" y="2708920"/>
            <a:ext cx="2232248" cy="3581370"/>
          </a:xfrm>
          <a:prstGeom prst="rect">
            <a:avLst/>
          </a:prstGeom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67659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85728"/>
            <a:ext cx="7344816" cy="714380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effectLst>
                  <a:outerShdw blurRad="25400" dist="25400" dir="2700000" algn="tl">
                    <a:srgbClr val="000000">
                      <a:alpha val="43137"/>
                    </a:srgbClr>
                  </a:outerShdw>
                </a:effectLst>
                <a:latin typeface="Rubius" pitchFamily="2" charset="0"/>
              </a:rPr>
              <a:t>Актуальность</a:t>
            </a:r>
            <a:endParaRPr lang="ru-RU" sz="4000" dirty="0">
              <a:solidFill>
                <a:srgbClr val="FF0000"/>
              </a:solidFill>
              <a:effectLst>
                <a:outerShdw blurRad="25400" dist="25400" dir="2700000" algn="tl">
                  <a:srgbClr val="000000">
                    <a:alpha val="43137"/>
                  </a:srgbClr>
                </a:outerShdw>
              </a:effectLst>
              <a:latin typeface="Rubius" pitchFamily="2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285720" y="928670"/>
            <a:ext cx="8001056" cy="538065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1600" dirty="0" smtClean="0"/>
              <a:t>       </a:t>
            </a:r>
            <a:r>
              <a:rPr lang="ru-RU" sz="1600" b="1" i="1" dirty="0" smtClean="0"/>
              <a:t>В настоящее время Россия переживает один из непростых исторических периодов. </a:t>
            </a:r>
          </a:p>
          <a:p>
            <a:pPr>
              <a:spcBef>
                <a:spcPts val="0"/>
              </a:spcBef>
              <a:buNone/>
            </a:pPr>
            <a:r>
              <a:rPr lang="ru-RU" sz="1600" dirty="0" smtClean="0"/>
              <a:t>       И </a:t>
            </a:r>
            <a:r>
              <a:rPr lang="ru-RU" sz="1600" i="1" dirty="0" smtClean="0"/>
              <a:t>самая большая опасность</a:t>
            </a:r>
            <a:r>
              <a:rPr lang="ru-RU" sz="1600" dirty="0" smtClean="0"/>
              <a:t>, подстерегающая наше общество сегодня не в развале экономики, не в смене политической системы, а </a:t>
            </a:r>
            <a:r>
              <a:rPr lang="ru-RU" sz="1600" i="1" dirty="0" smtClean="0"/>
              <a:t>в разрушении личности.</a:t>
            </a:r>
          </a:p>
          <a:p>
            <a:pPr>
              <a:spcBef>
                <a:spcPts val="0"/>
              </a:spcBef>
              <a:buNone/>
            </a:pPr>
            <a:r>
              <a:rPr lang="ru-RU" sz="1600" dirty="0" smtClean="0"/>
              <a:t>       Ныне материальные ценности доминируют над духовными, поэтому у </a:t>
            </a:r>
            <a:r>
              <a:rPr lang="ru-RU" sz="1600" i="1" dirty="0" smtClean="0"/>
              <a:t>детей искажены представления о доброте, милосердии, великодушии, справедливости, гражданственности   и патриотизме.</a:t>
            </a:r>
          </a:p>
          <a:p>
            <a:pPr>
              <a:spcBef>
                <a:spcPts val="0"/>
              </a:spcBef>
              <a:buNone/>
            </a:pPr>
            <a:r>
              <a:rPr lang="ru-RU" sz="1600" b="1" i="1" dirty="0" smtClean="0"/>
              <a:t>        Дошкольное детство </a:t>
            </a:r>
            <a:r>
              <a:rPr lang="ru-RU" sz="1600" dirty="0" smtClean="0"/>
              <a:t>– важнейший период становления личности человека, когда закладываются основы гражданских качеств, формируются первые представления детей об окружающем мире, обществе и культуре. </a:t>
            </a:r>
          </a:p>
          <a:p>
            <a:pPr>
              <a:spcBef>
                <a:spcPts val="0"/>
              </a:spcBef>
              <a:buNone/>
            </a:pPr>
            <a:r>
              <a:rPr lang="ru-RU" sz="1600" i="1" dirty="0" smtClean="0"/>
              <a:t>       Любовь маленького ребенка-дошкольника к Родине </a:t>
            </a:r>
            <a:r>
              <a:rPr lang="ru-RU" sz="1600" dirty="0" smtClean="0"/>
              <a:t>начинается с отношения к самым близким людям - отцу, матери, дедушке, бабушке, с любви к своему дому, улице, на которой он живет, детскому саду, городу.</a:t>
            </a:r>
          </a:p>
          <a:p>
            <a:pPr>
              <a:spcBef>
                <a:spcPts val="0"/>
              </a:spcBef>
              <a:buNone/>
            </a:pPr>
            <a:r>
              <a:rPr lang="ru-RU" sz="1600" b="1" i="1" dirty="0" smtClean="0"/>
              <a:t>       Россия </a:t>
            </a:r>
            <a:r>
              <a:rPr lang="ru-RU" sz="1600" dirty="0" smtClean="0"/>
              <a:t>- родина для многих, но для того, чтобы считать себя ее сыном или дочерью, необходимо ощутить духовную жизнь своего народа и творчески утвердить себя в ней, принять русский язык, историю и культуру страны как свои собственные. </a:t>
            </a:r>
            <a:r>
              <a:rPr lang="ru-RU" sz="1600" b="1" dirty="0" smtClean="0"/>
              <a:t>Именно поэтому духовный, творческий патриотизм надо прививать с раннего детства.</a:t>
            </a:r>
            <a:endParaRPr lang="ru-RU" sz="1600" b="1" i="1" dirty="0" smtClean="0"/>
          </a:p>
          <a:p>
            <a:pPr marL="400050" lvl="1" indent="0">
              <a:spcBef>
                <a:spcPts val="0"/>
              </a:spcBef>
              <a:buNone/>
            </a:pPr>
            <a:r>
              <a:rPr lang="ru-RU" sz="1600" i="1" dirty="0" smtClean="0"/>
              <a:t>Вот поэтому сегодня, когда покачнулись очередной раз житейские устои, критерии нравственности, мы вновь обращаемся к мудрости народной культуры, к её устному творчеству.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 smtClean="0"/>
          </a:p>
        </p:txBody>
      </p:sp>
    </p:spTree>
    <p:extLst>
      <p:ext uri="{BB962C8B-B14F-4D97-AF65-F5344CB8AC3E}">
        <p14:creationId xmlns="" xmlns:p14="http://schemas.microsoft.com/office/powerpoint/2010/main" val="67659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71604" y="1571612"/>
            <a:ext cx="6143668" cy="3286148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>
              <a:lnSpc>
                <a:spcPct val="90000"/>
              </a:lnSpc>
            </a:pPr>
            <a:r>
              <a:rPr lang="ru-RU" dirty="0" smtClean="0">
                <a:ln w="9525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Rubius" pitchFamily="2" charset="0"/>
              </a:rPr>
              <a:t>Спасибо за внимание!</a:t>
            </a:r>
            <a:endParaRPr lang="ru-RU" dirty="0">
              <a:ln w="9525">
                <a:solidFill>
                  <a:schemeClr val="accent6">
                    <a:lumMod val="50000"/>
                  </a:schemeClr>
                </a:solidFill>
              </a:ln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Rubius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5429264"/>
            <a:ext cx="5760640" cy="59202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endParaRPr lang="ru-RU" sz="1800" b="1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8355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785818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bius" charset="0"/>
              </a:rPr>
              <a:t>Проблема</a:t>
            </a:r>
            <a:endParaRPr lang="ru-RU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ubius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4714909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600" b="1" dirty="0" smtClean="0"/>
              <a:t>Народная культура </a:t>
            </a:r>
            <a:r>
              <a:rPr lang="ru-RU" sz="1600" dirty="0" smtClean="0"/>
              <a:t>– одно из средств нравственного, познавательного и эстетического развития детей.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 smtClean="0"/>
              <a:t>Современный дошкольник живет во время, когда русская культура, родной язык испытывают </a:t>
            </a:r>
            <a:r>
              <a:rPr lang="ru-RU" sz="1600" i="1" dirty="0" smtClean="0"/>
              <a:t>влияние иноязычных культур. </a:t>
            </a:r>
            <a:r>
              <a:rPr lang="ru-RU" sz="1600" dirty="0" smtClean="0"/>
              <a:t>На экранах телевизора ребенок видит диснеевские мультфильмы, героями современных детей становятся персонажи иностранных фильмов. А как же наши сказочные герои, чудесные мультфильмы советского периода, изумительные фильмы-сказки, где добро побеждает зло?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 smtClean="0"/>
              <a:t>Вспомним слова академика Д.С.Лихачева: </a:t>
            </a:r>
            <a:r>
              <a:rPr lang="ru-RU" sz="1600" i="1" dirty="0" smtClean="0"/>
              <a:t>«Русский народ не должен терять своего нравственного авторитета среди других народов – авторитета, достойно завоеванного русским искусством, литературой. Мы не должны забывать о своем культурном прошлом, о наших памятниках, литературе, языке, живописи…».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 smtClean="0"/>
              <a:t>В связи с этим именно сейчас остро назрела </a:t>
            </a:r>
            <a:r>
              <a:rPr lang="ru-RU" sz="1600" i="1" dirty="0" smtClean="0"/>
              <a:t>необходимость воспитания у детей нравственно-патриотических чувств, нравственных устоев и культуры поведения уже в раннем возрасте.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i="1" dirty="0" smtClean="0"/>
              <a:t> </a:t>
            </a:r>
            <a:r>
              <a:rPr lang="ru-RU" sz="1600" b="1" dirty="0" smtClean="0"/>
              <a:t>Именно родная культура должна найти дорогу к сердцу, душе ребенка и лежать в основе его личности.</a:t>
            </a:r>
          </a:p>
        </p:txBody>
      </p:sp>
      <p:pic>
        <p:nvPicPr>
          <p:cNvPr id="1026" name="Picture 2" descr="C:\Users\глория\Desktop\детский сад\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4929198"/>
            <a:ext cx="2400307" cy="1357322"/>
          </a:xfrm>
          <a:prstGeom prst="rect">
            <a:avLst/>
          </a:prstGeom>
          <a:noFill/>
        </p:spPr>
      </p:pic>
      <p:pic>
        <p:nvPicPr>
          <p:cNvPr id="1028" name="Picture 4" descr="http://to-world-travel.ru/img/2015/042609/35001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4929198"/>
            <a:ext cx="2571768" cy="1428760"/>
          </a:xfrm>
          <a:prstGeom prst="rect">
            <a:avLst/>
          </a:prstGeom>
          <a:noFill/>
        </p:spPr>
      </p:pic>
      <p:pic>
        <p:nvPicPr>
          <p:cNvPr id="1030" name="Picture 6" descr="http://susanin.udm.ru/upload/iblock/e10/e10e62b72b5cefa4ff5a7add94b4cee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74" y="4929198"/>
            <a:ext cx="2358003" cy="13573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32377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14290"/>
            <a:ext cx="8375700" cy="714380"/>
          </a:xfrm>
        </p:spPr>
        <p:txBody>
          <a:bodyPr>
            <a:normAutofit/>
          </a:bodyPr>
          <a:lstStyle/>
          <a:p>
            <a:r>
              <a:rPr lang="ru-RU" sz="4000" dirty="0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bius" pitchFamily="2" charset="0"/>
              </a:rPr>
              <a:t>Устное народное творчество</a:t>
            </a:r>
            <a:endParaRPr lang="ru-RU" sz="4000" dirty="0">
              <a:ln w="1905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ubius" pitchFamily="2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971600" y="1500175"/>
            <a:ext cx="7128792" cy="41434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endParaRPr lang="ru-RU" sz="1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928670"/>
            <a:ext cx="792961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smtClean="0"/>
              <a:t>Одним из средств </a:t>
            </a:r>
            <a:r>
              <a:rPr lang="ru-RU" sz="1600" dirty="0" smtClean="0"/>
              <a:t>нравственно-патриотического воспитания воспитания дошкольников является </a:t>
            </a:r>
            <a:r>
              <a:rPr lang="ru-RU" sz="1600" b="1" dirty="0" smtClean="0"/>
              <a:t>устное народное творчество</a:t>
            </a:r>
            <a:r>
              <a:rPr lang="ru-RU" sz="1600" dirty="0" smtClean="0"/>
              <a:t>.</a:t>
            </a:r>
          </a:p>
          <a:p>
            <a:r>
              <a:rPr lang="ru-RU" sz="1600" dirty="0" smtClean="0"/>
              <a:t> </a:t>
            </a:r>
            <a:endParaRPr lang="ru-RU" sz="1600" i="1" dirty="0" smtClean="0"/>
          </a:p>
          <a:p>
            <a:endParaRPr lang="ru-RU" sz="1600" i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00034" y="2643182"/>
            <a:ext cx="56436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71472" y="3857628"/>
            <a:ext cx="62865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3643314"/>
            <a:ext cx="84296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 Работая с детьми младшего дошкольного возраста, мы пришли </a:t>
            </a:r>
            <a:r>
              <a:rPr lang="ru-RU" sz="1600" b="1" dirty="0" smtClean="0"/>
              <a:t>к выводу</a:t>
            </a:r>
            <a:r>
              <a:rPr lang="ru-RU" sz="1600" dirty="0" smtClean="0"/>
              <a:t>, что </a:t>
            </a:r>
            <a:r>
              <a:rPr lang="ru-RU" sz="1600" i="1" dirty="0" smtClean="0"/>
              <a:t>фольклор является идеальным средством для патриотического воспитания младших дошкольников, поскольку прививает детям любовь к родителям, родственникам, братьям, сестрам; формирует культурно-гигиенические навыки, знакомит с красотами русской природы, родного дома, малой Родины. </a:t>
            </a:r>
            <a:endParaRPr lang="ru-RU" sz="1600" i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71472" y="1428737"/>
            <a:ext cx="82868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smtClean="0"/>
              <a:t> Произведения устного народного творчества </a:t>
            </a:r>
            <a:r>
              <a:rPr lang="ru-RU" sz="1600" dirty="0" smtClean="0"/>
              <a:t>таят в себе неисчерпаемые возможности для развития речевых навыков, позволяют с самого раннего детства побуждать к познавательной деятельности и речевой активности. Вслушиваясь в певучесть, образность народного языка, дети не только овладевают речью, но и приобщаются к красоте и самобытности слов. </a:t>
            </a:r>
          </a:p>
          <a:p>
            <a:r>
              <a:rPr lang="ru-RU" sz="1600" b="1" i="1" dirty="0" smtClean="0"/>
              <a:t> </a:t>
            </a:r>
            <a:endParaRPr lang="ru-RU" sz="16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14348" y="2428868"/>
            <a:ext cx="78581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Малый фольклор </a:t>
            </a:r>
            <a:r>
              <a:rPr lang="ru-RU" sz="1600" dirty="0" smtClean="0"/>
              <a:t>(</a:t>
            </a:r>
            <a:r>
              <a:rPr lang="ru-RU" sz="1600" i="1" dirty="0" smtClean="0"/>
              <a:t>песенки, потешки, пестушки, прибаутки,заклички и т.д</a:t>
            </a:r>
            <a:r>
              <a:rPr lang="ru-RU" sz="1600" dirty="0" smtClean="0"/>
              <a:t>.) играет важную роль в воспитании детей младшего возраста. Только произведения устного народного творчества удивительным образом совмещают в себе глубокую мудрость, легкость осознания и простоту запоминания, соответствующие психофизиологическим особенностям дошкольников.</a:t>
            </a:r>
            <a:endParaRPr lang="ru-RU" sz="1600" dirty="0"/>
          </a:p>
        </p:txBody>
      </p:sp>
      <p:sp>
        <p:nvSpPr>
          <p:cNvPr id="3076" name="AutoShape 4" descr="http://vsdn.ru/images/data/cat/intershop/N0010401907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8" name="Picture 6" descr="http://vsdn.ru/images/data/cat/intershop/N001040190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4929198"/>
            <a:ext cx="1285884" cy="1643074"/>
          </a:xfrm>
          <a:prstGeom prst="rect">
            <a:avLst/>
          </a:prstGeom>
          <a:noFill/>
        </p:spPr>
      </p:pic>
      <p:pic>
        <p:nvPicPr>
          <p:cNvPr id="3080" name="Picture 8" descr="http://s.bookmix.ru/books/4/4/8/Narodnoe_detskoe_poeticheskoe_tvorchestvo_44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7422" y="4929198"/>
            <a:ext cx="1214446" cy="1571636"/>
          </a:xfrm>
          <a:prstGeom prst="rect">
            <a:avLst/>
          </a:prstGeom>
          <a:noFill/>
        </p:spPr>
      </p:pic>
      <p:pic>
        <p:nvPicPr>
          <p:cNvPr id="3082" name="Picture 10" descr="https://im2-tub-ru.yandex.net/i?id=d59787362bdf107db0dfa7e6856ab69c&amp;n=33&amp;h=215&amp;w=13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7620" y="4786322"/>
            <a:ext cx="1214445" cy="1785950"/>
          </a:xfrm>
          <a:prstGeom prst="rect">
            <a:avLst/>
          </a:prstGeom>
          <a:noFill/>
        </p:spPr>
      </p:pic>
      <p:pic>
        <p:nvPicPr>
          <p:cNvPr id="3084" name="Picture 12" descr="http://www.ukazka.ru/img/b/uk56668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57818" y="4786322"/>
            <a:ext cx="1357322" cy="1643074"/>
          </a:xfrm>
          <a:prstGeom prst="rect">
            <a:avLst/>
          </a:prstGeom>
          <a:noFill/>
        </p:spPr>
      </p:pic>
      <p:pic>
        <p:nvPicPr>
          <p:cNvPr id="3086" name="Picture 14" descr="http://www.ukazka.ru/img/b/uk22580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00892" y="4786322"/>
            <a:ext cx="1357322" cy="16430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77232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14290"/>
            <a:ext cx="8375700" cy="714380"/>
          </a:xfrm>
        </p:spPr>
        <p:txBody>
          <a:bodyPr>
            <a:normAutofit/>
          </a:bodyPr>
          <a:lstStyle/>
          <a:p>
            <a:r>
              <a:rPr lang="ru-RU" sz="4000" dirty="0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bius" pitchFamily="2" charset="0"/>
              </a:rPr>
              <a:t>Цели и задачи</a:t>
            </a:r>
            <a:endParaRPr lang="ru-RU" sz="4000" dirty="0">
              <a:ln w="1905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ubius" pitchFamily="2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971600" y="1500175"/>
            <a:ext cx="7128792" cy="41434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endParaRPr lang="ru-RU" sz="1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785794"/>
            <a:ext cx="635796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i="1" dirty="0" smtClean="0"/>
          </a:p>
          <a:p>
            <a:r>
              <a:rPr lang="ru-RU" sz="1600" b="1" i="1" dirty="0" smtClean="0">
                <a:solidFill>
                  <a:srgbClr val="FF0000"/>
                </a:solidFill>
              </a:rPr>
              <a:t>Цель: </a:t>
            </a:r>
            <a:r>
              <a:rPr lang="ru-RU" sz="1600" dirty="0" smtClean="0"/>
              <a:t>пробудить в ребенке любовь к родной земле, заложить черты русского национального характера : порядочность, совестливость, способность к состраданию ; приобщить к общечеловеческим нравственным ценностям.</a:t>
            </a:r>
            <a:endParaRPr lang="ru-RU" sz="1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00034" y="1214422"/>
            <a:ext cx="8286808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>
                <a:solidFill>
                  <a:srgbClr val="FF0000"/>
                </a:solidFill>
              </a:rPr>
              <a:t>Задачи:</a:t>
            </a:r>
          </a:p>
          <a:p>
            <a:pPr>
              <a:buFontTx/>
              <a:buChar char="-"/>
            </a:pPr>
            <a:r>
              <a:rPr lang="ru-RU" sz="1600" dirty="0" smtClean="0"/>
              <a:t>знакомить детей с народным фольклором: колыбельные песни,пестушки,потешки,игры-забавы,сказки и т.д..</a:t>
            </a:r>
          </a:p>
          <a:p>
            <a:pPr>
              <a:buFontTx/>
              <a:buChar char="-"/>
            </a:pPr>
            <a:r>
              <a:rPr lang="ru-RU" sz="1600" dirty="0" smtClean="0"/>
              <a:t>развивать игровые, сенсорные, познавательные ,музыкальные, речевые способности, учитывая индивидуальные и возрастные особенности.</a:t>
            </a:r>
          </a:p>
          <a:p>
            <a:pPr>
              <a:buFontTx/>
              <a:buChar char="-"/>
            </a:pPr>
            <a:r>
              <a:rPr lang="ru-RU" sz="1600" dirty="0" smtClean="0"/>
              <a:t>воспитывать доброту, терпение ,чувство привязанности, любви к своим близким.</a:t>
            </a:r>
            <a:endParaRPr lang="ru-RU" sz="16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71472" y="3857628"/>
            <a:ext cx="62865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C:\Users\днс\Downloads\photo1710054389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573016"/>
            <a:ext cx="2016224" cy="2688299"/>
          </a:xfrm>
          <a:prstGeom prst="rect">
            <a:avLst/>
          </a:prstGeom>
          <a:noFill/>
        </p:spPr>
      </p:pic>
      <p:pic>
        <p:nvPicPr>
          <p:cNvPr id="8" name="Содержимое 6" descr="Screenshot_2019-12-21-21-45-32-999_com.miui.gallery.png"/>
          <p:cNvPicPr>
            <a:picLocks noGrp="1" noChangeAspect="1"/>
          </p:cNvPicPr>
          <p:nvPr>
            <p:ph sz="half" idx="4294967295"/>
          </p:nvPr>
        </p:nvPicPr>
        <p:blipFill>
          <a:blip r:embed="rId4" cstate="print"/>
          <a:stretch>
            <a:fillRect/>
          </a:stretch>
        </p:blipFill>
        <p:spPr>
          <a:xfrm>
            <a:off x="3419872" y="4437112"/>
            <a:ext cx="2394693" cy="169846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00192" y="3573016"/>
            <a:ext cx="1742195" cy="26700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7232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bius" pitchFamily="2" charset="0"/>
              </a:rPr>
              <a:t>Жанры детского фольклора, используемые в работе: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- Колыбельные песни;</a:t>
            </a:r>
          </a:p>
          <a:p>
            <a:pPr>
              <a:buNone/>
            </a:pPr>
            <a:r>
              <a:rPr lang="ru-RU" sz="2800" dirty="0" smtClean="0"/>
              <a:t>- </a:t>
            </a:r>
            <a:r>
              <a:rPr lang="ru-RU" sz="2800" dirty="0" err="1" smtClean="0"/>
              <a:t>Потешки</a:t>
            </a:r>
            <a:r>
              <a:rPr lang="ru-RU" sz="2800" dirty="0" smtClean="0"/>
              <a:t>;</a:t>
            </a:r>
          </a:p>
          <a:p>
            <a:pPr>
              <a:buNone/>
            </a:pPr>
            <a:r>
              <a:rPr lang="ru-RU" sz="2800" dirty="0" smtClean="0"/>
              <a:t>- Прибаутки;</a:t>
            </a:r>
          </a:p>
          <a:p>
            <a:pPr>
              <a:buFontTx/>
              <a:buChar char="-"/>
            </a:pPr>
            <a:r>
              <a:rPr lang="ru-RU" sz="2800" dirty="0" smtClean="0"/>
              <a:t>Детские игровые песни (считалки, дразнилки,</a:t>
            </a:r>
          </a:p>
          <a:p>
            <a:pPr>
              <a:buNone/>
            </a:pPr>
            <a:r>
              <a:rPr lang="ru-RU" sz="2800" dirty="0" smtClean="0"/>
              <a:t>    песни для детей об окружающей их жизни);</a:t>
            </a:r>
          </a:p>
          <a:p>
            <a:pPr>
              <a:buNone/>
            </a:pPr>
            <a:r>
              <a:rPr lang="ru-RU" sz="2800" dirty="0" smtClean="0"/>
              <a:t>- Народные подвижные игры;</a:t>
            </a:r>
          </a:p>
          <a:p>
            <a:pPr>
              <a:buNone/>
            </a:pPr>
            <a:r>
              <a:rPr lang="ru-RU" sz="2800" dirty="0" smtClean="0"/>
              <a:t>- Русские народные сказки;</a:t>
            </a:r>
          </a:p>
          <a:p>
            <a:pPr>
              <a:buNone/>
            </a:pPr>
            <a:r>
              <a:rPr lang="ru-RU" sz="2800" dirty="0" smtClean="0"/>
              <a:t>- Пальчиковые игры</a:t>
            </a:r>
            <a:endParaRPr lang="ru-RU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effectLst>
                  <a:outerShdw blurRad="25400" dist="25400" dir="2700000" algn="tl">
                    <a:srgbClr val="000000">
                      <a:alpha val="43137"/>
                    </a:srgbClr>
                  </a:outerShdw>
                </a:effectLst>
                <a:latin typeface="Rubius" pitchFamily="2" charset="0"/>
              </a:rPr>
              <a:t>Д</a:t>
            </a:r>
            <a:r>
              <a:rPr lang="ru-RU" dirty="0" smtClean="0">
                <a:solidFill>
                  <a:srgbClr val="FF0000"/>
                </a:solidFill>
                <a:effectLst>
                  <a:outerShdw blurRad="25400" dist="25400" dir="2700000" algn="tl">
                    <a:srgbClr val="000000">
                      <a:alpha val="43137"/>
                    </a:srgbClr>
                  </a:outerShdw>
                </a:effectLst>
                <a:latin typeface="Rubius" pitchFamily="2" charset="0"/>
              </a:rPr>
              <a:t>етский фольклор использую в: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- Период адаптации</a:t>
            </a:r>
          </a:p>
          <a:p>
            <a:pPr>
              <a:buNone/>
            </a:pPr>
            <a:r>
              <a:rPr lang="ru-RU" sz="2800" dirty="0" smtClean="0"/>
              <a:t>- Режимных моментах</a:t>
            </a:r>
          </a:p>
          <a:p>
            <a:pPr>
              <a:buNone/>
            </a:pPr>
            <a:r>
              <a:rPr lang="ru-RU" sz="2800" dirty="0" smtClean="0"/>
              <a:t>- На прогулке</a:t>
            </a:r>
          </a:p>
          <a:p>
            <a:pPr>
              <a:buNone/>
            </a:pPr>
            <a:r>
              <a:rPr lang="ru-RU" sz="2800" dirty="0" smtClean="0"/>
              <a:t>- Непосредственно образовательной деятельности</a:t>
            </a:r>
          </a:p>
          <a:p>
            <a:pPr>
              <a:buNone/>
            </a:pPr>
            <a:r>
              <a:rPr lang="ru-RU" sz="2800" dirty="0" smtClean="0"/>
              <a:t>- В игре</a:t>
            </a:r>
          </a:p>
          <a:p>
            <a:pPr>
              <a:buNone/>
            </a:pPr>
            <a:r>
              <a:rPr lang="ru-RU" sz="2800" dirty="0" smtClean="0"/>
              <a:t>- В свободной деятельности</a:t>
            </a:r>
            <a:endParaRPr lang="ru-RU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032406" cy="714380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FF0000"/>
                </a:solidFill>
                <a:effectLst>
                  <a:outerShdw blurRad="25400" dist="25400" dir="2700000" algn="tl">
                    <a:srgbClr val="000000">
                      <a:alpha val="43137"/>
                    </a:srgbClr>
                  </a:outerShdw>
                </a:effectLst>
                <a:latin typeface="Rubius" pitchFamily="2" charset="0"/>
              </a:rPr>
              <a:t>Использования народного фольклора</a:t>
            </a:r>
            <a:endParaRPr lang="ru-RU" sz="4000" dirty="0">
              <a:solidFill>
                <a:srgbClr val="FF0000"/>
              </a:solidFill>
              <a:effectLst>
                <a:outerShdw blurRad="25400" dist="25400" dir="2700000" algn="tl">
                  <a:srgbClr val="000000">
                    <a:alpha val="43137"/>
                  </a:srgbClr>
                </a:outerShdw>
              </a:effectLst>
              <a:latin typeface="Rubius" pitchFamily="2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14348" y="1000108"/>
            <a:ext cx="77867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smtClean="0"/>
              <a:t>В работе с детьми необходимо широко использовать все виды народного фольклора: потешки, скороговорки, песенки, хороводные игры, сказки и т. д.</a:t>
            </a:r>
            <a:endParaRPr lang="ru-RU" sz="1600" i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14348" y="1500174"/>
            <a:ext cx="807249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smtClean="0"/>
              <a:t>В адаптационный период используются потешки</a:t>
            </a:r>
            <a:r>
              <a:rPr lang="ru-RU" sz="1600" dirty="0" smtClean="0"/>
              <a:t>: «Кто у нас хороший, кто у нас пригожий? Ванечка - хороший, Ванечка – пригожий! ».</a:t>
            </a:r>
          </a:p>
          <a:p>
            <a:r>
              <a:rPr lang="ru-RU" sz="1600" dirty="0" smtClean="0"/>
              <a:t>    </a:t>
            </a:r>
            <a:r>
              <a:rPr lang="ru-RU" sz="1600" i="1" dirty="0" smtClean="0"/>
              <a:t> На все случаи жизни применяем потешки</a:t>
            </a:r>
            <a:r>
              <a:rPr lang="ru-RU" sz="1600" dirty="0" smtClean="0"/>
              <a:t>: «Петушок, петушок, золотой гребешок… »; «Киска, киска, киска брысь, на дорожку не садись… » и «Вот собачка, Жучка, хвостик закорючка … ».</a:t>
            </a:r>
          </a:p>
          <a:p>
            <a:r>
              <a:rPr lang="ru-RU" sz="1600" dirty="0" smtClean="0"/>
              <a:t>     </a:t>
            </a:r>
            <a:r>
              <a:rPr lang="ru-RU" sz="1600" i="1" dirty="0" smtClean="0"/>
              <a:t>Для развития мелкой моторики используются такие игры </a:t>
            </a:r>
            <a:r>
              <a:rPr lang="ru-RU" sz="1600" dirty="0" smtClean="0"/>
              <a:t>как «Сорока-ворона», «У нашей бабушки десять внучат», «Моя семья» и др..</a:t>
            </a:r>
            <a:endParaRPr lang="ru-RU" sz="1600" dirty="0"/>
          </a:p>
        </p:txBody>
      </p:sp>
      <p:pic>
        <p:nvPicPr>
          <p:cNvPr id="10" name="Содержимое 8" descr="IMG_20190624_0936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3501008"/>
            <a:ext cx="2304256" cy="2732612"/>
          </a:xfrm>
          <a:prstGeom prst="rect">
            <a:avLst/>
          </a:prstGeom>
        </p:spPr>
      </p:pic>
      <p:pic>
        <p:nvPicPr>
          <p:cNvPr id="1026" name="Picture 2" descr="C:\Users\днс\Downloads\photo1710167169.jpe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3573016"/>
            <a:ext cx="2076878" cy="27691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67659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032406" cy="714380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FF0000"/>
                </a:solidFill>
                <a:effectLst>
                  <a:outerShdw blurRad="25400" dist="25400" dir="2700000" algn="tl">
                    <a:srgbClr val="000000">
                      <a:alpha val="43137"/>
                    </a:srgbClr>
                  </a:outerShdw>
                </a:effectLst>
                <a:latin typeface="Rubius" pitchFamily="2" charset="0"/>
              </a:rPr>
              <a:t>Использования народного фольклора</a:t>
            </a:r>
            <a:endParaRPr lang="ru-RU" sz="4000" dirty="0">
              <a:solidFill>
                <a:srgbClr val="FF0000"/>
              </a:solidFill>
              <a:effectLst>
                <a:outerShdw blurRad="25400" dist="25400" dir="2700000" algn="tl">
                  <a:srgbClr val="000000">
                    <a:alpha val="43137"/>
                  </a:srgbClr>
                </a:outerShdw>
              </a:effectLst>
              <a:latin typeface="Rubius" pitchFamily="2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492922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i="1" dirty="0" smtClean="0"/>
              <a:t>С помощью народных песенок, потешек у детей воспитывается положительное отношение к режимным моментам. </a:t>
            </a:r>
          </a:p>
          <a:p>
            <a:pPr>
              <a:buNone/>
            </a:pPr>
            <a:r>
              <a:rPr lang="ru-RU" sz="1600" dirty="0" smtClean="0"/>
              <a:t>Так</a:t>
            </a:r>
            <a:r>
              <a:rPr lang="ru-RU" sz="1600" i="1" dirty="0" smtClean="0"/>
              <a:t>, процесс умывания </a:t>
            </a:r>
            <a:r>
              <a:rPr lang="ru-RU" sz="1600" dirty="0" smtClean="0"/>
              <a:t>можно сопровождать такими потешками как: «Водичка, водичка, умой мое личико…»</a:t>
            </a:r>
          </a:p>
          <a:p>
            <a:pPr>
              <a:buNone/>
            </a:pPr>
            <a:r>
              <a:rPr lang="ru-RU" sz="1600" dirty="0" smtClean="0"/>
              <a:t>При </a:t>
            </a:r>
            <a:r>
              <a:rPr lang="ru-RU" sz="1600" i="1" dirty="0" smtClean="0"/>
              <a:t>причесывании</a:t>
            </a:r>
            <a:r>
              <a:rPr lang="ru-RU" sz="1600" dirty="0" smtClean="0"/>
              <a:t>: «Расти, коса, до пояса, не вырони ни волоса. Расти, косонька, до пят, все волосики в ряд… »</a:t>
            </a:r>
          </a:p>
          <a:p>
            <a:pPr>
              <a:buNone/>
            </a:pPr>
            <a:r>
              <a:rPr lang="ru-RU" sz="1600" dirty="0" smtClean="0"/>
              <a:t> Во </a:t>
            </a:r>
            <a:r>
              <a:rPr lang="ru-RU" sz="1600" i="1" dirty="0" smtClean="0"/>
              <a:t>время кормления</a:t>
            </a:r>
            <a:r>
              <a:rPr lang="ru-RU" sz="1600" dirty="0" smtClean="0"/>
              <a:t>: «Умница Катенька, ешь кашу сладеньку, вкусную, пушистую, мягкую, душистую».</a:t>
            </a:r>
          </a:p>
          <a:p>
            <a:pPr>
              <a:buNone/>
            </a:pPr>
            <a:r>
              <a:rPr lang="ru-RU" sz="1600" dirty="0" smtClean="0"/>
              <a:t>При </a:t>
            </a:r>
            <a:r>
              <a:rPr lang="ru-RU" sz="1600" i="1" dirty="0" smtClean="0"/>
              <a:t>укладывании спать </a:t>
            </a:r>
            <a:r>
              <a:rPr lang="ru-RU" sz="1600" dirty="0" smtClean="0"/>
              <a:t>«Потягунючки, поростунющки! Роток-говорюнюшки, руки-хватунюшки, ноги-ходюнушки»; «Баю-баюшки…» и т.д.</a:t>
            </a:r>
          </a:p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3573016"/>
            <a:ext cx="1900139" cy="267804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3861048"/>
            <a:ext cx="1614179" cy="24154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noFill/>
            <a:miter lim="800000"/>
          </a:ln>
          <a:effectLst>
            <a:outerShdw blurRad="65000" dist="50800" dir="12900000" kx="195000" ky="145000" algn="tl" rotWithShape="0">
              <a:srgbClr val="000000">
                <a:alpha val="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2" name="Содержимое 14" descr="IMG_20190626_0951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07904" y="3861049"/>
            <a:ext cx="1576043" cy="24482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7659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A0000"/>
      </a:hlink>
      <a:folHlink>
        <a:srgbClr val="FAC08F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2378</TotalTime>
  <Words>1231</Words>
  <Application>Microsoft Office PowerPoint</Application>
  <PresentationFormat>Экран (4:3)</PresentationFormat>
  <Paragraphs>109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</vt:lpstr>
      <vt:lpstr>Rubius</vt:lpstr>
      <vt:lpstr>Times New Roman</vt:lpstr>
      <vt:lpstr>Тема Office</vt:lpstr>
      <vt:lpstr>«Устное народное творчество, как средство начального патриотического воспитания младших дошкольников»</vt:lpstr>
      <vt:lpstr>Актуальность</vt:lpstr>
      <vt:lpstr>Проблема</vt:lpstr>
      <vt:lpstr>Устное народное творчество</vt:lpstr>
      <vt:lpstr>Цели и задачи</vt:lpstr>
      <vt:lpstr>Жанры детского фольклора, используемые в работе:</vt:lpstr>
      <vt:lpstr>Детский фольклор использую в:</vt:lpstr>
      <vt:lpstr>Использования народного фольклора</vt:lpstr>
      <vt:lpstr>Использования народного фольклора</vt:lpstr>
      <vt:lpstr>Сказки</vt:lpstr>
      <vt:lpstr>Народные игры</vt:lpstr>
      <vt:lpstr>На занятиях по изобразительной деятельности</vt:lpstr>
      <vt:lpstr>Работа с родителями</vt:lpstr>
      <vt:lpstr>Работа с родителями</vt:lpstr>
      <vt:lpstr>Работа с родителями</vt:lpstr>
      <vt:lpstr>Работа с родителями</vt:lpstr>
      <vt:lpstr>Работа с родителями</vt:lpstr>
      <vt:lpstr>Народные праздники</vt:lpstr>
      <vt:lpstr>Заключение</vt:lpstr>
      <vt:lpstr>Спасибо за внимание!</vt:lpstr>
    </vt:vector>
  </TitlesOfParts>
  <Company>МАОУ лицей №21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Сказочные</dc:title>
  <dc:creator>Ранько Елена</dc:creator>
  <cp:lastModifiedBy>днс</cp:lastModifiedBy>
  <cp:revision>184</cp:revision>
  <dcterms:created xsi:type="dcterms:W3CDTF">2015-04-19T15:51:03Z</dcterms:created>
  <dcterms:modified xsi:type="dcterms:W3CDTF">2024-03-11T16:09:10Z</dcterms:modified>
</cp:coreProperties>
</file>