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0"/>
  </p:notesMasterIdLst>
  <p:sldIdLst>
    <p:sldId id="295" r:id="rId2"/>
    <p:sldId id="296" r:id="rId3"/>
    <p:sldId id="297" r:id="rId4"/>
    <p:sldId id="308" r:id="rId5"/>
    <p:sldId id="298" r:id="rId6"/>
    <p:sldId id="327" r:id="rId7"/>
    <p:sldId id="328" r:id="rId8"/>
    <p:sldId id="329" r:id="rId9"/>
    <p:sldId id="330" r:id="rId10"/>
    <p:sldId id="294" r:id="rId11"/>
    <p:sldId id="293" r:id="rId12"/>
    <p:sldId id="302" r:id="rId13"/>
    <p:sldId id="303" r:id="rId14"/>
    <p:sldId id="265" r:id="rId15"/>
    <p:sldId id="331" r:id="rId16"/>
    <p:sldId id="301" r:id="rId17"/>
    <p:sldId id="332" r:id="rId18"/>
    <p:sldId id="333" r:id="rId19"/>
    <p:sldId id="304" r:id="rId20"/>
    <p:sldId id="334" r:id="rId21"/>
    <p:sldId id="305" r:id="rId22"/>
    <p:sldId id="318" r:id="rId23"/>
    <p:sldId id="306" r:id="rId24"/>
    <p:sldId id="316" r:id="rId25"/>
    <p:sldId id="313" r:id="rId26"/>
    <p:sldId id="314" r:id="rId27"/>
    <p:sldId id="315" r:id="rId28"/>
    <p:sldId id="270" r:id="rId29"/>
    <p:sldId id="271" r:id="rId30"/>
    <p:sldId id="272" r:id="rId31"/>
    <p:sldId id="273" r:id="rId32"/>
    <p:sldId id="299" r:id="rId33"/>
    <p:sldId id="335" r:id="rId34"/>
    <p:sldId id="336" r:id="rId35"/>
    <p:sldId id="307" r:id="rId36"/>
    <p:sldId id="337" r:id="rId37"/>
    <p:sldId id="338" r:id="rId38"/>
    <p:sldId id="33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EF436-A600-4C17-9CC3-E304F4FD4E17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9C88C-8482-4582-81E2-43046D29E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C88C-8482-4582-81E2-43046D29E48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C88C-8482-4582-81E2-43046D29E48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5AF11CB-2925-4B2E-9D97-4613000A238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BC4F1B-BB96-48EC-9886-DD6991270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CB-2925-4B2E-9D97-4613000A238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F1B-BB96-48EC-9886-DD6991270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CB-2925-4B2E-9D97-4613000A238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F1B-BB96-48EC-9886-DD6991270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CB-2925-4B2E-9D97-4613000A238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F1B-BB96-48EC-9886-DD6991270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CB-2925-4B2E-9D97-4613000A238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F1B-BB96-48EC-9886-DD6991270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CB-2925-4B2E-9D97-4613000A238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F1B-BB96-48EC-9886-DD6991270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AF11CB-2925-4B2E-9D97-4613000A238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BC4F1B-BB96-48EC-9886-DD69912706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5AF11CB-2925-4B2E-9D97-4613000A238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BC4F1B-BB96-48EC-9886-DD6991270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CB-2925-4B2E-9D97-4613000A238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F1B-BB96-48EC-9886-DD6991270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CB-2925-4B2E-9D97-4613000A238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F1B-BB96-48EC-9886-DD6991270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CB-2925-4B2E-9D97-4613000A238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4F1B-BB96-48EC-9886-DD6991270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5AF11CB-2925-4B2E-9D97-4613000A238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BC4F1B-BB96-48EC-9886-DD6991270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6;&#1084;\Desktop\&#1087;&#1088;&#1077;&#1079;&#1077;&#1085;&#1090;&#1072;&#1094;&#1080;%20&#1085;&#1072;%20&#1056;&#1052;&#1054;\zar1.mp3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6661472" cy="19898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Развитие речи детей младшего дошкольного возраста посредством пальчиковых игр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400800" cy="762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Чем больше мастерства в детской руке, тем умнее </a:t>
            </a:r>
            <a:r>
              <a:rPr lang="ru-RU" b="1" dirty="0" smtClean="0">
                <a:solidFill>
                  <a:srgbClr val="002060"/>
                </a:solidFill>
              </a:rPr>
              <a:t> ребёнок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>
                <a:solidFill>
                  <a:srgbClr val="002060"/>
                </a:solidFill>
              </a:rPr>
              <a:t>В. А. Сухомлинский)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348880"/>
            <a:ext cx="2840157" cy="2007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785786" y="5857892"/>
            <a:ext cx="7962678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Горященко</a:t>
            </a:r>
            <a:r>
              <a:rPr lang="ru-RU" b="1" dirty="0" smtClean="0">
                <a:solidFill>
                  <a:srgbClr val="C00000"/>
                </a:solidFill>
              </a:rPr>
              <a:t> Юлия Викторовна 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МДОАУ  «ЦРР – детский сад № 116 г. Орска «</a:t>
            </a:r>
            <a:r>
              <a:rPr lang="ru-RU" b="1" dirty="0" err="1" smtClean="0">
                <a:solidFill>
                  <a:srgbClr val="C00000"/>
                </a:solidFill>
              </a:rPr>
              <a:t>Ералашка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2021 г.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735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0043"/>
            <a:ext cx="8786842" cy="38576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В </a:t>
            </a:r>
            <a:r>
              <a:rPr lang="ru-RU" dirty="0"/>
              <a:t>ходе "пальчиковых игр" дети, повторяя движения взрослых, активизируют моторику рук. Тем самым вырабатывается ловкость, умение управлять своими движениями, концентрировать внимание на одном виде деятельности. "Пальчиковые игры" - это инсценировка каких-либо рифмованных историй, сказок при помощи пальцев. Многие игры требуют участия обеих рук, что даёт возможность детям ориентироваться в понятиях "вправо", "влево", "вверх", "вниз" и т. д.</a:t>
            </a:r>
          </a:p>
        </p:txBody>
      </p:sp>
      <p:pic>
        <p:nvPicPr>
          <p:cNvPr id="4" name="Рисунок 3" descr="D:\Users\Сергей\Desktop\IMG_20210405_1850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286256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7244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571481"/>
            <a:ext cx="8572560" cy="428627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Мозг </a:t>
            </a:r>
            <a:r>
              <a:rPr lang="ru-RU" dirty="0"/>
              <a:t>ребенка осваивает огромный объем информации. Если какая-либо его функция не будет развита своевременно, то в последующем наверстать упущенное будет невозможно. Развитие мозга очень сильно зависит от двигательной активности ребенка, особенно – от движений пальцев рук (то есть от мелкой моторики). Малыши, которые регулярно занимаются пальчиковой гимнастикой, быстрее учатся писать, лучше говорят, обладают хорошей памятью, развивают координацию движений, силу и ловкость рук.</a:t>
            </a:r>
          </a:p>
          <a:p>
            <a:pPr indent="0" algn="just">
              <a:buNone/>
            </a:pPr>
            <a:r>
              <a:rPr lang="ru-RU" dirty="0" smtClean="0"/>
              <a:t>Исследования </a:t>
            </a:r>
            <a:r>
              <a:rPr lang="ru-RU" dirty="0"/>
              <a:t>учёных доказали, что уровень развития детской речи находится в прямой зависимости от степени </a:t>
            </a:r>
            <a:r>
              <a:rPr lang="ru-RU" dirty="0" err="1"/>
              <a:t>сформированности</a:t>
            </a:r>
            <a:r>
              <a:rPr lang="ru-RU" dirty="0"/>
              <a:t> </a:t>
            </a:r>
            <a:r>
              <a:rPr lang="ru-RU" dirty="0" smtClean="0"/>
              <a:t> тонких </a:t>
            </a:r>
            <a:r>
              <a:rPr lang="ru-RU" dirty="0"/>
              <a:t>движений пальцев рук.</a:t>
            </a:r>
          </a:p>
        </p:txBody>
      </p:sp>
      <p:pic>
        <p:nvPicPr>
          <p:cNvPr id="4" name="Рисунок 3" descr="D:\Users\Сергей\Desktop\IMG_20210405_1858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500570"/>
            <a:ext cx="3214710" cy="214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4499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14375" y="285750"/>
            <a:ext cx="8072438" cy="12715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Calibri" pitchFamily="34" charset="0"/>
              </a:rPr>
              <a:t>ДЛЯ РЕЧЕВОГО СОПРОВОЖДЕНИЯ ФИГУРОК ИЗ ПАЛЬЧИКОВ  ИСПОЛЬЗУЮТ: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63938" y="4797425"/>
            <a:ext cx="4786312" cy="1800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Calibri" pitchFamily="34" charset="0"/>
              </a:rPr>
              <a:t>ПРИГОВОРКИ, РЕЧЕТАТИВЫ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0535710">
            <a:off x="157163" y="2787650"/>
            <a:ext cx="3346450" cy="15573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 СПЕЦИАЛЬНЫЕ  ТЕКСТЫ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0619064">
            <a:off x="6094413" y="2065338"/>
            <a:ext cx="2714625" cy="15573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НАРОДНЫЙ ФОЛЬКЛОР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7174" name="Рисунок 12" descr="77079_bi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1785938"/>
            <a:ext cx="2571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2938" y="285750"/>
            <a:ext cx="8072437" cy="10001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>
              <a:solidFill>
                <a:srgbClr val="FFFF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ТРЕБОВАНИЯ К ПАЛЬЧИКОВЫМ ИГРАМ С РЕЧЕВЫМ СОПРОВОЖДЕНИЕМ   :</a:t>
            </a:r>
          </a:p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0063" y="1500188"/>
            <a:ext cx="3429000" cy="1485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Calibri" pitchFamily="34" charset="0"/>
              </a:rPr>
              <a:t>ТОЧНОСТЬ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29250" y="1428750"/>
            <a:ext cx="3429000" cy="1485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Calibri" pitchFamily="34" charset="0"/>
              </a:rPr>
              <a:t>КАЧЕСТВО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28938" y="5214938"/>
            <a:ext cx="3429000" cy="1485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Calibri" pitchFamily="34" charset="0"/>
              </a:rPr>
              <a:t>СОГЛАСОВАННОСТЬ ДВИЖЕНИЙ И РЕЧИ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8" name="Рисунок 2" descr="mudra.jpg"/>
          <p:cNvPicPr>
            <a:picLocks noChangeAspect="1"/>
          </p:cNvPicPr>
          <p:nvPr/>
        </p:nvPicPr>
        <p:blipFill>
          <a:blip r:embed="rId2" cstate="print"/>
          <a:srcRect r="9563"/>
          <a:stretch>
            <a:fillRect/>
          </a:stretch>
        </p:blipFill>
        <p:spPr bwMode="auto">
          <a:xfrm>
            <a:off x="3276600" y="2997200"/>
            <a:ext cx="2663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пальчиковой игры: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Начинать пальчиковую гимнастику лучше с «</a:t>
            </a:r>
            <a:r>
              <a:rPr lang="ru-RU" dirty="0" err="1" smtClean="0"/>
              <a:t>разогревки</a:t>
            </a:r>
            <a:r>
              <a:rPr lang="ru-RU" dirty="0" smtClean="0"/>
              <a:t>» – сгибания и разгибания пальцев… можно постучать пальчиками, изображая «дождик» или клюющих курочек и т.д…</a:t>
            </a:r>
            <a:endParaRPr lang="ru-RU" dirty="0"/>
          </a:p>
        </p:txBody>
      </p:sp>
      <p:pic>
        <p:nvPicPr>
          <p:cNvPr id="4" name="Рисунок 3" descr="https://melkie.net/wp-content/uploads/2017/07/doshkolniki-zanimayutsya-palchikovoy-gimnastikoy.jpg"/>
          <p:cNvPicPr/>
          <p:nvPr/>
        </p:nvPicPr>
        <p:blipFill>
          <a:blip r:embed="rId2" cstate="print"/>
          <a:srcRect l="8574" t="7605" b="36309"/>
          <a:stretch>
            <a:fillRect/>
          </a:stretch>
        </p:blipFill>
        <p:spPr bwMode="auto">
          <a:xfrm>
            <a:off x="1857356" y="3643314"/>
            <a:ext cx="5286412" cy="25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428604"/>
            <a:ext cx="86439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Чтобы увлечь ребёнка– произносим текст игры очень выразительно – повышая и понижая голос, делая паузы, подчеркивая отдельные слова. И синхронно с текстом показываем движения. Когда ребёнок начнет сам хорошо выполнять игру – даем только словесные указания без показа. Поначалу движения выполняются медленно. Если у ребёнка не получается то или иное упражнение – можно взять его руку и помочь ему сделать всё правильно.</a:t>
            </a:r>
            <a:endParaRPr lang="ru-RU" sz="2600" dirty="0"/>
          </a:p>
        </p:txBody>
      </p:sp>
      <p:pic>
        <p:nvPicPr>
          <p:cNvPr id="4" name="Рисунок 3" descr="D:\Users\Сергей\Desktop\IMG_20210405_1848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071942"/>
            <a:ext cx="3929090" cy="26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557338"/>
            <a:ext cx="5040312" cy="47513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3300"/>
                </a:solidFill>
              </a:rPr>
              <a:t>		</a:t>
            </a:r>
            <a:r>
              <a:rPr lang="ru-RU" sz="2800" dirty="0" smtClean="0">
                <a:solidFill>
                  <a:schemeClr val="hlink"/>
                </a:solidFill>
              </a:rPr>
              <a:t>С народными пальчиковыми играми ребенок встречался уже в грудном возрасте. Это были еще не игры, а </a:t>
            </a:r>
            <a:r>
              <a:rPr lang="ru-RU" sz="2800" dirty="0" err="1" smtClean="0">
                <a:solidFill>
                  <a:schemeClr val="hlink"/>
                </a:solidFill>
              </a:rPr>
              <a:t>потешки</a:t>
            </a:r>
            <a:r>
              <a:rPr lang="ru-RU" sz="2800" dirty="0" smtClean="0">
                <a:solidFill>
                  <a:schemeClr val="hlink"/>
                </a:solidFill>
              </a:rPr>
              <a:t> и </a:t>
            </a:r>
            <a:r>
              <a:rPr lang="ru-RU" sz="2800" dirty="0" err="1" smtClean="0">
                <a:solidFill>
                  <a:schemeClr val="hlink"/>
                </a:solidFill>
              </a:rPr>
              <a:t>пестушки</a:t>
            </a:r>
            <a:r>
              <a:rPr lang="ru-RU" sz="2800" dirty="0" smtClean="0">
                <a:solidFill>
                  <a:schemeClr val="hlink"/>
                </a:solidFill>
              </a:rPr>
              <a:t> – забавы взрослого с ребенком. Например, «Сорока-ворона», «Идёт коза рогатая», «пальчики», «Пять братьев-пальчиков»,  и другие</a:t>
            </a:r>
            <a:r>
              <a:rPr lang="ru-RU" sz="2800" dirty="0" smtClean="0">
                <a:solidFill>
                  <a:srgbClr val="003300"/>
                </a:solidFill>
              </a:rPr>
              <a:t>. 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468313" y="188913"/>
            <a:ext cx="8280400" cy="10588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Народные пальчиковые игры</a:t>
            </a:r>
          </a:p>
        </p:txBody>
      </p:sp>
      <p:pic>
        <p:nvPicPr>
          <p:cNvPr id="5124" name="Рисунок 6" descr="sorokavoron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785938"/>
            <a:ext cx="18605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7" descr="bolsha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3429000"/>
            <a:ext cx="178593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8" descr="palec_igry.jpg"/>
          <p:cNvPicPr>
            <a:picLocks noChangeAspect="1"/>
          </p:cNvPicPr>
          <p:nvPr/>
        </p:nvPicPr>
        <p:blipFill>
          <a:blip r:embed="rId4" cstate="print"/>
          <a:srcRect t="10156" b="14583"/>
          <a:stretch>
            <a:fillRect/>
          </a:stretch>
        </p:blipFill>
        <p:spPr bwMode="auto">
          <a:xfrm>
            <a:off x="5643563" y="5286375"/>
            <a:ext cx="3500437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Изображение 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2643188"/>
            <a:ext cx="1619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80724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dirty="0" smtClean="0"/>
              <a:t>Пальчиковых игр очень-</a:t>
            </a:r>
          </a:p>
          <a:p>
            <a:pPr algn="ctr">
              <a:buNone/>
            </a:pPr>
            <a:r>
              <a:rPr lang="ru-RU" sz="4400" dirty="0" smtClean="0"/>
              <a:t> очень много.                                       Вот некоторые из них.</a:t>
            </a:r>
            <a:endParaRPr lang="ru-RU" sz="4400" dirty="0"/>
          </a:p>
        </p:txBody>
      </p:sp>
      <p:pic>
        <p:nvPicPr>
          <p:cNvPr id="3" name="Рисунок 2" descr="https://soprovozdenie.ucoz.ru/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496"/>
            <a:ext cx="3205480" cy="370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4429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Игра с крупными  бигуди.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D:\Users\Сергей\Desktop\IMG_20210405_200406.jpg"/>
          <p:cNvPicPr/>
          <p:nvPr/>
        </p:nvPicPr>
        <p:blipFill>
          <a:blip r:embed="rId2" cstate="print"/>
          <a:srcRect l="65011"/>
          <a:stretch>
            <a:fillRect/>
          </a:stretch>
        </p:blipFill>
        <p:spPr bwMode="auto">
          <a:xfrm>
            <a:off x="5143504" y="1142985"/>
            <a:ext cx="321470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2143116"/>
            <a:ext cx="38576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У сосны,</a:t>
            </a:r>
          </a:p>
          <a:p>
            <a:r>
              <a:rPr lang="ru-RU" sz="2800" b="1" i="1" dirty="0" smtClean="0"/>
              <a:t> у пихты, ёлки</a:t>
            </a:r>
            <a:br>
              <a:rPr lang="ru-RU" sz="2800" b="1" i="1" dirty="0" smtClean="0"/>
            </a:br>
            <a:r>
              <a:rPr lang="ru-RU" sz="2800" b="1" i="1" dirty="0" smtClean="0"/>
              <a:t>очень колкие иголки.</a:t>
            </a:r>
            <a:br>
              <a:rPr lang="ru-RU" sz="2800" b="1" i="1" dirty="0" smtClean="0"/>
            </a:br>
            <a:r>
              <a:rPr lang="ru-RU" sz="2800" b="1" i="1" dirty="0" smtClean="0"/>
              <a:t>Но ещё сильней, чем ельник</a:t>
            </a:r>
            <a:br>
              <a:rPr lang="ru-RU" sz="2800" b="1" i="1" dirty="0" smtClean="0"/>
            </a:br>
            <a:r>
              <a:rPr lang="ru-RU" sz="2800" b="1" i="1" dirty="0" smtClean="0"/>
              <a:t>вас уколет  можжевельн</a:t>
            </a:r>
            <a:r>
              <a:rPr lang="ru-RU" sz="2800" b="1" dirty="0" smtClean="0"/>
              <a:t>ик.</a:t>
            </a:r>
            <a:endParaRPr lang="ru-RU" sz="2800" b="1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625" y="657225"/>
            <a:ext cx="4572000" cy="11906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МАССАЖ КАРАНДАШАМИ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291" name="Рисунок 9" descr="ёлочка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8931" y="4143381"/>
            <a:ext cx="2114975" cy="244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10" descr="очки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0539" y="1019464"/>
            <a:ext cx="1873250" cy="254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12" descr="лодка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3786190"/>
            <a:ext cx="18716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13" descr="гриб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989138"/>
            <a:ext cx="18573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Источники творческих способностей и дарование детей на кончиках их пальцев».</a:t>
            </a:r>
            <a:br>
              <a:rPr lang="ru-RU" sz="1800" b="1" dirty="0" smtClean="0"/>
            </a:br>
            <a:r>
              <a:rPr lang="ru-RU" sz="1800" b="1" dirty="0" smtClean="0"/>
              <a:t>От пальцев образно говоря , идут тончайшие ручейки, которые питают источник творческой мысли.</a:t>
            </a:r>
            <a:br>
              <a:rPr lang="ru-RU" sz="1800" b="1" dirty="0" smtClean="0"/>
            </a:br>
            <a:r>
              <a:rPr lang="ru-RU" sz="1800" b="1" dirty="0" smtClean="0"/>
              <a:t>Другими словами: «чем больше  мастерства в детской руке , тем умнее ребёнок» </a:t>
            </a:r>
            <a:br>
              <a:rPr lang="ru-RU" sz="1800" b="1" dirty="0" smtClean="0"/>
            </a:br>
            <a:r>
              <a:rPr lang="ru-RU" sz="1800" b="1" dirty="0" smtClean="0"/>
              <a:t>развивая мелкую моторику пальцев , мы воздействуем на внутренние органы человека.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-Большой палец отвечает за голову.</a:t>
            </a:r>
            <a:br>
              <a:rPr lang="ru-RU" sz="1800" b="1" dirty="0" smtClean="0"/>
            </a:br>
            <a:r>
              <a:rPr lang="ru-RU" sz="1800" b="1" dirty="0" smtClean="0"/>
              <a:t>-Указательный за желудок .</a:t>
            </a:r>
            <a:br>
              <a:rPr lang="ru-RU" sz="1800" b="1" dirty="0" smtClean="0"/>
            </a:br>
            <a:r>
              <a:rPr lang="ru-RU" sz="1800" b="1" dirty="0" smtClean="0"/>
              <a:t>-Средний за кишечник.</a:t>
            </a:r>
            <a:br>
              <a:rPr lang="ru-RU" sz="1800" b="1" dirty="0" smtClean="0"/>
            </a:br>
            <a:r>
              <a:rPr lang="ru-RU" sz="1800" b="1" dirty="0" smtClean="0"/>
              <a:t>-Безымянный за печень.</a:t>
            </a:r>
            <a:br>
              <a:rPr lang="ru-RU" sz="1800" b="1" dirty="0" smtClean="0"/>
            </a:br>
            <a:r>
              <a:rPr lang="ru-RU" sz="1800" b="1" dirty="0" smtClean="0"/>
              <a:t>-Мизинец за сердце.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Ребёнок постоянно изучает, постигает окружающий мир.</a:t>
            </a:r>
            <a:br>
              <a:rPr lang="ru-RU" sz="1800" b="1" dirty="0" smtClean="0"/>
            </a:br>
            <a:r>
              <a:rPr lang="ru-RU" sz="1800" b="1" dirty="0" smtClean="0"/>
              <a:t>Основной метод накопление информации-прикосновения.</a:t>
            </a:r>
            <a:br>
              <a:rPr lang="ru-RU" sz="1800" b="1" dirty="0" smtClean="0"/>
            </a:br>
            <a:r>
              <a:rPr lang="ru-RU" sz="1800" b="1" dirty="0" smtClean="0"/>
              <a:t>Ребёнку необходимо всё хватать трогать, гладить, и пробовать на вкус.</a:t>
            </a:r>
            <a:br>
              <a:rPr lang="ru-RU" sz="1800" b="1" dirty="0" smtClean="0"/>
            </a:br>
            <a:r>
              <a:rPr lang="ru-RU" sz="1800" b="1" dirty="0" smtClean="0"/>
              <a:t>Роль взрослого помочь ему в этом дать необходимый стимул развития.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Поэтому начинать работу по развитию мелкой моторики нужно с самого раннего возраста.</a:t>
            </a:r>
            <a:br>
              <a:rPr lang="ru-RU" sz="1800" b="1" dirty="0" smtClean="0"/>
            </a:br>
            <a:r>
              <a:rPr lang="ru-RU" sz="1800" b="1" dirty="0" smtClean="0"/>
              <a:t>В младшем дошкольном возрасте можно выполнять простые упражнения , сопровождаемые стихотворным текстом.</a:t>
            </a:r>
            <a:br>
              <a:rPr lang="ru-RU" sz="18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2677683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Users\Сергей\Desktop\IMG_20210405_200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282" y="857232"/>
            <a:ext cx="43577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Users\Сергей\Desktop\IMG_20210405_2003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929066"/>
            <a:ext cx="4171319" cy="275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500042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Игры с шестигранными карандашами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071678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Крутим мы с трудом давно</a:t>
            </a:r>
          </a:p>
          <a:p>
            <a:r>
              <a:rPr lang="ru-RU" sz="3200" b="1" i="1" dirty="0" smtClean="0"/>
              <a:t> Это толстое бревно,</a:t>
            </a:r>
          </a:p>
          <a:p>
            <a:r>
              <a:rPr lang="ru-RU" sz="3200" b="1" i="1" dirty="0" smtClean="0"/>
              <a:t> Вы ошиблись, </a:t>
            </a:r>
          </a:p>
          <a:p>
            <a:r>
              <a:rPr lang="ru-RU" sz="3200" b="1" i="1" dirty="0" smtClean="0"/>
              <a:t>это наш </a:t>
            </a:r>
          </a:p>
          <a:p>
            <a:r>
              <a:rPr lang="ru-RU" sz="3200" b="1" i="1" dirty="0" smtClean="0"/>
              <a:t>Тонкий лёгкий карандаш.</a:t>
            </a:r>
            <a:endParaRPr lang="ru-RU" sz="3200" b="1" i="1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388" y="188913"/>
            <a:ext cx="8818562" cy="1431925"/>
          </a:xfrm>
          <a:solidFill>
            <a:schemeClr val="hlink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altLang="zh-CN" sz="3200" dirty="0" err="1" smtClean="0">
                <a:solidFill>
                  <a:schemeClr val="bg1"/>
                </a:solidFill>
              </a:rPr>
              <a:t>Самомассаж</a:t>
            </a:r>
            <a:r>
              <a:rPr lang="ru-RU" altLang="zh-CN" sz="3200" dirty="0" smtClean="0">
                <a:solidFill>
                  <a:schemeClr val="bg1"/>
                </a:solidFill>
              </a:rPr>
              <a:t> кистей и пальцев рук  сосновыми шишками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700213"/>
            <a:ext cx="38893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323850" y="1700213"/>
            <a:ext cx="38877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Сергей\Desktop\IMG_20210405_1909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Users\Сергей\Desktop\IMG_20210405_1911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400052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Users\Сергей\Desktop\IMG_20210405_191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14752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Users\Сергей\Desktop\IMG_20210405_1911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14752"/>
            <a:ext cx="3857651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90613" y="260350"/>
            <a:ext cx="7045325" cy="9921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0" i="1" dirty="0" smtClean="0">
                <a:solidFill>
                  <a:schemeClr val="folHlink"/>
                </a:solidFill>
              </a:rPr>
              <a:t>Упражнения с мячами</a:t>
            </a:r>
            <a:endParaRPr lang="ru-RU" sz="4000" dirty="0" smtClean="0">
              <a:solidFill>
                <a:schemeClr val="folHlink"/>
              </a:solidFill>
            </a:endParaRP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412875"/>
            <a:ext cx="4465638" cy="5256213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buFontTx/>
              <a:buAutoNum type="arabicPeriod"/>
              <a:defRPr/>
            </a:pPr>
            <a:r>
              <a:rPr lang="ru-RU" sz="2400" dirty="0" smtClean="0">
                <a:solidFill>
                  <a:schemeClr val="hlink"/>
                </a:solidFill>
              </a:rPr>
              <a:t>учиться захватывать мяч всей кистью и отпускать его; 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ru-RU" sz="2400" dirty="0" smtClean="0">
                <a:solidFill>
                  <a:schemeClr val="hlink"/>
                </a:solidFill>
              </a:rPr>
              <a:t>катать мяч по часовой стрелке;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ru-RU" sz="2400" dirty="0" smtClean="0">
                <a:solidFill>
                  <a:schemeClr val="hlink"/>
                </a:solidFill>
              </a:rPr>
              <a:t>держать одной рукой – другой рукой выполнить ввинчивающие движения, пощелкивания, пощипывания. 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hlink"/>
                </a:solidFill>
              </a:rPr>
              <a:t>		Выполнять упражнения надо обязательно каждой рукой по очереди</a:t>
            </a:r>
            <a:r>
              <a:rPr lang="ru-RU" sz="2400" dirty="0" smtClean="0">
                <a:solidFill>
                  <a:srgbClr val="003300"/>
                </a:solidFill>
              </a:rPr>
              <a:t>.</a:t>
            </a:r>
          </a:p>
        </p:txBody>
      </p:sp>
      <p:pic>
        <p:nvPicPr>
          <p:cNvPr id="6" name="Рисунок 5" descr="D:\Users\Сергей\Desktop\IMG_20210405_1906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3116"/>
            <a:ext cx="431419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066948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/>
              <a:t>Я мячом круги катаю, взад – вперёд его гоняю. Им поглажу я ладошку, будто я сметаю крошку.</a:t>
            </a:r>
            <a:endParaRPr lang="ru-RU" sz="3200" b="1" i="1" dirty="0"/>
          </a:p>
        </p:txBody>
      </p:sp>
      <p:pic>
        <p:nvPicPr>
          <p:cNvPr id="7" name="Рисунок 6" descr="D:\Users\Сергей\Desktop\IMG_20210405_1907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778674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4808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32910" cy="130982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Игры с прищепками</a:t>
            </a:r>
            <a:endParaRPr lang="ru-RU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132856"/>
            <a:ext cx="3240360" cy="45365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2800" b="1" i="1" dirty="0" smtClean="0"/>
              <a:t>Вот проснулся, встал гусёнок, пальцы щиплет он спросонок: </a:t>
            </a:r>
          </a:p>
          <a:p>
            <a:r>
              <a:rPr lang="ru-RU" sz="2800" b="1" i="1" dirty="0" smtClean="0"/>
              <a:t>- дай, хозяйка, </a:t>
            </a:r>
            <a:r>
              <a:rPr lang="ru-RU" sz="2800" b="1" i="1" dirty="0"/>
              <a:t>корма </a:t>
            </a:r>
            <a:r>
              <a:rPr lang="ru-RU" sz="2800" b="1" i="1" dirty="0" smtClean="0"/>
              <a:t>мне  раньше, чем моей родне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" name="Содержимое 6" descr="C:\Users\Сергей\Downloads\IMG_20210405_1903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571744"/>
            <a:ext cx="5102225" cy="312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8265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Сергей\Downloads\IMG_20210405_1905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99497"/>
            <a:ext cx="8143931" cy="587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8016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Игры со счётными палочками</a:t>
            </a:r>
            <a:endParaRPr lang="ru-RU" sz="40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395536" y="1556792"/>
            <a:ext cx="2520279" cy="45696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/>
              <a:t>Счётных</a:t>
            </a:r>
          </a:p>
          <a:p>
            <a:pPr>
              <a:buNone/>
            </a:pPr>
            <a:r>
              <a:rPr lang="ru-RU" b="1" i="1" dirty="0" smtClean="0"/>
              <a:t>палочек  </a:t>
            </a:r>
          </a:p>
          <a:p>
            <a:pPr>
              <a:buNone/>
            </a:pPr>
            <a:r>
              <a:rPr lang="ru-RU" b="1" i="1" dirty="0" smtClean="0"/>
              <a:t>с утра</a:t>
            </a:r>
          </a:p>
          <a:p>
            <a:pPr>
              <a:buNone/>
            </a:pPr>
            <a:r>
              <a:rPr lang="ru-RU" b="1" i="1" dirty="0" smtClean="0"/>
              <a:t>Посылаем</a:t>
            </a:r>
          </a:p>
          <a:p>
            <a:pPr>
              <a:buNone/>
            </a:pPr>
            <a:r>
              <a:rPr lang="ru-RU" b="1" i="1" dirty="0" smtClean="0"/>
              <a:t>три </a:t>
            </a:r>
          </a:p>
          <a:p>
            <a:pPr>
              <a:buNone/>
            </a:pPr>
            <a:r>
              <a:rPr lang="ru-RU" b="1" i="1" dirty="0" smtClean="0"/>
              <a:t>ведра,</a:t>
            </a:r>
          </a:p>
          <a:p>
            <a:pPr>
              <a:buNone/>
            </a:pPr>
            <a:r>
              <a:rPr lang="ru-RU" b="1" i="1" dirty="0" smtClean="0"/>
              <a:t>Пусть</a:t>
            </a:r>
          </a:p>
          <a:p>
            <a:pPr>
              <a:buNone/>
            </a:pPr>
            <a:r>
              <a:rPr lang="ru-RU" b="1" i="1" dirty="0" smtClean="0"/>
              <a:t>вокруг</a:t>
            </a:r>
          </a:p>
          <a:p>
            <a:pPr>
              <a:buNone/>
            </a:pPr>
            <a:r>
              <a:rPr lang="ru-RU" b="1" i="1" dirty="0" smtClean="0"/>
              <a:t>царит</a:t>
            </a:r>
          </a:p>
          <a:p>
            <a:pPr>
              <a:buNone/>
            </a:pPr>
            <a:r>
              <a:rPr lang="ru-RU" b="1" i="1" dirty="0" smtClean="0"/>
              <a:t>жара.</a:t>
            </a:r>
            <a:endParaRPr lang="ru-RU" b="1" i="1" dirty="0"/>
          </a:p>
        </p:txBody>
      </p:sp>
      <p:pic>
        <p:nvPicPr>
          <p:cNvPr id="5" name="Рисунок 4" descr="D:\Users\Сергей\Desktop\IMG_20210405_190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14422"/>
            <a:ext cx="359981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Users\Сергей\Desktop\IMG_20210405_190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929066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27574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4543428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«ВЕСЕЛЫЕ РЫБКИ»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7572396" cy="35004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  </a:t>
            </a:r>
            <a:r>
              <a:rPr lang="ru-RU" sz="3200" b="1" i="1" dirty="0" smtClean="0"/>
              <a:t>Рыбки весело резвятся в чистой тепленькой воде.</a:t>
            </a:r>
            <a:endParaRPr lang="ru-RU" sz="3200" dirty="0" smtClean="0"/>
          </a:p>
          <a:p>
            <a:pPr>
              <a:buNone/>
            </a:pPr>
            <a:r>
              <a:rPr lang="ru-RU" sz="3200" i="1" dirty="0" smtClean="0"/>
              <a:t>  (двумя руками изображаем волны.)</a:t>
            </a:r>
            <a:endParaRPr lang="ru-RU" sz="3200" dirty="0" smtClean="0"/>
          </a:p>
          <a:p>
            <a:pPr>
              <a:buNone/>
            </a:pPr>
            <a:r>
              <a:rPr lang="ru-RU" sz="3200" b="1" i="1" dirty="0" smtClean="0"/>
              <a:t>  То сожмутся, разожмутся,</a:t>
            </a:r>
            <a:endParaRPr lang="ru-RU" sz="3200" dirty="0" smtClean="0"/>
          </a:p>
          <a:p>
            <a:pPr>
              <a:buNone/>
            </a:pPr>
            <a:r>
              <a:rPr lang="ru-RU" sz="3200" i="1" dirty="0" smtClean="0"/>
              <a:t>  (кулачки рук сжать, разжать.)</a:t>
            </a:r>
            <a:endParaRPr lang="ru-RU" sz="3200" dirty="0" smtClean="0"/>
          </a:p>
          <a:p>
            <a:pPr>
              <a:buNone/>
            </a:pPr>
            <a:r>
              <a:rPr lang="ru-RU" sz="3200" b="1" i="1" dirty="0" smtClean="0"/>
              <a:t>  То зароются в песке.</a:t>
            </a:r>
            <a:endParaRPr lang="ru-RU" sz="3200" dirty="0" smtClean="0"/>
          </a:p>
          <a:p>
            <a:pPr>
              <a:buNone/>
            </a:pPr>
            <a:r>
              <a:rPr lang="ru-RU" sz="3200" i="1" dirty="0" smtClean="0"/>
              <a:t>   (опустить руки вниз и потрясти ими.)</a:t>
            </a:r>
            <a:endParaRPr lang="ru-RU" sz="3200" dirty="0" smtClean="0"/>
          </a:p>
          <a:p>
            <a:endParaRPr lang="ru-RU" sz="3400" dirty="0"/>
          </a:p>
        </p:txBody>
      </p:sp>
      <p:pic>
        <p:nvPicPr>
          <p:cNvPr id="4" name="zar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553200"/>
            <a:ext cx="304800" cy="304800"/>
          </a:xfrm>
          <a:prstGeom prst="rect">
            <a:avLst/>
          </a:prstGeom>
        </p:spPr>
      </p:pic>
      <p:pic>
        <p:nvPicPr>
          <p:cNvPr id="5" name="Рисунок 4" descr="D:\Users\Сергей\Desktop\IMG_20210405_1859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14818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D:\Users\Сергей\Desktop\IMG_20210405_185734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214818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«ЯГОДКИ»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715436" cy="521497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i="1" dirty="0" smtClean="0"/>
              <a:t>  </a:t>
            </a:r>
          </a:p>
          <a:p>
            <a:pPr>
              <a:buNone/>
            </a:pPr>
            <a:r>
              <a:rPr lang="ru-RU" sz="3400" i="1" dirty="0" smtClean="0"/>
              <a:t>   (чуть приподнимаем перед собой руку, так, чтобы расслабленная кисть оказалась приблизительно на уровне лица. Пальчики расслаблены, свисают вниз.)</a:t>
            </a:r>
            <a:endParaRPr lang="ru-RU" sz="3400" dirty="0" smtClean="0"/>
          </a:p>
          <a:p>
            <a:r>
              <a:rPr lang="ru-RU" sz="3400" b="1" i="1" dirty="0" smtClean="0"/>
              <a:t>С ветки ягодки снимаю</a:t>
            </a:r>
            <a:r>
              <a:rPr lang="ru-RU" sz="3400" i="1" dirty="0" smtClean="0"/>
              <a:t> </a:t>
            </a:r>
            <a:endParaRPr lang="ru-RU" sz="3400" dirty="0" smtClean="0"/>
          </a:p>
          <a:p>
            <a:pPr>
              <a:buNone/>
            </a:pPr>
            <a:r>
              <a:rPr lang="ru-RU" sz="3400" i="1" dirty="0" smtClean="0"/>
              <a:t>   (захватываем кончиками пальцев другой руки, как будто снимая  воображаемую ягодку.)</a:t>
            </a:r>
            <a:endParaRPr lang="ru-RU" sz="3400" dirty="0" smtClean="0"/>
          </a:p>
          <a:p>
            <a:r>
              <a:rPr lang="ru-RU" sz="3400" b="1" i="1" dirty="0" smtClean="0"/>
              <a:t>И в лукошко собираю.</a:t>
            </a:r>
            <a:endParaRPr lang="ru-RU" sz="3400" dirty="0" smtClean="0"/>
          </a:p>
          <a:p>
            <a:pPr>
              <a:buNone/>
            </a:pPr>
            <a:r>
              <a:rPr lang="ru-RU" sz="3400" i="1" dirty="0" smtClean="0"/>
              <a:t>   (обе ладошки складываем перед собой чашечкой.)</a:t>
            </a:r>
            <a:endParaRPr lang="ru-RU" sz="3400" dirty="0" smtClean="0"/>
          </a:p>
          <a:p>
            <a:r>
              <a:rPr lang="ru-RU" sz="3400" b="1" i="1" dirty="0" smtClean="0"/>
              <a:t>Будет полное лукошко.</a:t>
            </a:r>
            <a:endParaRPr lang="ru-RU" sz="3400" dirty="0" smtClean="0"/>
          </a:p>
          <a:p>
            <a:pPr>
              <a:buNone/>
            </a:pPr>
            <a:r>
              <a:rPr lang="ru-RU" sz="3400" i="1" dirty="0" smtClean="0"/>
              <a:t>   (одну ладошку, сложенную лодочкой, накрываем другой, также сложенной лодочкой.)</a:t>
            </a:r>
            <a:endParaRPr lang="ru-RU" sz="3400" dirty="0" smtClean="0"/>
          </a:p>
          <a:p>
            <a:r>
              <a:rPr lang="ru-RU" sz="3400" b="1" i="1" dirty="0" smtClean="0"/>
              <a:t>Я попробую немножко. Я поем еще чуть-чуть.</a:t>
            </a:r>
            <a:endParaRPr lang="ru-RU" sz="3400" dirty="0" smtClean="0"/>
          </a:p>
          <a:p>
            <a:pPr>
              <a:buNone/>
            </a:pPr>
            <a:r>
              <a:rPr lang="ru-RU" sz="3400" i="1" dirty="0" smtClean="0"/>
              <a:t>  (одна сложенная ладошка имитирует лукошко, другой рукой достаем воображаемые ягодки и отправляем их в рот.)</a:t>
            </a:r>
            <a:endParaRPr lang="ru-RU" sz="3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4" descr="D:\Users\Сергей\Desktop\IMG_20210405_18560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857760"/>
            <a:ext cx="371477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Users\Сергей\Desktop\IMG_20210405_1854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857760"/>
            <a:ext cx="3571900" cy="18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33aee78e82b94a5f24e80302de16b241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1166" y="260648"/>
            <a:ext cx="2661667" cy="2448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59832" y="2967335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«Ум ребенка находится на кончиках его пальцев».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elearn.oknemuan.ru/pics/management/30a3d059bcf722f90b23649158a218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05024"/>
            <a:ext cx="1905000" cy="26479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5013176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«Рука – это инструмент всех инструментов»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s://im0-tub-ru.yandex.net/i?id=7bdc4155bc2eac67be3296587989365d&amp;n=33&amp;h=215&amp;w=1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170490"/>
            <a:ext cx="1931665" cy="251701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660232" y="5013176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«Рука – это вышедший наружу мозг человека»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«Мышка»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358246" cy="421484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Мышка в норку пробралась,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(делаем двумя ручками «крадущиеся» движения.)</a:t>
            </a:r>
            <a:endParaRPr lang="ru-RU" dirty="0" smtClean="0"/>
          </a:p>
          <a:p>
            <a:r>
              <a:rPr lang="ru-RU" b="1" dirty="0" smtClean="0"/>
              <a:t>На замочек заперлась.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(пальцы скрещиваем в «замочек» и слегка покачиваем.)</a:t>
            </a:r>
            <a:endParaRPr lang="ru-RU" dirty="0" smtClean="0"/>
          </a:p>
          <a:p>
            <a:r>
              <a:rPr lang="ru-RU" b="1" dirty="0" smtClean="0"/>
              <a:t>В дырочку она глядит,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(делаем  из пальчиков одной руки «колечко».)</a:t>
            </a:r>
            <a:endParaRPr lang="ru-RU" dirty="0" smtClean="0"/>
          </a:p>
          <a:p>
            <a:r>
              <a:rPr lang="ru-RU" b="1" dirty="0" smtClean="0"/>
              <a:t>На заборе кот сидит!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(ручки прикладываем к голове как «ушки» и шевелим пальчиками.)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:\Users\Сергей\Desktop\IMG_20210405_1853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232"/>
            <a:ext cx="3429024" cy="228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D:\Users\Сергей\Desktop\IMG_20210405_185229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00504"/>
            <a:ext cx="4000528" cy="264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«Молоток»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00292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Наши ручки - не простые,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Наши ручки – вот какие: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Коль сожмешь их в кулачок,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То получишь молоток.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(если сжать ладошку в кулак, то получится молоток.  Затем постукивать кулачками друг о друга.)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4" descr="D:\Users\Сергей\Desktop\IMG_20210405_18485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714752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357298"/>
            <a:ext cx="4572032" cy="45858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Паучок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Паучок ходил по ветке,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за ним ходили детки.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Дождик с неба вдруг полил,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Паучков на землю смыл.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Солнце стало пригревать,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Паучок ползёт опять,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за ним ползут все детки,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погулять на ветке.</a:t>
            </a:r>
          </a:p>
        </p:txBody>
      </p:sp>
      <p:pic>
        <p:nvPicPr>
          <p:cNvPr id="9" name="Рисунок 8" descr="D:\Users\Сергей\Desktop\IMG_20210405_1847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357430"/>
            <a:ext cx="35719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464347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Червячки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Раз, два, три, четыре, пять,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Червячки пошли гулять.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Раз, два, три, четыре, пять,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Червячки пошли гулять.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Вдруг ворона подбегает,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Головой она кивает,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Каркает: "Вот и обед!"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Глядь, а червячков уж нет!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6" descr="D:\Users\Сергей\Desktop\IMG_20210405_18462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14686"/>
            <a:ext cx="42148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572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Для занятий пальчиковой гимнастикой нужно только ваше желание – ведь для этих веселых и полезных игр не нужно ни специального места, ни каких-либо подручных средств.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3200" dirty="0" smtClean="0"/>
              <a:t>   </a:t>
            </a:r>
            <a:r>
              <a:rPr lang="ru-RU" sz="3600" b="1" dirty="0" smtClean="0"/>
              <a:t>Успехов вам, дорогие коллеги!</a:t>
            </a:r>
            <a:endParaRPr lang="ru-RU" sz="3600" b="1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1050" y="0"/>
            <a:ext cx="4105275" cy="647700"/>
          </a:xfrm>
          <a:solidFill>
            <a:schemeClr val="hlink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Заключение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92150"/>
            <a:ext cx="9144000" cy="2736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2"/>
                </a:solidFill>
              </a:rPr>
              <a:t>		Развитие мелкой моторики и тактильно-двигательного восприятия у детей позволяет детям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zh-CN" sz="2400" i="1" dirty="0" smtClean="0">
                <a:solidFill>
                  <a:schemeClr val="hlink"/>
                </a:solidFill>
              </a:rPr>
              <a:t>овладеть навыками письма, рисования, ручного труда, что в будущем поможет избежать многих проблем школьного обучения;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i="1" dirty="0" smtClean="0">
                <a:solidFill>
                  <a:schemeClr val="hlink"/>
                </a:solidFill>
              </a:rPr>
              <a:t>Обогатить речевой запас;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i="1" dirty="0" smtClean="0">
                <a:solidFill>
                  <a:schemeClr val="hlink"/>
                </a:solidFill>
              </a:rPr>
              <a:t>лучше адаптироваться в практической жизни;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i="1" dirty="0" smtClean="0">
                <a:solidFill>
                  <a:schemeClr val="hlink"/>
                </a:solidFill>
              </a:rPr>
              <a:t>научиться понимать многие явления окружающего мира. </a:t>
            </a:r>
          </a:p>
        </p:txBody>
      </p:sp>
      <p:pic>
        <p:nvPicPr>
          <p:cNvPr id="7" name="Рисунок 6" descr="D:\Users\Сергей\Desktop\IMG_20210405_1841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214686"/>
            <a:ext cx="4786346" cy="34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ергей\Downloads\IMG_20210405_1840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1434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4" descr="C:\Users\Сергей\Downloads\IMG_20210405_16420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71744"/>
            <a:ext cx="4357718" cy="41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ергей\Downloads\IMG_20210405_1641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3577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4" descr="C:\Users\Сергей\Downloads\IMG_20210405_164108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143248"/>
            <a:ext cx="4429156" cy="350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000240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 </a:t>
            </a:r>
          </a:p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 внимание!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             </a:t>
            </a:r>
            <a:r>
              <a:rPr lang="ru-RU" sz="4000" b="1" i="1" dirty="0" smtClean="0">
                <a:solidFill>
                  <a:srgbClr val="C00000"/>
                </a:solidFill>
              </a:rPr>
              <a:t>Проблема: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 - в среднем около 60% вновь пришедших детей имеют низкий  уровень развития мелкой моторики;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- 40 % детей – средний уровень.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</a:t>
            </a:r>
            <a:br>
              <a:rPr lang="ru-RU" dirty="0" smtClean="0"/>
            </a:br>
            <a:r>
              <a:rPr lang="ru-RU" b="1" dirty="0"/>
              <a:t> </a:t>
            </a:r>
            <a:r>
              <a:rPr lang="ru-RU" b="1" dirty="0" smtClean="0"/>
              <a:t>                Актуальность :</a:t>
            </a:r>
            <a:br>
              <a:rPr lang="ru-RU" b="1" dirty="0" smtClean="0"/>
            </a:br>
            <a:r>
              <a:rPr lang="ru-RU" sz="3600" b="1" dirty="0" smtClean="0"/>
              <a:t>- полноценное развитие речи детей дошкольного возраста.</a:t>
            </a:r>
            <a:br>
              <a:rPr lang="ru-RU" sz="3600" b="1" dirty="0" smtClean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950288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Цель:- 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 мелкой моторики рук для развития речи детей дошкольного возраста в процессе пальчиковых игр.</a:t>
            </a:r>
            <a:r>
              <a:rPr lang="ru-RU" sz="4400" b="0" dirty="0" smtClean="0">
                <a:solidFill>
                  <a:schemeClr val="tx1"/>
                </a:solidFill>
              </a:rPr>
              <a:t/>
            </a:r>
            <a:br>
              <a:rPr lang="ru-RU" sz="4400" b="0" dirty="0" smtClean="0">
                <a:solidFill>
                  <a:schemeClr val="tx1"/>
                </a:solidFill>
              </a:rPr>
            </a:br>
            <a:endParaRPr lang="ru-RU" sz="4400" b="0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сочетать игры и упражнения для тренировки пальцев с речевой деятельностью детей;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совершенствовать мелкую моторику через пальчиковые игры;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повысить компетентность родителей в вопросе о влиянии пальчиковых игр на речь детей дошкольного возраста.</a:t>
            </a: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7249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/>
              <a:t>Пальчиковая гимнастика</a:t>
            </a:r>
            <a:r>
              <a:rPr lang="ru-RU" sz="2800" dirty="0" smtClean="0"/>
              <a:t>- это инсценировка стихов или каких-либо историй при помощи пальцев. Такая тренировка движений пальчиков и кистей рук является мощным средством развития мышления ребенка. В момент этой тренировки повышается работоспособность коры головного мозга.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" name="Рисунок 2" descr="https://domovenok-as.ru/images/photos/medium/article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786190"/>
            <a:ext cx="25003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Наши наблюдательные предки заметили, что разминание, поглаживание и движение пальчиков влияют на умственное и речевое развитие малыша. И играли  с детьми в «Ладушки» и «Сороку - </a:t>
            </a:r>
            <a:r>
              <a:rPr lang="ru-RU" sz="2800" dirty="0" err="1" smtClean="0"/>
              <a:t>белобоку</a:t>
            </a:r>
            <a:r>
              <a:rPr lang="ru-RU" sz="2800" dirty="0" smtClean="0"/>
              <a:t>». И мы до сих пор играем. И, возможно, даже не осознаем, что занимаемся таким образом с ребенком </a:t>
            </a:r>
            <a:r>
              <a:rPr lang="ru-RU" sz="2800" b="1" dirty="0" smtClean="0"/>
              <a:t>пальчиковой гимнастикой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http://i.mycdn.me/i?r=AzEPZsRbOZEKgBhR0XGMT1RkbvJjgMSv_ZLENnKvK07tF6aKTM5SRkZCeTgDn6uOyic"/>
          <p:cNvPicPr/>
          <p:nvPr/>
        </p:nvPicPr>
        <p:blipFill>
          <a:blip r:embed="rId2" cstate="print"/>
          <a:srcRect t="32091" r="15458" b="6211"/>
          <a:stretch>
            <a:fillRect/>
          </a:stretch>
        </p:blipFill>
        <p:spPr bwMode="auto">
          <a:xfrm>
            <a:off x="2571736" y="4149342"/>
            <a:ext cx="3786214" cy="249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715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 прежде всего мелкая пальцевая моторика связана с развитием речи. В мозгу двигательные и речевые центры – самые ближайшие соседи. И при движении пальчиков и кистей,  возбуждение от двигательного центра перекидывается на речевые центры головного мозга и приводит к резкому усилению согласованной деятельности речевых зон.</a:t>
            </a:r>
            <a:endParaRPr lang="ru-RU" sz="2800" dirty="0"/>
          </a:p>
        </p:txBody>
      </p:sp>
      <p:pic>
        <p:nvPicPr>
          <p:cNvPr id="3" name="Рисунок 2" descr="https://detiroom.ru/wp-content/uploads/igry-palchiki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643314"/>
            <a:ext cx="4117668" cy="28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Кроме этого, пальчиковая гимнастика подготавливает руку к письму, развивает координацию и чувство ритма, внимательность и способность сосредотачиваться… и, как любая веселая и интересная игра –  создает добрые эмоциональные взаимоотношения с взрослыми.</a:t>
            </a:r>
          </a:p>
        </p:txBody>
      </p:sp>
      <p:pic>
        <p:nvPicPr>
          <p:cNvPr id="3" name="Рисунок 2" descr="https://forum.sibmama.ru/usrpx/114208/114208_400x505_GsCDQjD7gv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143248"/>
            <a:ext cx="2714644" cy="349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1191</TotalTime>
  <Words>1056</Words>
  <Application>Microsoft Office PowerPoint</Application>
  <PresentationFormat>Экран (4:3)</PresentationFormat>
  <Paragraphs>131</Paragraphs>
  <Slides>38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Городская</vt:lpstr>
      <vt:lpstr>Развитие речи детей младшего дошкольного возраста посредством пальчиковых игр</vt:lpstr>
      <vt:lpstr>    Источники творческих способностей и дарование детей на кончиках их пальцев». От пальцев образно говоря , идут тончайшие ручейки, которые питают источник творческой мысли. Другими словами: «чем больше  мастерства в детской руке , тем умнее ребёнок»  развивая мелкую моторику пальцев , мы воздействуем на внутренние органы человека.  -Большой палец отвечает за голову. -Указательный за желудок . -Средний за кишечник. -Безымянный за печень. -Мизинец за сердце.  Ребёнок постоянно изучает, постигает окружающий мир. Основной метод накопление информации-прикосновения. Ребёнку необходимо всё хватать трогать, гладить, и пробовать на вкус. Роль взрослого помочь ему в этом дать необходимый стимул развития.  Поэтому начинать работу по развитию мелкой моторики нужно с самого раннего возраста. В младшем дошкольном возрасте можно выполнять простые упражнения , сопровождаемые стихотворным текстом.   </vt:lpstr>
      <vt:lpstr>Слайд 3</vt:lpstr>
      <vt:lpstr>                                    Актуальность : - полноценное развитие речи детей дошкольного возраста. </vt:lpstr>
      <vt:lpstr>   Цель:- развитие мелкой моторики рук для развития речи детей дошкольного возраста в процессе пальчиковых игр.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Правила пальчиковой игры: </vt:lpstr>
      <vt:lpstr>Слайд 15</vt:lpstr>
      <vt:lpstr>Слайд 16</vt:lpstr>
      <vt:lpstr>Слайд 17</vt:lpstr>
      <vt:lpstr>Слайд 18</vt:lpstr>
      <vt:lpstr>Слайд 19</vt:lpstr>
      <vt:lpstr>Слайд 20</vt:lpstr>
      <vt:lpstr>Самомассаж кистей и пальцев рук  сосновыми шишками</vt:lpstr>
      <vt:lpstr>Слайд 22</vt:lpstr>
      <vt:lpstr>Упражнения с мячами</vt:lpstr>
      <vt:lpstr>Я мячом круги катаю, взад – вперёд его гоняю. Им поглажу я ладошку, будто я сметаю крошку.</vt:lpstr>
      <vt:lpstr>Игры с прищепками</vt:lpstr>
      <vt:lpstr>Слайд 26</vt:lpstr>
      <vt:lpstr>Игры со счётными палочками</vt:lpstr>
      <vt:lpstr>  «ВЕСЕЛЫЕ РЫБКИ» </vt:lpstr>
      <vt:lpstr>   «ЯГОДКИ» </vt:lpstr>
      <vt:lpstr>  «Мышка» </vt:lpstr>
      <vt:lpstr>  «Молоток» </vt:lpstr>
      <vt:lpstr>Слайд 32</vt:lpstr>
      <vt:lpstr>Слайд 33</vt:lpstr>
      <vt:lpstr>Слайд 34</vt:lpstr>
      <vt:lpstr>Заключение </vt:lpstr>
      <vt:lpstr>Слайд 36</vt:lpstr>
      <vt:lpstr>Слайд 37</vt:lpstr>
      <vt:lpstr>Слайд 38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Веселые пальчиковые игры для малышей.</dc:title>
  <dc:creator>Дом</dc:creator>
  <cp:lastModifiedBy>User</cp:lastModifiedBy>
  <cp:revision>133</cp:revision>
  <dcterms:created xsi:type="dcterms:W3CDTF">2012-02-03T19:52:42Z</dcterms:created>
  <dcterms:modified xsi:type="dcterms:W3CDTF">2021-04-30T05:55:06Z</dcterms:modified>
</cp:coreProperties>
</file>