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90" r:id="rId5"/>
    <p:sldId id="291" r:id="rId6"/>
    <p:sldId id="268" r:id="rId7"/>
    <p:sldId id="269" r:id="rId8"/>
    <p:sldId id="270" r:id="rId9"/>
    <p:sldId id="271" r:id="rId10"/>
    <p:sldId id="292" r:id="rId11"/>
    <p:sldId id="272" r:id="rId12"/>
    <p:sldId id="274" r:id="rId13"/>
    <p:sldId id="275" r:id="rId14"/>
    <p:sldId id="276" r:id="rId15"/>
    <p:sldId id="279" r:id="rId16"/>
    <p:sldId id="280" r:id="rId17"/>
    <p:sldId id="281" r:id="rId18"/>
    <p:sldId id="282" r:id="rId19"/>
    <p:sldId id="283" r:id="rId20"/>
    <p:sldId id="284" r:id="rId21"/>
    <p:sldId id="286" r:id="rId22"/>
    <p:sldId id="285" r:id="rId23"/>
    <p:sldId id="293" r:id="rId24"/>
    <p:sldId id="294" r:id="rId25"/>
    <p:sldId id="287" r:id="rId26"/>
    <p:sldId id="288" r:id="rId27"/>
    <p:sldId id="289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16" autoAdjust="0"/>
    <p:restoredTop sz="94660"/>
  </p:normalViewPr>
  <p:slideViewPr>
    <p:cSldViewPr>
      <p:cViewPr>
        <p:scale>
          <a:sx n="66" d="100"/>
          <a:sy n="66" d="100"/>
        </p:scale>
        <p:origin x="-1326" y="-258"/>
      </p:cViewPr>
      <p:guideLst>
        <p:guide orient="horz" pos="238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Результат нашей работы</a:t>
            </a:r>
            <a:endParaRPr lang="ru-RU" dirty="0"/>
          </a:p>
        </c:rich>
      </c:tx>
      <c:layout>
        <c:manualLayout>
          <c:xMode val="edge"/>
          <c:yMode val="edge"/>
          <c:x val="0.34634259259259287"/>
          <c:y val="8.4180979826834645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активный словарь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84E-4B8C-8224-096DAB2D918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пассивный словарь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14</c:v>
                </c:pt>
                <c:pt idx="1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84E-4B8C-8224-096DAB2D918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говорящие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10</c:v>
                </c:pt>
                <c:pt idx="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84E-4B8C-8224-096DAB2D918A}"/>
            </c:ext>
          </c:extLst>
        </c:ser>
        <c:gapWidth val="219"/>
        <c:overlap val="-27"/>
        <c:axId val="67296256"/>
        <c:axId val="100807424"/>
      </c:barChart>
      <c:catAx>
        <c:axId val="6729625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807424"/>
        <c:crosses val="autoZero"/>
        <c:auto val="1"/>
        <c:lblAlgn val="ctr"/>
        <c:lblOffset val="100"/>
      </c:catAx>
      <c:valAx>
        <c:axId val="10080742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296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24.04.2021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24.04.2021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24.04.2021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24.04.2021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24.04.2021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24.04.2021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24.04.2021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24.04.2021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24.04.2021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24.04.2021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24.04.2021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24.04.2021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3212976"/>
            <a:ext cx="68407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spc="50" dirty="0" smtClean="0">
                <a:ln w="11430"/>
              </a:rPr>
              <a:t>Речевое развитие детей раннего возраста посредством дидактических игр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Воспитатель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Даниленко Оксана Александровна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МОАУ ООШ 22 Дошкольные группы «Светлячок»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spc="50" dirty="0">
              <a:ln w="1143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РАБОТА\Содержание  функциональных центров развития ребенка в группе №1(РППС)\Речевой центр\IMG_20181004_134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00240"/>
            <a:ext cx="2428892" cy="3238523"/>
          </a:xfrm>
          <a:prstGeom prst="rect">
            <a:avLst/>
          </a:prstGeom>
          <a:noFill/>
        </p:spPr>
      </p:pic>
      <p:pic>
        <p:nvPicPr>
          <p:cNvPr id="15363" name="Picture 3" descr="D:\РАБОТА\Содержание  функциональных центров развития ребенка в группе №1(РППС)\Речевой центр\IMG_20181004_134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7" y="2000240"/>
            <a:ext cx="1982405" cy="2643206"/>
          </a:xfrm>
          <a:prstGeom prst="rect">
            <a:avLst/>
          </a:prstGeom>
          <a:noFill/>
        </p:spPr>
      </p:pic>
      <p:pic>
        <p:nvPicPr>
          <p:cNvPr id="15364" name="Picture 4" descr="C:\Users\User\Desktop\Новая папка (2)\IMG_20210422_1326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000240"/>
            <a:ext cx="2381235" cy="1785926"/>
          </a:xfrm>
          <a:prstGeom prst="rect">
            <a:avLst/>
          </a:prstGeom>
          <a:noFill/>
        </p:spPr>
      </p:pic>
      <p:pic>
        <p:nvPicPr>
          <p:cNvPr id="15365" name="Picture 5" descr="C:\Users\User\Desktop\Новая папка (2)\IMG_20210422_1327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4572008"/>
            <a:ext cx="2714612" cy="2035959"/>
          </a:xfrm>
          <a:prstGeom prst="rect">
            <a:avLst/>
          </a:prstGeom>
          <a:noFill/>
        </p:spPr>
      </p:pic>
      <p:pic>
        <p:nvPicPr>
          <p:cNvPr id="15366" name="Picture 6" descr="C:\Users\User\Desktop\Новая папка (2)\IMG_20210422_1327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4429132"/>
            <a:ext cx="2500330" cy="1875248"/>
          </a:xfrm>
          <a:prstGeom prst="rect">
            <a:avLst/>
          </a:prstGeom>
          <a:noFill/>
        </p:spPr>
      </p:pic>
      <p:pic>
        <p:nvPicPr>
          <p:cNvPr id="15367" name="Picture 7" descr="C:\Users\User\Desktop\Новая папка (2)\IMG_20210422_1328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4" y="3071810"/>
            <a:ext cx="1643042" cy="1339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72186" y="1875936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Д/И </a:t>
            </a:r>
            <a:r>
              <a:rPr lang="ru-RU" b="1" i="1" dirty="0" smtClean="0"/>
              <a:t>«Кто что ест»</a:t>
            </a:r>
            <a:r>
              <a:rPr lang="ru-RU" i="1" dirty="0"/>
              <a:t/>
            </a:r>
            <a:br>
              <a:rPr lang="ru-RU" i="1" dirty="0"/>
            </a:br>
            <a:r>
              <a:rPr lang="ru-RU" b="1" i="1" dirty="0"/>
              <a:t>Цель: </a:t>
            </a:r>
            <a:r>
              <a:rPr lang="ru-RU" i="1" dirty="0"/>
              <a:t>Учить детей </a:t>
            </a:r>
            <a:r>
              <a:rPr lang="ru-RU" i="1" dirty="0" smtClean="0"/>
              <a:t>называть животное и проговаривать что оно ест</a:t>
            </a:r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975200" y="1785926"/>
            <a:ext cx="3826768" cy="100013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i="1" dirty="0" smtClean="0">
                <a:latin typeface="+mn-lt"/>
                <a:cs typeface="Times New Roman" pitchFamily="18" charset="0"/>
              </a:rPr>
              <a:t>Д/И «Кто спрятался??»</a:t>
            </a:r>
            <a:r>
              <a:rPr lang="ru-RU" sz="2000" i="1" dirty="0" smtClean="0">
                <a:latin typeface="+mn-lt"/>
                <a:cs typeface="Times New Roman" pitchFamily="18" charset="0"/>
              </a:rPr>
              <a:t/>
            </a:r>
            <a:br>
              <a:rPr lang="ru-RU" sz="2000" i="1" dirty="0" smtClean="0">
                <a:latin typeface="+mn-lt"/>
                <a:cs typeface="Times New Roman" pitchFamily="18" charset="0"/>
              </a:rPr>
            </a:br>
            <a:r>
              <a:rPr lang="ru-RU" sz="2000" i="1" dirty="0" smtClean="0">
                <a:latin typeface="+mn-lt"/>
                <a:cs typeface="Times New Roman" pitchFamily="18" charset="0"/>
              </a:rPr>
              <a:t>Цель:  Развивать связную речь, логическое мышление</a:t>
            </a:r>
            <a:r>
              <a:rPr lang="ru-RU" sz="2000" b="1" i="1" dirty="0" smtClean="0">
                <a:latin typeface="+mn-lt"/>
                <a:cs typeface="Times New Roman" pitchFamily="18" charset="0"/>
              </a:rPr>
              <a:t>.</a:t>
            </a:r>
            <a:endParaRPr lang="ru-RU" sz="2000" i="1" dirty="0">
              <a:latin typeface="+mn-lt"/>
              <a:cs typeface="Times New Roman" pitchFamily="18" charset="0"/>
            </a:endParaRPr>
          </a:p>
        </p:txBody>
      </p:sp>
      <p:pic>
        <p:nvPicPr>
          <p:cNvPr id="16386" name="Picture 2" descr="C:\Users\User\Desktop\Новая папка (2)\IMG_20210423_085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071810"/>
            <a:ext cx="3643338" cy="3571900"/>
          </a:xfrm>
          <a:prstGeom prst="rect">
            <a:avLst/>
          </a:prstGeom>
          <a:noFill/>
        </p:spPr>
      </p:pic>
      <p:pic>
        <p:nvPicPr>
          <p:cNvPr id="1026" name="Picture 2" descr="C:\Users\User\Desktop\IMG_20210329_1859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857496"/>
            <a:ext cx="3286148" cy="3286148"/>
          </a:xfrm>
          <a:prstGeom prst="rect">
            <a:avLst/>
          </a:prstGeom>
          <a:noFill/>
        </p:spPr>
      </p:pic>
      <p:pic>
        <p:nvPicPr>
          <p:cNvPr id="1027" name="Picture 3" descr="C:\Users\User\Desktop\IMG_20210329_1904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4857735"/>
            <a:ext cx="1500198" cy="2000265"/>
          </a:xfrm>
          <a:prstGeom prst="rect">
            <a:avLst/>
          </a:prstGeom>
          <a:noFill/>
        </p:spPr>
      </p:pic>
      <p:pic>
        <p:nvPicPr>
          <p:cNvPr id="1028" name="Picture 4" descr="C:\Users\User\Desktop\IMG_20210329_1904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298" y="2857496"/>
            <a:ext cx="1785982" cy="23813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0378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/>
              <a:t>Предметные игры</a:t>
            </a:r>
            <a:endParaRPr lang="ru-RU" sz="2800" i="1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Новая папка (2)\IMG_20200310_1252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714488"/>
            <a:ext cx="4286280" cy="4643470"/>
          </a:xfrm>
          <a:prstGeom prst="rect">
            <a:avLst/>
          </a:prstGeom>
          <a:noFill/>
        </p:spPr>
      </p:pic>
      <p:pic>
        <p:nvPicPr>
          <p:cNvPr id="2051" name="Picture 3" descr="C:\Users\User\Desktop\Новая папка (2)\IMG_20200310_125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14488"/>
            <a:ext cx="4357718" cy="4643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0348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/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«</a:t>
            </a:r>
            <a:r>
              <a:rPr lang="ru-RU" sz="2800" i="1" dirty="0" err="1" smtClean="0">
                <a:solidFill>
                  <a:srgbClr val="FF0000"/>
                </a:solidFill>
              </a:rPr>
              <a:t>Загончик</a:t>
            </a:r>
            <a:r>
              <a:rPr lang="ru-RU" sz="2800" i="1" dirty="0" smtClean="0">
                <a:solidFill>
                  <a:srgbClr val="FF0000"/>
                </a:solidFill>
              </a:rPr>
              <a:t> для животных»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User\Desktop\Новая папка (2)\IMG_20201106_0930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2000240"/>
            <a:ext cx="4143404" cy="4525963"/>
          </a:xfrm>
          <a:prstGeom prst="rect">
            <a:avLst/>
          </a:prstGeom>
          <a:noFill/>
        </p:spPr>
      </p:pic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User\Desktop\Новая папка (2)\IMG_20201106_093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000240"/>
            <a:ext cx="4143404" cy="4572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4361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dirty="0"/>
              <a:t>Д</a:t>
            </a:r>
            <a:r>
              <a:rPr lang="en-US" sz="2400" b="1" i="1" dirty="0" smtClean="0"/>
              <a:t>/</a:t>
            </a:r>
            <a:r>
              <a:rPr lang="ru-RU" sz="2400" b="1" i="1" dirty="0" smtClean="0"/>
              <a:t>И «Вот какие ленточки у нас»</a:t>
            </a:r>
            <a:br>
              <a:rPr lang="ru-RU" sz="2400" b="1" i="1" dirty="0" smtClean="0"/>
            </a:br>
            <a:endParaRPr lang="ru-RU" sz="2400" i="1" dirty="0"/>
          </a:p>
        </p:txBody>
      </p:sp>
      <p:pic>
        <p:nvPicPr>
          <p:cNvPr id="4098" name="Picture 2" descr="C:\Users\User\Desktop\Новая папка (2)\IMG_20201125_0801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14414" y="1857364"/>
            <a:ext cx="6643734" cy="47863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7366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15370" cy="857256"/>
          </a:xfrm>
        </p:spPr>
        <p:txBody>
          <a:bodyPr>
            <a:normAutofit/>
          </a:bodyPr>
          <a:lstStyle/>
          <a:p>
            <a:r>
              <a:rPr lang="ru-RU" sz="3600" i="1" dirty="0" smtClean="0"/>
              <a:t>Д/И «ПОКОРМИ ЗАЙЧИКА»</a:t>
            </a:r>
            <a:endParaRPr lang="ru-RU" sz="3600" i="1" dirty="0"/>
          </a:p>
        </p:txBody>
      </p:sp>
      <p:pic>
        <p:nvPicPr>
          <p:cNvPr id="5122" name="Picture 2" descr="C:\Users\User\Desktop\Новая папка (2)\IMG_20210423_0922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64"/>
            <a:ext cx="2928926" cy="4214842"/>
          </a:xfrm>
          <a:prstGeom prst="rect">
            <a:avLst/>
          </a:prstGeom>
          <a:noFill/>
        </p:spPr>
      </p:pic>
      <p:pic>
        <p:nvPicPr>
          <p:cNvPr id="5123" name="Picture 3" descr="C:\Users\User\Desktop\Новая папка (2)\IMG_20210423_0923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857364"/>
            <a:ext cx="2571768" cy="4214842"/>
          </a:xfrm>
          <a:prstGeom prst="rect">
            <a:avLst/>
          </a:prstGeom>
          <a:noFill/>
        </p:spPr>
      </p:pic>
      <p:pic>
        <p:nvPicPr>
          <p:cNvPr id="5124" name="Picture 4" descr="C:\Users\User\Desktop\Новая папка (2)\IMG_20210423_0922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857364"/>
            <a:ext cx="3357554" cy="4214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3229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dirty="0" smtClean="0"/>
              <a:t>РЕЧЕВЫЕ И ПАЛЬЧИКОВЫЕ ИГРЫ</a:t>
            </a:r>
            <a:endParaRPr lang="ru-RU" dirty="0"/>
          </a:p>
        </p:txBody>
      </p:sp>
      <p:pic>
        <p:nvPicPr>
          <p:cNvPr id="6146" name="Picture 2" descr="C:\Users\User\Desktop\Новая папка (2)\IMG_20210423_0928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5272612" cy="500066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929322" y="2000240"/>
            <a:ext cx="28575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Цель: развивать психологические процессы: память, внимание, мышление. Помогают развить речь ребенка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126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Театрализованные игры</a:t>
            </a:r>
            <a:endParaRPr lang="ru-RU" dirty="0"/>
          </a:p>
        </p:txBody>
      </p:sp>
      <p:pic>
        <p:nvPicPr>
          <p:cNvPr id="10" name="Picture 2" descr="C:\Users\User\Desktop\изображение_viber_2021-03-12_20-40-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714488"/>
            <a:ext cx="4286248" cy="4857784"/>
          </a:xfrm>
          <a:prstGeom prst="rect">
            <a:avLst/>
          </a:prstGeom>
          <a:noFill/>
        </p:spPr>
      </p:pic>
      <p:pic>
        <p:nvPicPr>
          <p:cNvPr id="7171" name="Picture 3" descr="C:\Users\User\Desktop\Новая папка (2)\IMG_20201209_0908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714488"/>
            <a:ext cx="4643438" cy="4857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559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dirty="0" smtClean="0"/>
              <a:t>Д/И «Вода-волшебница»</a:t>
            </a:r>
            <a:endParaRPr lang="ru-RU" dirty="0"/>
          </a:p>
        </p:txBody>
      </p:sp>
      <p:pic>
        <p:nvPicPr>
          <p:cNvPr id="8194" name="Picture 2" descr="C:\Users\User\Desktop\Новая папка (2)\IMG_20210310_0917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00240"/>
            <a:ext cx="4525963" cy="4572032"/>
          </a:xfrm>
          <a:prstGeom prst="rect">
            <a:avLst/>
          </a:prstGeom>
          <a:noFill/>
        </p:spPr>
      </p:pic>
      <p:pic>
        <p:nvPicPr>
          <p:cNvPr id="7" name="Picture 4" descr="C:\Users\User\Desktop\IMG_20210312_0938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000240"/>
            <a:ext cx="4000528" cy="4572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5722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1285861"/>
            <a:ext cx="8358214" cy="1214446"/>
          </a:xfrm>
        </p:spPr>
        <p:txBody>
          <a:bodyPr>
            <a:noAutofit/>
          </a:bodyPr>
          <a:lstStyle/>
          <a:p>
            <a:r>
              <a:rPr lang="ru-RU" sz="2000" b="1" i="1" dirty="0" smtClean="0"/>
              <a:t/>
            </a:r>
            <a:br>
              <a:rPr lang="ru-RU" sz="2000" b="1" i="1" dirty="0" smtClean="0"/>
            </a:br>
            <a:r>
              <a:rPr lang="ru-RU" sz="2800" b="1" i="1" dirty="0" smtClean="0"/>
              <a:t>Д/И игра «Посадим огород»</a:t>
            </a:r>
            <a:endParaRPr lang="ru-RU" sz="2800" b="1" i="1" dirty="0"/>
          </a:p>
        </p:txBody>
      </p:sp>
      <p:pic>
        <p:nvPicPr>
          <p:cNvPr id="9218" name="Picture 2" descr="C:\Users\User\Desktop\Новая папка (2)\IMG_20210317_09243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85992"/>
            <a:ext cx="4286280" cy="4572008"/>
          </a:xfrm>
          <a:prstGeom prst="rect">
            <a:avLst/>
          </a:prstGeom>
          <a:noFill/>
        </p:spPr>
      </p:pic>
      <p:pic>
        <p:nvPicPr>
          <p:cNvPr id="9219" name="Picture 3" descr="C:\Users\User\Desktop\Новая папка (2)\IMG_20210409_0839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285992"/>
            <a:ext cx="4286280" cy="4572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9781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1440" y="2707890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dirty="0"/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2071678"/>
            <a:ext cx="850112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b="1" i="1" dirty="0" smtClean="0"/>
          </a:p>
          <a:p>
            <a:pPr algn="r"/>
            <a:endParaRPr lang="ru-RU" b="1" i="1" dirty="0" smtClean="0"/>
          </a:p>
          <a:p>
            <a:pPr algn="r"/>
            <a:r>
              <a:rPr lang="ru-RU" sz="2400" b="1" i="1" dirty="0" smtClean="0"/>
              <a:t>«Без игры нет и не может быть полноценного умственного развития. Игра – это огромное светлое окно, через которое в духовный мир ребенка вливается живительный поток представлений, понятий об окружающем мире. Игра – это искра, зажигающая огонек пытливости и любознательности.»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>                                       </a:t>
            </a:r>
          </a:p>
          <a:p>
            <a:pPr algn="r"/>
            <a:r>
              <a:rPr lang="ru-RU" sz="2400" i="1" dirty="0" smtClean="0"/>
              <a:t> В. А. Сухомлинский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sz="2800" i="1" dirty="0" smtClean="0"/>
              <a:t>Д/И«ВЕЧЕР ПОЭЗИИ»</a:t>
            </a:r>
            <a:endParaRPr lang="ru-RU" sz="2800" i="1" dirty="0"/>
          </a:p>
        </p:txBody>
      </p:sp>
      <p:pic>
        <p:nvPicPr>
          <p:cNvPr id="10242" name="Picture 2" descr="C:\Users\User\Desktop\Новая папка (2)\изображение_viber_2020-11-25_18-26-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857364"/>
            <a:ext cx="4352956" cy="4786346"/>
          </a:xfrm>
          <a:prstGeom prst="rect">
            <a:avLst/>
          </a:prstGeom>
          <a:noFill/>
        </p:spPr>
      </p:pic>
      <p:pic>
        <p:nvPicPr>
          <p:cNvPr id="10243" name="Picture 3" descr="C:\Users\User\Desktop\Новая папка (2)\изображение_viber_2020-11-25_18-26-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857364"/>
            <a:ext cx="4286280" cy="47863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1556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r>
              <a:rPr lang="ru-RU" dirty="0" err="1" smtClean="0"/>
              <a:t>ДетиЧитают</a:t>
            </a:r>
            <a:r>
              <a:rPr lang="ru-RU" dirty="0" smtClean="0"/>
              <a:t> стихи</a:t>
            </a:r>
            <a:endParaRPr lang="ru-RU" dirty="0"/>
          </a:p>
        </p:txBody>
      </p:sp>
      <p:pic>
        <p:nvPicPr>
          <p:cNvPr id="11266" name="Picture 2" descr="C:\Users\User\Desktop\Новая папка (2)\изображение_viber_2020-11-25_18-25-4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85926"/>
            <a:ext cx="4357718" cy="5072074"/>
          </a:xfrm>
          <a:prstGeom prst="rect">
            <a:avLst/>
          </a:prstGeom>
          <a:noFill/>
        </p:spPr>
      </p:pic>
      <p:pic>
        <p:nvPicPr>
          <p:cNvPr id="11267" name="Picture 3" descr="C:\Users\User\Desktop\Новая папка (2)\изображение_viber_2020-11-25_18-26-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785926"/>
            <a:ext cx="4286280" cy="5072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3160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628800"/>
            <a:ext cx="8732392" cy="1503040"/>
          </a:xfrm>
        </p:spPr>
        <p:txBody>
          <a:bodyPr/>
          <a:lstStyle/>
          <a:p>
            <a:endParaRPr lang="ru-RU" sz="2400" i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"/>
            <a:ext cx="8229600" cy="12144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User\Desktop\Новая папка (2)\изображение_viber_2020-11-25_14-58-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8715436" cy="57864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3429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3286124"/>
            <a:ext cx="507209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0234" y="1895725"/>
            <a:ext cx="2714645" cy="306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357554" y="296448"/>
            <a:ext cx="4714908" cy="2775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Новая папка (2)\IMG_20201127_1029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21282"/>
            <a:ext cx="3571900" cy="4623984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2000239"/>
            <a:ext cx="4929222" cy="466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r>
              <a:rPr lang="ru-RU" sz="3600" dirty="0" smtClean="0"/>
              <a:t>Диагностика развития речи детей в нашей группе</a:t>
            </a:r>
            <a:endParaRPr lang="ru-RU" sz="36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03105019"/>
              </p:ext>
            </p:extLst>
          </p:nvPr>
        </p:nvGraphicFramePr>
        <p:xfrm>
          <a:off x="357158" y="164305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30419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539552" y="1264176"/>
            <a:ext cx="7848872" cy="5593824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Использование дидактических игр и включение их во все виды деятельности ребенка, помогают добиться хороших результатов  в речевом развитии детей! </a:t>
            </a:r>
            <a:endParaRPr lang="ru-RU" sz="3200" b="1" i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547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4800" i="1" dirty="0" smtClean="0"/>
              <a:t>Спасибо за внимание!</a:t>
            </a:r>
            <a:endParaRPr lang="ru-RU" sz="4800" i="1" dirty="0"/>
          </a:p>
        </p:txBody>
      </p:sp>
    </p:spTree>
    <p:extLst>
      <p:ext uri="{BB962C8B-B14F-4D97-AF65-F5344CB8AC3E}">
        <p14:creationId xmlns:p14="http://schemas.microsoft.com/office/powerpoint/2010/main" xmlns="" val="248526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72816"/>
            <a:ext cx="8661648" cy="5117977"/>
          </a:xfrm>
        </p:spPr>
        <p:txBody>
          <a:bodyPr/>
          <a:lstStyle/>
          <a:p>
            <a:pPr marL="0" indent="0">
              <a:buNone/>
            </a:pPr>
            <a:r>
              <a:rPr lang="ru-RU" sz="2400" b="1" i="1" dirty="0"/>
              <a:t>ЦЕЛЬ </a:t>
            </a:r>
            <a:r>
              <a:rPr lang="ru-RU" sz="2400" i="1" dirty="0" smtClean="0"/>
              <a:t> </a:t>
            </a:r>
            <a:r>
              <a:rPr lang="ru-RU" sz="2400" i="1" dirty="0"/>
              <a:t>– развитие речи детей </a:t>
            </a:r>
            <a:r>
              <a:rPr lang="ru-RU" sz="2400" i="1" dirty="0" smtClean="0"/>
              <a:t> первой младшей группе через дидактические </a:t>
            </a:r>
            <a:r>
              <a:rPr lang="ru-RU" sz="2400" i="1" dirty="0"/>
              <a:t>игры.</a:t>
            </a:r>
          </a:p>
          <a:p>
            <a:pPr marL="0" indent="0">
              <a:buNone/>
            </a:pPr>
            <a:r>
              <a:rPr lang="ru-RU" sz="2400" b="1" i="1" dirty="0"/>
              <a:t>Задачи:</a:t>
            </a:r>
          </a:p>
          <a:p>
            <a:pPr marL="0" indent="0">
              <a:buNone/>
            </a:pPr>
            <a:r>
              <a:rPr lang="ru-RU" sz="2400" i="1" dirty="0"/>
              <a:t>- целенаправленно обогащать словарь детей;</a:t>
            </a:r>
          </a:p>
          <a:p>
            <a:pPr marL="0" indent="0">
              <a:buNone/>
            </a:pPr>
            <a:r>
              <a:rPr lang="ru-RU" sz="2400" i="1" dirty="0"/>
              <a:t>-способствовать развитию активной речи;</a:t>
            </a:r>
          </a:p>
          <a:p>
            <a:pPr marL="0" indent="0">
              <a:buNone/>
            </a:pPr>
            <a:r>
              <a:rPr lang="ru-RU" sz="2400" i="1" dirty="0"/>
              <a:t>- поддерживать у детей </a:t>
            </a:r>
            <a:r>
              <a:rPr lang="ru-RU" sz="2400" i="1" dirty="0" smtClean="0"/>
              <a:t>познавательные способности </a:t>
            </a:r>
            <a:r>
              <a:rPr lang="ru-RU" sz="2400" i="1" dirty="0"/>
              <a:t>к окружающей деятельности;</a:t>
            </a:r>
          </a:p>
          <a:p>
            <a:pPr marL="0" indent="0">
              <a:buNone/>
            </a:pPr>
            <a:r>
              <a:rPr lang="ru-RU" sz="2400" i="1" dirty="0"/>
              <a:t>  -формировать потребности детей в общении со взрослыми и сверстниками;</a:t>
            </a:r>
          </a:p>
          <a:p>
            <a:pPr marL="0" indent="0">
              <a:buNone/>
            </a:pPr>
            <a:r>
              <a:rPr lang="ru-RU" sz="2400" i="1" dirty="0"/>
              <a:t>- формировать умения узнавать и называть предметы ближайшего окружения в естественной среде и на картинках;</a:t>
            </a:r>
          </a:p>
          <a:p>
            <a:pPr marL="0" indent="0">
              <a:buNone/>
            </a:pPr>
            <a:endParaRPr lang="ru-RU" sz="2400" i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1812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ечевое развитие (ФГОС ДОО) • Владение речью как средством общения • Обогащен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28802"/>
            <a:ext cx="9144000" cy="4929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800" b="1" dirty="0" smtClean="0"/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Дидактическая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игра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 — это такая коллективная, целенаправленная учебная деятельность, когда каждый участник и команда в целом объединены решением главной задачи и ориентируют своё поведение на выигрыш. 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Дидактическая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игра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 — это активная и(или) интерактивная учебная деятельность по имитационному моделированию изучаемых систем, явлений, процессов.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035" y="3948485"/>
            <a:ext cx="2817805" cy="31700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ru-RU" sz="1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</a:rPr>
              <a:t> </a:t>
            </a:r>
            <a:r>
              <a:rPr lang="ru-RU" sz="2000" dirty="0" smtClean="0">
                <a:solidFill>
                  <a:srgbClr val="003300"/>
                </a:solidFill>
                <a:effectLst/>
              </a:rPr>
              <a:t>«</a:t>
            </a:r>
            <a:r>
              <a:rPr lang="ru-RU" sz="2000" dirty="0" smtClean="0">
                <a:solidFill>
                  <a:srgbClr val="003300"/>
                </a:solidFill>
              </a:rPr>
              <a:t>Покорми зайку</a:t>
            </a:r>
            <a:r>
              <a:rPr lang="ru-RU" sz="2000" dirty="0" smtClean="0">
                <a:solidFill>
                  <a:srgbClr val="003300"/>
                </a:solidFill>
                <a:effectLst/>
              </a:rPr>
              <a:t>»</a:t>
            </a:r>
            <a:endParaRPr lang="ru-RU" sz="2000" dirty="0">
              <a:solidFill>
                <a:srgbClr val="003300"/>
              </a:solidFill>
              <a:effectLst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rgbClr val="003300"/>
                </a:solidFill>
                <a:effectLst/>
              </a:rPr>
              <a:t>«Чудесный мешочек»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rgbClr val="003300"/>
                </a:solidFill>
                <a:effectLst/>
              </a:rPr>
              <a:t> «</a:t>
            </a:r>
            <a:r>
              <a:rPr lang="ru-RU" sz="2000" dirty="0" smtClean="0">
                <a:solidFill>
                  <a:srgbClr val="003300"/>
                </a:solidFill>
                <a:effectLst/>
              </a:rPr>
              <a:t>Построй </a:t>
            </a:r>
            <a:r>
              <a:rPr lang="ru-RU" sz="2000" dirty="0" err="1" smtClean="0">
                <a:solidFill>
                  <a:srgbClr val="003300"/>
                </a:solidFill>
                <a:effectLst/>
              </a:rPr>
              <a:t>загончик</a:t>
            </a:r>
            <a:r>
              <a:rPr lang="ru-RU" sz="2000" dirty="0" smtClean="0">
                <a:solidFill>
                  <a:srgbClr val="003300"/>
                </a:solidFill>
                <a:effectLst/>
              </a:rPr>
              <a:t> для коровы»</a:t>
            </a:r>
            <a:endParaRPr lang="ru-RU" sz="2000" dirty="0">
              <a:solidFill>
                <a:srgbClr val="003300"/>
              </a:solidFill>
              <a:effectLst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rgbClr val="003300"/>
                </a:solidFill>
                <a:effectLst/>
              </a:rPr>
              <a:t>  «</a:t>
            </a:r>
            <a:r>
              <a:rPr lang="ru-RU" sz="2000" dirty="0" smtClean="0">
                <a:solidFill>
                  <a:srgbClr val="003300"/>
                </a:solidFill>
                <a:effectLst/>
              </a:rPr>
              <a:t>Угадай что звучит»</a:t>
            </a:r>
            <a:endParaRPr lang="ru-RU" sz="2000" dirty="0">
              <a:solidFill>
                <a:srgbClr val="003300"/>
              </a:solidFill>
              <a:effectLst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003300"/>
                </a:solidFill>
                <a:effectLst/>
              </a:rPr>
              <a:t>«Собери пирамидку»</a:t>
            </a:r>
            <a:endParaRPr lang="ru-RU" sz="2000" dirty="0">
              <a:solidFill>
                <a:srgbClr val="003300"/>
              </a:solidFill>
              <a:effectLst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rgbClr val="003300"/>
                </a:solidFill>
                <a:effectLst/>
              </a:rPr>
              <a:t> </a:t>
            </a:r>
            <a:r>
              <a:rPr lang="ru-RU" sz="2000" dirty="0" smtClean="0">
                <a:solidFill>
                  <a:srgbClr val="003300"/>
                </a:solidFill>
                <a:effectLst/>
              </a:rPr>
              <a:t>«Покорми куклу» и др.</a:t>
            </a:r>
            <a:endParaRPr lang="ru-RU" sz="2000" dirty="0">
              <a:solidFill>
                <a:srgbClr val="00330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4176" y="3934673"/>
            <a:ext cx="2674548" cy="31700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sz="2000" dirty="0">
                <a:solidFill>
                  <a:schemeClr val="bg1"/>
                </a:solidFill>
                <a:effectLst/>
              </a:rPr>
              <a:t> </a:t>
            </a:r>
            <a:r>
              <a:rPr lang="ru-RU" sz="2000" dirty="0">
                <a:solidFill>
                  <a:srgbClr val="003300"/>
                </a:solidFill>
                <a:effectLst/>
              </a:rPr>
              <a:t>«Картинки-половинки»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rgbClr val="003300"/>
                </a:solidFill>
                <a:effectLst/>
              </a:rPr>
              <a:t>«</a:t>
            </a:r>
            <a:r>
              <a:rPr lang="ru-RU" sz="2000" dirty="0">
                <a:solidFill>
                  <a:srgbClr val="003300"/>
                </a:solidFill>
                <a:effectLst/>
              </a:rPr>
              <a:t>Кто где живет?»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sz="2000" dirty="0">
                <a:solidFill>
                  <a:srgbClr val="003300"/>
                </a:solidFill>
                <a:effectLst/>
              </a:rPr>
              <a:t> «Чей малыш?»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sz="2000" dirty="0">
                <a:solidFill>
                  <a:srgbClr val="003300"/>
                </a:solidFill>
                <a:effectLst/>
              </a:rPr>
              <a:t> </a:t>
            </a:r>
            <a:r>
              <a:rPr lang="ru-RU" sz="2000" dirty="0" smtClean="0">
                <a:solidFill>
                  <a:srgbClr val="003300"/>
                </a:solidFill>
                <a:effectLst/>
              </a:rPr>
              <a:t>«</a:t>
            </a:r>
            <a:r>
              <a:rPr lang="ru-RU" sz="2000" dirty="0" smtClean="0">
                <a:solidFill>
                  <a:srgbClr val="003300"/>
                </a:solidFill>
              </a:rPr>
              <a:t>Кто спрятался?</a:t>
            </a:r>
            <a:r>
              <a:rPr lang="ru-RU" sz="2000" dirty="0" smtClean="0">
                <a:solidFill>
                  <a:srgbClr val="003300"/>
                </a:solidFill>
                <a:effectLst/>
              </a:rPr>
              <a:t>»</a:t>
            </a:r>
            <a:endParaRPr lang="ru-RU" sz="2000" dirty="0">
              <a:solidFill>
                <a:srgbClr val="003300"/>
              </a:solidFill>
              <a:effectLst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sz="2000" dirty="0">
                <a:solidFill>
                  <a:srgbClr val="003300"/>
                </a:solidFill>
                <a:effectLst/>
              </a:rPr>
              <a:t> «Собери картинку»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sz="2000" dirty="0">
                <a:solidFill>
                  <a:srgbClr val="003300"/>
                </a:solidFill>
                <a:effectLst/>
              </a:rPr>
              <a:t> «Лото</a:t>
            </a:r>
            <a:r>
              <a:rPr lang="ru-RU" sz="2000" dirty="0" smtClean="0">
                <a:solidFill>
                  <a:srgbClr val="003300"/>
                </a:solidFill>
                <a:effectLst/>
              </a:rPr>
              <a:t>»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rgbClr val="003300"/>
                </a:solidFill>
              </a:rPr>
              <a:t>«Кто что ест»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sz="2000" dirty="0" smtClean="0">
                <a:solidFill>
                  <a:srgbClr val="003300"/>
                </a:solidFill>
                <a:effectLst/>
              </a:rPr>
              <a:t>«Угадай сказку» и др.</a:t>
            </a:r>
            <a:endParaRPr lang="ru-RU" sz="2000" dirty="0">
              <a:solidFill>
                <a:srgbClr val="003300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9934" y="3995680"/>
            <a:ext cx="2584066" cy="34778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ru-RU" sz="1200" dirty="0" smtClean="0"/>
              <a:t> </a:t>
            </a:r>
            <a:r>
              <a:rPr lang="ru-RU" sz="2000" dirty="0" smtClean="0">
                <a:solidFill>
                  <a:srgbClr val="003300"/>
                </a:solidFill>
                <a:effectLst/>
              </a:rPr>
              <a:t>«Кто к</a:t>
            </a:r>
            <a:r>
              <a:rPr lang="ru-RU" sz="2000" dirty="0" smtClean="0">
                <a:solidFill>
                  <a:srgbClr val="003300"/>
                </a:solidFill>
              </a:rPr>
              <a:t>ак кричит</a:t>
            </a:r>
            <a:r>
              <a:rPr lang="ru-RU" sz="2000" dirty="0" smtClean="0">
                <a:solidFill>
                  <a:srgbClr val="003300"/>
                </a:solidFill>
                <a:effectLst/>
              </a:rPr>
              <a:t>?»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003300"/>
                </a:solidFill>
                <a:effectLst/>
              </a:rPr>
              <a:t> </a:t>
            </a:r>
            <a:r>
              <a:rPr lang="ru-RU" sz="2000" dirty="0" smtClean="0">
                <a:solidFill>
                  <a:srgbClr val="003300"/>
                </a:solidFill>
              </a:rPr>
              <a:t>Пальчиковые игры</a:t>
            </a:r>
            <a:endParaRPr lang="ru-RU" sz="2000" dirty="0">
              <a:solidFill>
                <a:srgbClr val="003300"/>
              </a:solidFill>
              <a:effectLst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003300"/>
                </a:solidFill>
                <a:effectLst/>
              </a:rPr>
              <a:t> «Когда это бывает?»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003300"/>
                </a:solidFill>
                <a:effectLst/>
              </a:rPr>
              <a:t> </a:t>
            </a:r>
            <a:r>
              <a:rPr lang="ru-RU" sz="2000" dirty="0">
                <a:solidFill>
                  <a:srgbClr val="003300"/>
                </a:solidFill>
                <a:effectLst/>
              </a:rPr>
              <a:t>«Нужно – не нужно»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rgbClr val="003300"/>
                </a:solidFill>
                <a:effectLst/>
              </a:rPr>
              <a:t> </a:t>
            </a:r>
            <a:r>
              <a:rPr lang="ru-RU" sz="2000" dirty="0" smtClean="0">
                <a:solidFill>
                  <a:srgbClr val="003300"/>
                </a:solidFill>
                <a:effectLst/>
              </a:rPr>
              <a:t>«</a:t>
            </a:r>
            <a:r>
              <a:rPr lang="ru-RU" sz="2000" dirty="0" smtClean="0">
                <a:solidFill>
                  <a:srgbClr val="003300"/>
                </a:solidFill>
              </a:rPr>
              <a:t>Надувала кошка шар</a:t>
            </a:r>
            <a:r>
              <a:rPr lang="ru-RU" sz="2000" dirty="0" smtClean="0">
                <a:solidFill>
                  <a:srgbClr val="003300"/>
                </a:solidFill>
                <a:effectLst/>
              </a:rPr>
              <a:t>»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003300"/>
                </a:solidFill>
              </a:rPr>
              <a:t>Театрализованные игры</a:t>
            </a:r>
            <a:endParaRPr lang="ru-RU" sz="2000" dirty="0">
              <a:solidFill>
                <a:srgbClr val="003300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0738" y="682839"/>
            <a:ext cx="74510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            </a:t>
            </a:r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Игры,</a:t>
            </a:r>
          </a:p>
          <a:p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 используемые в работе </a:t>
            </a:r>
          </a:p>
          <a:p>
            <a:pPr algn="just"/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с детьми раннего возраста</a:t>
            </a:r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</a:t>
            </a:r>
            <a:endParaRPr lang="ru-RU" sz="3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165" y="3078238"/>
            <a:ext cx="1800200" cy="4320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предметные</a:t>
            </a:r>
            <a:endParaRPr lang="ru-RU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3782" y="3008097"/>
            <a:ext cx="1800200" cy="4320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настольно-печатные</a:t>
            </a:r>
            <a:endParaRPr lang="ru-RU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59934" y="2979203"/>
            <a:ext cx="1800200" cy="4320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словесные</a:t>
            </a:r>
            <a:endParaRPr lang="ru-RU" i="1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1284654" y="2331343"/>
            <a:ext cx="3310875" cy="6193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4689553" y="2424004"/>
            <a:ext cx="1" cy="5537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844519" y="2364150"/>
            <a:ext cx="2734020" cy="5537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386265" y="3525234"/>
            <a:ext cx="0" cy="4083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697139" y="3459589"/>
            <a:ext cx="26933" cy="5395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7460034" y="3421448"/>
            <a:ext cx="0" cy="5676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0052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1585272"/>
            <a:ext cx="4258816" cy="1143000"/>
          </a:xfrm>
        </p:spPr>
        <p:txBody>
          <a:bodyPr/>
          <a:lstStyle/>
          <a:p>
            <a:endParaRPr lang="ru-RU" sz="2800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1927568"/>
            <a:ext cx="3417376" cy="4556501"/>
          </a:xfrm>
          <a:prstGeom prst="rect">
            <a:avLst/>
          </a:prstGeom>
        </p:spPr>
      </p:pic>
      <p:pic>
        <p:nvPicPr>
          <p:cNvPr id="19457" name="Picture 1" descr="C:\Users\User\Desktop\Новая папка (2)\IMG_20200326_1342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4286232"/>
            <a:ext cx="2286016" cy="2528148"/>
          </a:xfrm>
          <a:prstGeom prst="rect">
            <a:avLst/>
          </a:prstGeom>
          <a:noFill/>
        </p:spPr>
      </p:pic>
      <p:pic>
        <p:nvPicPr>
          <p:cNvPr id="19458" name="Picture 2" descr="C:\Users\User\Desktop\Новая папка (2)\IMG_20200326_134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928802"/>
            <a:ext cx="2182118" cy="2571768"/>
          </a:xfrm>
          <a:prstGeom prst="rect">
            <a:avLst/>
          </a:prstGeom>
          <a:noFill/>
        </p:spPr>
      </p:pic>
      <p:pic>
        <p:nvPicPr>
          <p:cNvPr id="14338" name="Picture 2" descr="D:\РАБОТА\Содержание  функциональных центров развития ребенка в группе №1(РППС)\Речевой центр\IMG_20181004_1419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857364"/>
            <a:ext cx="4572032" cy="47863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0232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1950499"/>
            <a:ext cx="4932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Д</a:t>
            </a:r>
            <a:r>
              <a:rPr lang="en-US" b="1" i="1" dirty="0" smtClean="0"/>
              <a:t>/</a:t>
            </a:r>
            <a:r>
              <a:rPr lang="ru-RU" b="1" i="1" dirty="0" smtClean="0"/>
              <a:t>И </a:t>
            </a:r>
            <a:r>
              <a:rPr lang="ru-RU" i="1" dirty="0" smtClean="0"/>
              <a:t>“Найди фигуру”</a:t>
            </a:r>
            <a:endParaRPr lang="ru-RU" i="1" dirty="0"/>
          </a:p>
          <a:p>
            <a:pPr algn="ctr"/>
            <a:r>
              <a:rPr lang="ru-RU" b="1" i="1" dirty="0"/>
              <a:t>Цель:</a:t>
            </a:r>
            <a:r>
              <a:rPr lang="ru-RU" i="1" dirty="0"/>
              <a:t> Выявить умения ребенка сравнивать предметы по </a:t>
            </a:r>
            <a:r>
              <a:rPr lang="ru-RU" i="1" dirty="0" smtClean="0"/>
              <a:t>форме  и  цвету, проговаривать действия.</a:t>
            </a:r>
            <a:endParaRPr lang="ru-RU" i="1" dirty="0"/>
          </a:p>
        </p:txBody>
      </p:sp>
      <p:pic>
        <p:nvPicPr>
          <p:cNvPr id="18433" name="Picture 1" descr="C:\Users\User\Desktop\Новая папка (2)\IMG_20201002_0938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928802"/>
            <a:ext cx="3750513" cy="4714908"/>
          </a:xfrm>
          <a:prstGeom prst="rect">
            <a:avLst/>
          </a:prstGeom>
          <a:noFill/>
        </p:spPr>
      </p:pic>
      <p:pic>
        <p:nvPicPr>
          <p:cNvPr id="18434" name="Picture 2" descr="C:\Users\User\Desktop\Новая папка (2)\IMG_20201002_0938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071810"/>
            <a:ext cx="2625347" cy="3500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5676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14488"/>
            <a:ext cx="3829048" cy="1071571"/>
          </a:xfrm>
        </p:spPr>
        <p:txBody>
          <a:bodyPr/>
          <a:lstStyle/>
          <a:p>
            <a:r>
              <a:rPr lang="ru-RU" sz="2000" b="1" i="1" dirty="0"/>
              <a:t>Д</a:t>
            </a:r>
            <a:r>
              <a:rPr lang="en-US" sz="2000" b="1" i="1" dirty="0" smtClean="0"/>
              <a:t>/</a:t>
            </a:r>
            <a:r>
              <a:rPr lang="ru-RU" sz="2000" b="1" i="1" dirty="0"/>
              <a:t>И</a:t>
            </a:r>
            <a:r>
              <a:rPr lang="ru-RU" sz="2000" b="1" i="1" dirty="0" smtClean="0"/>
              <a:t> «Собери картинку»</a:t>
            </a:r>
            <a:br>
              <a:rPr lang="ru-RU" sz="2000" b="1" i="1" dirty="0" smtClean="0"/>
            </a:br>
            <a:r>
              <a:rPr lang="ru-RU" sz="2000" b="1" i="1" dirty="0" smtClean="0"/>
              <a:t>Цель : </a:t>
            </a:r>
            <a:r>
              <a:rPr lang="ru-RU" sz="2000" i="1" dirty="0" smtClean="0"/>
              <a:t>научиться составлять картинку из двух и более частей.</a:t>
            </a:r>
            <a:endParaRPr lang="ru-RU" sz="2000" i="1" dirty="0"/>
          </a:p>
        </p:txBody>
      </p:sp>
      <p:pic>
        <p:nvPicPr>
          <p:cNvPr id="17409" name="Picture 1" descr="C:\Users\User\Desktop\Новая папка (2)\IMG_20210423_0848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786058"/>
            <a:ext cx="3714776" cy="38576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357686" y="2071678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Д/и угадай сказку</a:t>
            </a:r>
          </a:p>
          <a:p>
            <a:r>
              <a:rPr lang="ru-RU" i="1" dirty="0" smtClean="0"/>
              <a:t>Цель: Назвать сказку по картинкам</a:t>
            </a:r>
            <a:endParaRPr lang="ru-RU" i="1" dirty="0"/>
          </a:p>
        </p:txBody>
      </p:sp>
      <p:pic>
        <p:nvPicPr>
          <p:cNvPr id="17411" name="Picture 3" descr="C:\Users\User\Desktop\Новая папка (2)\IMG_20210423_084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786058"/>
            <a:ext cx="4429156" cy="38338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3971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2883</TotalTime>
  <Words>375</Words>
  <Application>Microsoft Office PowerPoint</Application>
  <PresentationFormat>Экран (4:3)</PresentationFormat>
  <Paragraphs>69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лица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Д/И «Собери картинку» Цель : научиться составлять картинку из двух и более частей.</vt:lpstr>
      <vt:lpstr>Слайд 10</vt:lpstr>
      <vt:lpstr>Слайд 11</vt:lpstr>
      <vt:lpstr>Предметные игры</vt:lpstr>
      <vt:lpstr>«Загончик для животных»</vt:lpstr>
      <vt:lpstr>Д/И «Вот какие ленточки у нас» </vt:lpstr>
      <vt:lpstr>Д/И «ПОКОРМИ ЗАЙЧИКА»</vt:lpstr>
      <vt:lpstr>РЕЧЕВЫЕ И ПАЛЬЧИКОВЫЕ ИГРЫ</vt:lpstr>
      <vt:lpstr>Театрализованные игры</vt:lpstr>
      <vt:lpstr>Д/И «Вода-волшебница»</vt:lpstr>
      <vt:lpstr> Д/И игра «Посадим огород»</vt:lpstr>
      <vt:lpstr>Д/И«ВЕЧЕР ПОЭЗИИ»</vt:lpstr>
      <vt:lpstr>ДетиЧитают стихи</vt:lpstr>
      <vt:lpstr>Слайд 22</vt:lpstr>
      <vt:lpstr>Слайд 23</vt:lpstr>
      <vt:lpstr>Слайд 24</vt:lpstr>
      <vt:lpstr>Диагностика развития речи детей в нашей группе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jul</dc:creator>
  <cp:lastModifiedBy>User</cp:lastModifiedBy>
  <cp:revision>74</cp:revision>
  <dcterms:created xsi:type="dcterms:W3CDTF">2016-05-11T09:30:30Z</dcterms:created>
  <dcterms:modified xsi:type="dcterms:W3CDTF">2021-04-24T21:16:30Z</dcterms:modified>
</cp:coreProperties>
</file>