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72" r:id="rId2"/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1" r:id="rId14"/>
    <p:sldId id="283" r:id="rId15"/>
    <p:sldId id="28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650" autoAdjust="0"/>
  </p:normalViewPr>
  <p:slideViewPr>
    <p:cSldViewPr snapToGrid="0">
      <p:cViewPr>
        <p:scale>
          <a:sx n="80" d="100"/>
          <a:sy n="80" d="100"/>
        </p:scale>
        <p:origin x="-1752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2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7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78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42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61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3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2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3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9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4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4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4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9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1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2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2F40-6F77-4BE2-9F36-60D39974802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B1EDB7-3558-490B-AA9F-DFFF4AAA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2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«Театр – среда для развития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познавательно-речевых способностей у дошкольников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1411" y="246000"/>
            <a:ext cx="8547314" cy="1520807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Муниципальное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дошкольное образовательное автономное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учреждение                                            «Детский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сад № 19 общеразвивающего вида с приоритетным осуществлением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художественно-эстетического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развития воспитанников ”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Капитошка”г.Орска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»                                                              (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МДОАУ “Детский сад № 19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г.Орска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”)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F:\герб капитошка садик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95" y="333401"/>
            <a:ext cx="424815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028841" y="4621846"/>
            <a:ext cx="413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Подготовила: старший воспитатель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Телятник Татьяна Адамовна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4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96" y="235864"/>
            <a:ext cx="93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организации театрализованной деятельности: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115" y="1436193"/>
            <a:ext cx="91796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М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етод руководства: прямой способ действия (показ способа действия педагогом) и косвенный прием (побуждение ребенка к самостоятельному действию);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Словесный метод: чтение, рассказ, пересказ, беседа, разучивание произведений устного народного 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творчества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Практический 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метод: игра, игровая импровизация, упражнения, этюды, инсценировка, драматизация;</a:t>
            </a:r>
          </a:p>
        </p:txBody>
      </p:sp>
    </p:spTree>
    <p:extLst>
      <p:ext uri="{BB962C8B-B14F-4D97-AF65-F5344CB8AC3E}">
        <p14:creationId xmlns:p14="http://schemas.microsoft.com/office/powerpoint/2010/main" val="12739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96" y="235864"/>
            <a:ext cx="93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деятельности: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886" y="1436193"/>
            <a:ext cx="87639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дети 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коллективно воспроизводят текст сказки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одному 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ребенку предлагается читать за всех персонажей сказки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дети 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выполняют ряд творческих заданий (выразить радость, страх и т. п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.);</a:t>
            </a:r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осуществляется 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чтение сказки по ролям и т. п.</a:t>
            </a:r>
            <a:endParaRPr lang="ru-RU" sz="32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44" name="Picture 4" descr="https://megionlib.ru/upload/medialibrary/158/0004_2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18" y="3268683"/>
            <a:ext cx="2886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96" y="235864"/>
            <a:ext cx="9384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и познавательно-речевое развитие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886" y="1436193"/>
            <a:ext cx="93102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Театрализованная деятельность стимулирует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активную речь за счет расширения словарного запаса, совершенствует артикуляционный </a:t>
            </a: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аппарат.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Вопросы</a:t>
            </a:r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, поставленные детям при подготовке к театрализации, побуждают их думать, анализировать довольно сложные ситуации, делать выводы и обобщения. Это способствует совершенствованию умственного развития и тесно связанному с ним совершенствованию речи.</a:t>
            </a:r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2" descr="https://www.goheathen.org/magick/wizard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04" y="4955474"/>
            <a:ext cx="14192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260" y="449619"/>
            <a:ext cx="9381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и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познавательно-речевое развитие: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260" y="1864426"/>
            <a:ext cx="4120735" cy="2161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261" y="1874943"/>
            <a:ext cx="4120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Театральные игры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  <a:p>
            <a:r>
              <a:rPr lang="ru-RU" dirty="0">
                <a:solidFill>
                  <a:srgbClr val="002060"/>
                </a:solidFill>
              </a:rPr>
              <a:t>- игры в кукольный театр;</a:t>
            </a:r>
          </a:p>
          <a:p>
            <a:r>
              <a:rPr lang="ru-RU" dirty="0">
                <a:solidFill>
                  <a:srgbClr val="002060"/>
                </a:solidFill>
              </a:rPr>
              <a:t>- игры - драматизации;</a:t>
            </a:r>
          </a:p>
          <a:p>
            <a:r>
              <a:rPr lang="ru-RU" dirty="0">
                <a:solidFill>
                  <a:srgbClr val="002060"/>
                </a:solidFill>
              </a:rPr>
              <a:t>- игры - представления (спектакли);</a:t>
            </a:r>
          </a:p>
          <a:p>
            <a:r>
              <a:rPr lang="ru-RU" dirty="0">
                <a:solidFill>
                  <a:srgbClr val="002060"/>
                </a:solidFill>
              </a:rPr>
              <a:t>- плоскостные и теневые театры</a:t>
            </a:r>
          </a:p>
          <a:p>
            <a:r>
              <a:rPr lang="ru-RU" dirty="0">
                <a:solidFill>
                  <a:srgbClr val="002060"/>
                </a:solidFill>
              </a:rPr>
              <a:t>- и другие виды театра.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452" y="4214381"/>
            <a:ext cx="3776353" cy="1839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0644" y="4299060"/>
            <a:ext cx="3431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Подвижные игры с героями:</a:t>
            </a:r>
          </a:p>
          <a:p>
            <a:r>
              <a:rPr lang="ru-RU" i="1" dirty="0">
                <a:solidFill>
                  <a:srgbClr val="002060"/>
                </a:solidFill>
              </a:rPr>
              <a:t>- Этюды;</a:t>
            </a:r>
          </a:p>
          <a:p>
            <a:r>
              <a:rPr lang="ru-RU" i="1" dirty="0">
                <a:solidFill>
                  <a:srgbClr val="002060"/>
                </a:solidFill>
              </a:rPr>
              <a:t>- </a:t>
            </a:r>
            <a:r>
              <a:rPr lang="ru-RU" i="1" dirty="0" err="1">
                <a:solidFill>
                  <a:srgbClr val="002060"/>
                </a:solidFill>
              </a:rPr>
              <a:t>Инсценирование</a:t>
            </a:r>
            <a:r>
              <a:rPr lang="ru-RU" i="1" dirty="0">
                <a:solidFill>
                  <a:srgbClr val="002060"/>
                </a:solidFill>
              </a:rPr>
              <a:t> сказок;</a:t>
            </a:r>
          </a:p>
          <a:p>
            <a:r>
              <a:rPr lang="ru-RU" i="1" dirty="0">
                <a:solidFill>
                  <a:srgbClr val="002060"/>
                </a:solidFill>
              </a:rPr>
              <a:t>- </a:t>
            </a:r>
            <a:r>
              <a:rPr lang="ru-RU" i="1" dirty="0" smtClean="0">
                <a:solidFill>
                  <a:srgbClr val="002060"/>
                </a:solidFill>
              </a:rPr>
              <a:t>Показ </a:t>
            </a:r>
            <a:r>
              <a:rPr lang="ru-RU" i="1" dirty="0">
                <a:solidFill>
                  <a:srgbClr val="002060"/>
                </a:solidFill>
              </a:rPr>
              <a:t>театрализованных представлений.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16385" y="1874943"/>
            <a:ext cx="4322618" cy="470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04510" y="2024005"/>
            <a:ext cx="4322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Познавательно-речевые упражнения: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 Артикуляционная гимнастика;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 </a:t>
            </a:r>
            <a:r>
              <a:rPr lang="ru-RU" b="1" i="1" dirty="0" err="1">
                <a:solidFill>
                  <a:srgbClr val="002060"/>
                </a:solidFill>
              </a:rPr>
              <a:t>Чистоговорки</a:t>
            </a:r>
            <a:r>
              <a:rPr lang="ru-RU" b="1" i="1" dirty="0">
                <a:solidFill>
                  <a:srgbClr val="002060"/>
                </a:solidFill>
              </a:rPr>
              <a:t> и скороговорки;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 Упражнения на воображение;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 Упражнения на имитацию движений;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 Упражнения на активизацию словарного запаса;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 Упражнения на интонационную выразительность;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 Упражнения на формирование разговорной речи;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 Упражнения на речевое дыхание;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 Игры со словами и без слов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 и др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96" y="235864"/>
            <a:ext cx="9384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и познавательно-речевое развитие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886" y="1436193"/>
            <a:ext cx="93102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Настольный;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Стендовый;</a:t>
            </a:r>
            <a:endParaRPr lang="ru-RU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В</a:t>
            </a:r>
            <a:r>
              <a:rPr lang="ru-RU" sz="3200" dirty="0" smtClean="0">
                <a:solidFill>
                  <a:srgbClr val="002060"/>
                </a:solidFill>
              </a:rPr>
              <a:t>ерховой;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Наручный;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Напольный;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Т</a:t>
            </a:r>
            <a:r>
              <a:rPr lang="ru-RU" sz="3200" dirty="0" smtClean="0">
                <a:solidFill>
                  <a:srgbClr val="002060"/>
                </a:solidFill>
              </a:rPr>
              <a:t>еатр </a:t>
            </a:r>
            <a:r>
              <a:rPr lang="ru-RU" sz="3200" dirty="0">
                <a:solidFill>
                  <a:srgbClr val="002060"/>
                </a:solidFill>
              </a:rPr>
              <a:t>живой куклы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4649437"/>
            <a:ext cx="3175897" cy="197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22" y="1611776"/>
            <a:ext cx="2286752" cy="22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58" y="4649437"/>
            <a:ext cx="2977832" cy="19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4" y="1121491"/>
            <a:ext cx="2892898" cy="183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5183" y="3236521"/>
            <a:ext cx="2570124" cy="192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7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5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изготовление масок  родителями для утрен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изготовление масок  родителями для утренни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9419" y="741516"/>
            <a:ext cx="8130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Театр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- источник </a:t>
            </a:r>
            <a:r>
              <a:rPr lang="ru-RU" sz="2400" b="1" dirty="0">
                <a:solidFill>
                  <a:srgbClr val="002060"/>
                </a:solidFill>
              </a:rPr>
              <a:t>развития чувств, </a:t>
            </a:r>
            <a:r>
              <a:rPr lang="ru-RU" sz="2400" b="1" dirty="0" smtClean="0">
                <a:solidFill>
                  <a:srgbClr val="002060"/>
                </a:solidFill>
              </a:rPr>
              <a:t>переживаний, эмоциональных открытий, </a:t>
            </a:r>
            <a:r>
              <a:rPr lang="ru-RU" sz="2400" b="1" dirty="0">
                <a:solidFill>
                  <a:srgbClr val="002060"/>
                </a:solidFill>
              </a:rPr>
              <a:t>а </a:t>
            </a:r>
            <a:r>
              <a:rPr lang="ru-RU" sz="2400" b="1" dirty="0" smtClean="0">
                <a:solidFill>
                  <a:srgbClr val="002060"/>
                </a:solidFill>
              </a:rPr>
              <a:t>также, средство  раскрытия </a:t>
            </a:r>
            <a:r>
              <a:rPr lang="ru-RU" sz="2400" b="1" dirty="0">
                <a:solidFill>
                  <a:srgbClr val="002060"/>
                </a:solidFill>
              </a:rPr>
              <a:t>личности ребенка, его индивидуальности, творческого потенциала.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90" y="2820126"/>
            <a:ext cx="3968263" cy="317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980" y="884711"/>
            <a:ext cx="8596668" cy="6254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Направления развития средствами театрализации: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46606" y="2127662"/>
            <a:ext cx="8596668" cy="3738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ru-RU" sz="29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</a:rPr>
              <a:t>Социально – коммуникативное развитие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</a:rPr>
              <a:t>Познавательное развитие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</a:rPr>
              <a:t>Речевое развитие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</a:rPr>
              <a:t>Художественно – эстетическое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</a:rPr>
              <a:t>Физическое развитие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://900igr.net/up/datai/76415/0013-041-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624" y="3611847"/>
            <a:ext cx="1713695" cy="287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0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31" y="516576"/>
            <a:ext cx="8596668" cy="6254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Социально – коммуникативное </a:t>
            </a:r>
            <a:r>
              <a:rPr lang="ru-RU" sz="3200" b="1" dirty="0" err="1" smtClean="0">
                <a:solidFill>
                  <a:srgbClr val="FF0000"/>
                </a:solidFill>
              </a:rPr>
              <a:t>развиие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1881" y="1425039"/>
            <a:ext cx="9488383" cy="41682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</a:rPr>
              <a:t>формирование положительных взаимоотношений между детьми в процессе совместной деятельности;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9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развитие эмоций;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воспитание отношений к окружающему миру (оценка поступков, сопереживание, сострадание, радость, любовь и т.д.);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воспитание этически ценных способов общения в соответствии с нормами и правилами жизни в обществе;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воспитание уважения к себе и ценностного отношения к своей деятельности.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57" y="5077928"/>
            <a:ext cx="940363" cy="150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60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81" y="682831"/>
            <a:ext cx="8596668" cy="6254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Познавательное развитие: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1881" y="1674421"/>
            <a:ext cx="9488383" cy="4191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развитие разносторонних представлений о действительности (разные виды театра, профессии людей, создающих спектакль) 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наблюдение </a:t>
            </a:r>
            <a:r>
              <a:rPr lang="ru-RU" sz="3200" dirty="0">
                <a:solidFill>
                  <a:srgbClr val="002060"/>
                </a:solidFill>
              </a:rPr>
              <a:t>за явлениями природы, поведением животных (для передачи символическими средствами в игре–драматизации) 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3200" dirty="0">
                <a:solidFill>
                  <a:srgbClr val="002060"/>
                </a:solidFill>
              </a:rPr>
              <a:t>взаимосвязи конструирования с театрализованной игрой для развития динамических пространственных представлений;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развитие </a:t>
            </a:r>
            <a:r>
              <a:rPr lang="ru-RU" sz="3200" dirty="0">
                <a:solidFill>
                  <a:srgbClr val="002060"/>
                </a:solidFill>
              </a:rPr>
              <a:t>памяти, обучение умению планировать свои действия для достижения результата.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www.gifki.org/data/media/1282/shut-i-payats-animatsionnaya-kartinka-00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8" y="4828804"/>
            <a:ext cx="9810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2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469" y="302820"/>
            <a:ext cx="8596668" cy="6254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Речевое развитие: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1881" y="1270660"/>
            <a:ext cx="9488383" cy="4191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содействие развитию </a:t>
            </a:r>
            <a:r>
              <a:rPr lang="ru-RU" sz="2800" dirty="0" smtClean="0">
                <a:solidFill>
                  <a:srgbClr val="002060"/>
                </a:solidFill>
              </a:rPr>
              <a:t>связной монологической </a:t>
            </a:r>
            <a:r>
              <a:rPr lang="ru-RU" sz="2800" dirty="0">
                <a:solidFill>
                  <a:srgbClr val="002060"/>
                </a:solidFill>
              </a:rPr>
              <a:t>и диалогической речи;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обогащение и активизация словаря</a:t>
            </a:r>
            <a:r>
              <a:rPr lang="ru-RU" sz="2800" dirty="0">
                <a:solidFill>
                  <a:srgbClr val="002060"/>
                </a:solidFill>
              </a:rPr>
              <a:t>: образных выражений, сравнений, эпитетов, синонимов, антонимов и пр</a:t>
            </a:r>
            <a:r>
              <a:rPr lang="ru-RU" sz="2800" dirty="0" smtClean="0">
                <a:solidFill>
                  <a:srgbClr val="002060"/>
                </a:solidFill>
              </a:rPr>
              <a:t>.;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развитие интонационной выразительности речи: словесными (регулированием </a:t>
            </a:r>
            <a:r>
              <a:rPr lang="ru-RU" sz="2800" dirty="0">
                <a:solidFill>
                  <a:srgbClr val="002060"/>
                </a:solidFill>
              </a:rPr>
              <a:t>темпа, громкости, произнесения, интонации и др.) и невербальными (мимикой, пантомимикой, позами, жестами</a:t>
            </a:r>
            <a:r>
              <a:rPr lang="ru-RU" sz="2800" dirty="0" smtClean="0">
                <a:solidFill>
                  <a:srgbClr val="002060"/>
                </a:solidFill>
              </a:rPr>
              <a:t>);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gifgifs.com/animations/hobbies-entertainment/dolls/Pupp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77" y="4888180"/>
            <a:ext cx="10858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81" y="682831"/>
            <a:ext cx="8596668" cy="6254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Художественно – эстетическое развитие: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1881" y="1674421"/>
            <a:ext cx="9488383" cy="4191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приобщение к высокохудожественной литературе, музыке, фольклору;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развитие </a:t>
            </a:r>
            <a:r>
              <a:rPr lang="ru-RU" sz="2800" dirty="0">
                <a:solidFill>
                  <a:srgbClr val="002060"/>
                </a:solidFill>
              </a:rPr>
              <a:t>воображения;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приобщение </a:t>
            </a:r>
            <a:r>
              <a:rPr lang="ru-RU" sz="2800" dirty="0">
                <a:solidFill>
                  <a:srgbClr val="002060"/>
                </a:solidFill>
              </a:rPr>
              <a:t>к совместной дизайн-деятельности по моделированию элементов костюма, декораций, атрибутов;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создание </a:t>
            </a:r>
            <a:r>
              <a:rPr lang="ru-RU" sz="2800" dirty="0">
                <a:solidFill>
                  <a:srgbClr val="002060"/>
                </a:solidFill>
              </a:rPr>
              <a:t>выразительного художественного образа;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800" dirty="0">
                <a:solidFill>
                  <a:srgbClr val="002060"/>
                </a:solidFill>
              </a:rPr>
              <a:t>элементарных представлений о видах искусства;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реализация </a:t>
            </a:r>
            <a:r>
              <a:rPr lang="ru-RU" sz="2800" dirty="0">
                <a:solidFill>
                  <a:srgbClr val="002060"/>
                </a:solidFill>
              </a:rPr>
              <a:t>самостоятельной творческой деятельности детей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www.gifki.org/data/media/1282/shut-i-payats-animatsionnaya-kartinka-00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42" y="5438940"/>
            <a:ext cx="666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0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81" y="682831"/>
            <a:ext cx="8596668" cy="6254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Физическое развитие: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1881" y="1674421"/>
            <a:ext cx="9488383" cy="4191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согласование действий и сопровождающей их речи;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умение </a:t>
            </a:r>
            <a:r>
              <a:rPr lang="ru-RU" sz="2800" dirty="0">
                <a:solidFill>
                  <a:srgbClr val="002060"/>
                </a:solidFill>
              </a:rPr>
              <a:t>воплощать в творческом движении настроение, характер и процесс развития образа;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выразительность </a:t>
            </a:r>
            <a:r>
              <a:rPr lang="ru-RU" sz="2800" dirty="0">
                <a:solidFill>
                  <a:srgbClr val="002060"/>
                </a:solidFill>
              </a:rPr>
              <a:t>исполнения основных видов движений;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развитие </a:t>
            </a:r>
            <a:r>
              <a:rPr lang="ru-RU" sz="2800" dirty="0">
                <a:solidFill>
                  <a:srgbClr val="002060"/>
                </a:solidFill>
              </a:rPr>
              <a:t>общей и мелкой моторики: координации движений, мелкой моторики руки, снятие мышечного напряжения, формирование правильной осанки.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liubavyshka.ru/_ph/143/1/942671544.jpg?15984038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3" y="74221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6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670" y="449619"/>
            <a:ext cx="9384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театрализованной деятельности: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634" y="2026983"/>
            <a:ext cx="91796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Занятия (индивидуальные, подгрупповые, фронтальные);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Игра (этюды, ритмопластика, речевые игры, драматизация);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Праздники, развлечения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Спектакли, театрализованные действия.</a:t>
            </a:r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218" name="Picture 2" descr="http://www.tiktak.by/karnaval/img/arlekin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60" y="4461637"/>
            <a:ext cx="11049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412</TotalTime>
  <Words>641</Words>
  <Application>Microsoft Office PowerPoint</Application>
  <PresentationFormat>Произвольный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«Театр – среда для развития  познавательно-речевых способностей у дошкольников»</vt:lpstr>
      <vt:lpstr>Презентация PowerPoint</vt:lpstr>
      <vt:lpstr>Направления развития средствами театрализации: </vt:lpstr>
      <vt:lpstr>Социально – коммуникативное развиие: </vt:lpstr>
      <vt:lpstr>Познавательное развитие: </vt:lpstr>
      <vt:lpstr>Речевое развитие: </vt:lpstr>
      <vt:lpstr>Художественно – эстетическое развитие: </vt:lpstr>
      <vt:lpstr>Физическое развитие: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 глазами                детей</dc:title>
  <dc:creator>Пользователь</dc:creator>
  <cp:lastModifiedBy>Пользователь</cp:lastModifiedBy>
  <cp:revision>42</cp:revision>
  <dcterms:created xsi:type="dcterms:W3CDTF">2018-12-03T18:17:06Z</dcterms:created>
  <dcterms:modified xsi:type="dcterms:W3CDTF">2021-02-25T01:58:23Z</dcterms:modified>
</cp:coreProperties>
</file>