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24"/>
  </p:notesMasterIdLst>
  <p:handoutMasterIdLst>
    <p:handoutMasterId r:id="rId25"/>
  </p:handoutMasterIdLst>
  <p:sldIdLst>
    <p:sldId id="347" r:id="rId2"/>
    <p:sldId id="259" r:id="rId3"/>
    <p:sldId id="297" r:id="rId4"/>
    <p:sldId id="357" r:id="rId5"/>
    <p:sldId id="263" r:id="rId6"/>
    <p:sldId id="261" r:id="rId7"/>
    <p:sldId id="270" r:id="rId8"/>
    <p:sldId id="352" r:id="rId9"/>
    <p:sldId id="284" r:id="rId10"/>
    <p:sldId id="360" r:id="rId11"/>
    <p:sldId id="286" r:id="rId12"/>
    <p:sldId id="359" r:id="rId13"/>
    <p:sldId id="358" r:id="rId14"/>
    <p:sldId id="287" r:id="rId15"/>
    <p:sldId id="290" r:id="rId16"/>
    <p:sldId id="361" r:id="rId17"/>
    <p:sldId id="362" r:id="rId18"/>
    <p:sldId id="302" r:id="rId19"/>
    <p:sldId id="355" r:id="rId20"/>
    <p:sldId id="356" r:id="rId21"/>
    <p:sldId id="353" r:id="rId22"/>
    <p:sldId id="354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66FF66"/>
    <a:srgbClr val="0066FF"/>
    <a:srgbClr val="990099"/>
    <a:srgbClr val="FF3300"/>
    <a:srgbClr val="99FF33"/>
    <a:srgbClr val="64C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A5AD0-F465-4E3B-A43C-BC98EA575D4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BD4EC-D20C-4238-9F4F-1DCE2BF115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324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760905F-E895-41BA-9B81-F2707F0E6F6A}" type="datetimeFigureOut">
              <a:rPr lang="ru-RU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A5186C8-F057-4650-83F6-4982D1644F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5146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8C2FC8-2459-4222-AD98-D1626B26C40F}" type="slidenum">
              <a:rPr lang="en-US"/>
              <a:pPr/>
              <a:t>1</a:t>
            </a:fld>
            <a:endParaRPr 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34A655-6D77-4DBD-B4B4-0DD058564A02}" type="datetime1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41096-1AC7-4B73-AC26-7E5C4488FB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973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8EFD17-85B6-4BBB-879B-BC4F4E2B62B0}" type="datetime1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0C13D-B630-4B4F-8B58-09DBDDD974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439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BCB35B-D214-4494-92CB-63ADC4E7FC4C}" type="datetime1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89685-EA1A-434F-BA45-DFEE20381C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01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6B1F2B-180D-4C64-9D1E-5E1697E83EFA}" type="datetime1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EAD38-6CA7-4577-AC4B-7E23DC31D9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974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9F2AC2-4BDD-4AB0-B13E-744162CFA4B4}" type="datetime1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02165-BEFE-410A-B047-ED89508BA2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65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C32B60-D252-4508-947F-F49F18AFF56B}" type="datetime1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560A82-CF76-4084-99AD-8007B9923D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868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4BE36E-5D6D-4882-8736-91CD9B25BB9C}" type="datetime1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129CD6-DE85-4BB7-BEAD-FD10A4D2026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715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08AC8A-E65C-495B-9591-9E70BA9D24A9}" type="datetime1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D79F3D-23B3-42B3-9259-555C049DDBE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855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9600AA-3382-4912-83D1-7535F4F77589}" type="datetime1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CF234-1C5F-43F5-B495-EB6415FCCC0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55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8FC94D-027B-4B5A-8097-0DADEB0F7D53}" type="datetime1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FA586D-0FCE-4F66-9219-CCC1D60858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99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ABB25D-5D2B-427C-B179-31FAC6E71DF2}" type="datetime1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E9C076-EEE2-408D-9793-099FBE8528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409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48B800-8FE6-4EA6-B0DD-FFE8005455BA}" type="datetime1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1BB7489-783C-4963-AF75-76C13CA4E4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50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&#1040;&#1076;&#1084;&#1080;&#1085;\Desktop\020%20Paul%20Mauriat%20-%20Toccata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0"/>
            <a:ext cx="61206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spc="50" dirty="0" smtClean="0">
                <a:ln w="11430">
                  <a:noFill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Экологическая</a:t>
            </a:r>
            <a:r>
              <a:rPr lang="ru-RU" sz="4400" b="1" spc="50" dirty="0" smtClean="0">
                <a:ln w="1143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spc="50" dirty="0" smtClean="0">
                <a:ln w="11430">
                  <a:noFill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тропа </a:t>
            </a:r>
            <a:r>
              <a:rPr lang="ru-RU" sz="3200" b="1" spc="50" dirty="0" smtClean="0">
                <a:ln w="11430">
                  <a:noFill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pc="50" dirty="0" smtClean="0">
                <a:ln w="11430">
                  <a:noFill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>
                  <a:noFill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детском </a:t>
            </a:r>
            <a:r>
              <a:rPr lang="ru-RU" sz="2800" b="1" spc="50" dirty="0" smtClean="0">
                <a:ln w="3175">
                  <a:noFill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саду</a:t>
            </a:r>
            <a:r>
              <a:rPr lang="ru-RU" sz="2800" b="1" spc="50" dirty="0" smtClean="0">
                <a:ln w="11430">
                  <a:noFill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как средство экологического воспитания детей</a:t>
            </a:r>
            <a:endParaRPr lang="ru-RU" sz="2800" b="1" dirty="0">
              <a:ln w="11430">
                <a:noFill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96136" y="4365104"/>
            <a:ext cx="334786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кат. 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 №124 «Василёк»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г.Орска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Квач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Татьяна Анатольевна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00B0F0"/>
                </a:solidFill>
              </a:rPr>
              <a:t>                                          </a:t>
            </a:r>
            <a:r>
              <a:rPr lang="ru-RU" dirty="0" smtClean="0">
                <a:solidFill>
                  <a:srgbClr val="00B0F0"/>
                </a:solidFill>
              </a:rPr>
              <a:t>   </a:t>
            </a:r>
            <a:endParaRPr lang="ru-RU" dirty="0">
              <a:solidFill>
                <a:srgbClr val="00B0F0"/>
              </a:solidFill>
            </a:endParaRPr>
          </a:p>
          <a:p>
            <a:r>
              <a:rPr lang="ru-RU" dirty="0"/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9" y="2780928"/>
            <a:ext cx="3360377" cy="3427261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663788" y="1844824"/>
            <a:ext cx="626469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700" b="1" i="1" dirty="0">
                <a:solidFill>
                  <a:srgbClr val="002060"/>
                </a:solidFill>
              </a:rPr>
              <a:t>Природа – это богатейшая кладовая, неоценимое</a:t>
            </a:r>
            <a:endParaRPr lang="ru-RU" sz="1700" dirty="0">
              <a:solidFill>
                <a:srgbClr val="002060"/>
              </a:solidFill>
            </a:endParaRPr>
          </a:p>
          <a:p>
            <a:pPr algn="r"/>
            <a:r>
              <a:rPr lang="ru-RU" sz="1700" b="1" i="1" dirty="0">
                <a:solidFill>
                  <a:srgbClr val="002060"/>
                </a:solidFill>
              </a:rPr>
              <a:t>богатство для интеллектуального, нравственного и</a:t>
            </a:r>
            <a:endParaRPr lang="ru-RU" sz="1700" dirty="0">
              <a:solidFill>
                <a:srgbClr val="002060"/>
              </a:solidFill>
            </a:endParaRPr>
          </a:p>
          <a:p>
            <a:pPr algn="r"/>
            <a:r>
              <a:rPr lang="ru-RU" sz="1700" b="1" i="1" dirty="0">
                <a:solidFill>
                  <a:srgbClr val="002060"/>
                </a:solidFill>
              </a:rPr>
              <a:t>речевого развития ребенка.</a:t>
            </a:r>
            <a:endParaRPr lang="ru-RU" sz="1700" dirty="0">
              <a:solidFill>
                <a:srgbClr val="002060"/>
              </a:solidFill>
            </a:endParaRPr>
          </a:p>
          <a:p>
            <a:pPr algn="r"/>
            <a:r>
              <a:rPr lang="ru-RU" sz="1700" dirty="0">
                <a:solidFill>
                  <a:srgbClr val="002060"/>
                </a:solidFill>
              </a:rPr>
              <a:t> </a:t>
            </a:r>
          </a:p>
          <a:p>
            <a:pPr algn="r"/>
            <a:r>
              <a:rPr lang="ru-RU" sz="1700" b="1" i="1" dirty="0">
                <a:solidFill>
                  <a:srgbClr val="002060"/>
                </a:solidFill>
              </a:rPr>
              <a:t>        </a:t>
            </a:r>
            <a:r>
              <a:rPr lang="ru-RU" sz="1700" b="1" i="1" dirty="0" smtClean="0">
                <a:solidFill>
                  <a:srgbClr val="002060"/>
                </a:solidFill>
              </a:rPr>
              <a:t>                                                      </a:t>
            </a:r>
            <a:r>
              <a:rPr lang="ru-RU" sz="1700" b="1" i="1" dirty="0">
                <a:solidFill>
                  <a:srgbClr val="002060"/>
                </a:solidFill>
              </a:rPr>
              <a:t>/В. А. Сухомлинский/          </a:t>
            </a:r>
            <a:endParaRPr lang="ru-RU" sz="1700" dirty="0">
              <a:solidFill>
                <a:srgbClr val="002060"/>
              </a:solidFill>
            </a:endParaRPr>
          </a:p>
          <a:p>
            <a:pPr algn="r"/>
            <a:r>
              <a:rPr lang="ru-RU" sz="1700" b="1" i="1" dirty="0"/>
              <a:t> </a:t>
            </a:r>
            <a:endParaRPr lang="ru-RU" sz="1700" dirty="0"/>
          </a:p>
        </p:txBody>
      </p:sp>
      <p:pic>
        <p:nvPicPr>
          <p:cNvPr id="6" name="020 Paul Mauriat - Toccata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285720" y="6000768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0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14290"/>
            <a:ext cx="7315200" cy="1071570"/>
          </a:xfrm>
        </p:spPr>
        <p:txBody>
          <a:bodyPr/>
          <a:lstStyle/>
          <a:p>
            <a:pPr algn="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79" y="0"/>
            <a:ext cx="9167479" cy="687561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16" y="404664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«Пень»</a:t>
            </a:r>
            <a:endParaRPr lang="ru-RU" sz="2400" b="1" u="sng" dirty="0">
              <a:solidFill>
                <a:srgbClr val="CC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6016" y="908720"/>
            <a:ext cx="41044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1.Естественое старение дерева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Рассматривание мха и древесных грибов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3.Связь с животными и насекомыми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Использования луп и наблюдений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5.Создание условий для второй жизни старых вещей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6.Исследовательская деятельность</a:t>
            </a:r>
          </a:p>
          <a:p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864" y="4116804"/>
            <a:ext cx="5014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7.Подвижные игры и хороводные </a:t>
            </a:r>
          </a:p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(«Цветы и ветер", "Растения» и т. д.</a:t>
            </a:r>
          </a:p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8.Беседы</a:t>
            </a:r>
          </a:p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9.Загадки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Гость\Desktop\25.06\SAM_20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5" y="773996"/>
            <a:ext cx="3985820" cy="2943036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https://content.freelancehunt.com/snippet/06f1c/372e8/260350/%D0%BD%D0%B0%D0%B1%D0%BB%D1%8E%D0%B4%D0%B0%D0%B5%D0%BC+%D0%B7%D0%B0+%D0%BF%D1%80%D0%B8%D1%80%D0%BE%D0%B4%D0%BE%D0%B9+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4057" y="3933055"/>
            <a:ext cx="195897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572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7315200" cy="107157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4726"/>
          </a:xfrm>
        </p:spPr>
      </p:pic>
      <p:sp>
        <p:nvSpPr>
          <p:cNvPr id="5" name="Прямоугольник 4"/>
          <p:cNvSpPr/>
          <p:nvPr/>
        </p:nvSpPr>
        <p:spPr>
          <a:xfrm>
            <a:off x="4286248" y="20002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" y="33993"/>
            <a:ext cx="9144000" cy="6858000"/>
          </a:xfrm>
          <a:prstGeom prst="rect">
            <a:avLst/>
          </a:prstGeom>
        </p:spPr>
      </p:pic>
      <p:pic>
        <p:nvPicPr>
          <p:cNvPr id="8" name="Picture 2" descr="C:\Users\Гость\Desktop\фото с телефона\IMG_20190118_1206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05" y="2117216"/>
            <a:ext cx="2387198" cy="2711043"/>
          </a:xfrm>
          <a:prstGeom prst="rect">
            <a:avLst/>
          </a:prstGeom>
          <a:ln w="38100" cap="sq">
            <a:solidFill>
              <a:srgbClr val="99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1" name="Рисунок 10" descr="C:\Users\Гость\Desktop\25.06\SAM_20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25" y="2323405"/>
            <a:ext cx="2718726" cy="2431500"/>
          </a:xfrm>
          <a:prstGeom prst="rect">
            <a:avLst/>
          </a:prstGeom>
          <a:ln w="38100" cap="sq">
            <a:solidFill>
              <a:srgbClr val="99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971600" y="343744"/>
            <a:ext cx="7886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Обследование и выделение  интересных  объектов</a:t>
            </a:r>
            <a:endParaRPr lang="ru-RU" sz="3000" b="1" u="sng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0152" y="1490661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«Птичья столовая»</a:t>
            </a:r>
            <a:endParaRPr lang="ru-RU" sz="2000" b="1" u="sng" dirty="0">
              <a:solidFill>
                <a:srgbClr val="CC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9720" y="1536828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«Наблюдения в природе»</a:t>
            </a:r>
            <a:endParaRPr lang="ru-RU" sz="2000" b="1" u="sng" dirty="0">
              <a:solidFill>
                <a:srgbClr val="CC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C:\Users\Гость\Desktop\IMG_20190621_101027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57" t="-6489"/>
          <a:stretch/>
        </p:blipFill>
        <p:spPr bwMode="auto">
          <a:xfrm>
            <a:off x="3347864" y="1473278"/>
            <a:ext cx="2304255" cy="2188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https://ds04.infourok.ru/uploads/ex/04fc/0003d58b-1dc58c0d/hello_html_m66efd7b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328" y="3940789"/>
            <a:ext cx="2510014" cy="177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73778" y="5909387"/>
            <a:ext cx="50822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Закрепляем правила поведения в природе</a:t>
            </a:r>
            <a:endParaRPr lang="ru-RU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47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7315200" cy="107157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4726"/>
          </a:xfrm>
        </p:spPr>
      </p:pic>
      <p:sp>
        <p:nvSpPr>
          <p:cNvPr id="5" name="Прямоугольник 4"/>
          <p:cNvSpPr/>
          <p:nvPr/>
        </p:nvSpPr>
        <p:spPr>
          <a:xfrm>
            <a:off x="4286248" y="20002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" y="33993"/>
            <a:ext cx="9144000" cy="6858000"/>
          </a:xfrm>
          <a:prstGeom prst="rect">
            <a:avLst/>
          </a:prstGeom>
        </p:spPr>
      </p:pic>
      <p:pic>
        <p:nvPicPr>
          <p:cNvPr id="8" name="Рисунок 7" descr="C:\Users\Гость\Downloads\rrXgh_awzRI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/>
          <a:stretch/>
        </p:blipFill>
        <p:spPr bwMode="auto">
          <a:xfrm>
            <a:off x="859701" y="1052736"/>
            <a:ext cx="3458663" cy="2915766"/>
          </a:xfrm>
          <a:prstGeom prst="rect">
            <a:avLst/>
          </a:prstGeom>
          <a:ln w="38100" cap="sq">
            <a:solidFill>
              <a:srgbClr val="66FF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Гость\Desktop\ФОТО 17.07\SAM_174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 bwMode="auto">
          <a:xfrm>
            <a:off x="4905198" y="1056455"/>
            <a:ext cx="3528392" cy="2915766"/>
          </a:xfrm>
          <a:prstGeom prst="rect">
            <a:avLst/>
          </a:prstGeom>
          <a:ln w="38100" cap="sq">
            <a:solidFill>
              <a:srgbClr val="66FF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267744" y="332657"/>
            <a:ext cx="5737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000" b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«Весёлый огород»                       </a:t>
            </a:r>
            <a:endParaRPr lang="ru-RU" sz="3000" b="1" u="sng" dirty="0">
              <a:solidFill>
                <a:srgbClr val="0066FF"/>
              </a:solidFill>
            </a:endParaRPr>
          </a:p>
        </p:txBody>
      </p:sp>
      <p:pic>
        <p:nvPicPr>
          <p:cNvPr id="3074" name="Picture 2" descr="D:\О.В\диск Д\фото\2016-2017\фото приемка 17-18\фото приемка 17-18\20170804_12204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8" b="11114"/>
          <a:stretch/>
        </p:blipFill>
        <p:spPr bwMode="auto">
          <a:xfrm>
            <a:off x="6084168" y="4113712"/>
            <a:ext cx="2064705" cy="220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032" y="4408999"/>
            <a:ext cx="2727626" cy="168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09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7315200" cy="107157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4726"/>
          </a:xfrm>
        </p:spPr>
      </p:pic>
      <p:sp>
        <p:nvSpPr>
          <p:cNvPr id="5" name="Прямоугольник 4"/>
          <p:cNvSpPr/>
          <p:nvPr/>
        </p:nvSpPr>
        <p:spPr>
          <a:xfrm>
            <a:off x="4286248" y="20002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" y="33993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59832" y="404674"/>
            <a:ext cx="33843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u="sng" dirty="0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«Муравейник»</a:t>
            </a:r>
            <a:endParaRPr lang="ru-RU" sz="3000" b="1" u="sng" dirty="0">
              <a:solidFill>
                <a:srgbClr val="CC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972330"/>
            <a:ext cx="72008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организации детской деятельности:</a:t>
            </a:r>
          </a:p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в природу.</a:t>
            </a: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-Наблюдение за муравейником. </a:t>
            </a: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-Беседы с детьми.</a:t>
            </a: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-Чтение художественной литературы,  заучивание стихов, отгадывание загадок.</a:t>
            </a: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-Просмотр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мультфильма «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муравьишка домой спешил».</a:t>
            </a:r>
          </a:p>
        </p:txBody>
      </p:sp>
      <p:pic>
        <p:nvPicPr>
          <p:cNvPr id="10" name="Рисунок 9" descr="C:\Users\Гость\AppData\Local\Microsoft\Windows\Temporary Internet Files\Content.Word\IMG-20200729-WA0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42210"/>
            <a:ext cx="3816424" cy="2990343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346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07704" y="1412776"/>
            <a:ext cx="5298976" cy="280052"/>
          </a:xfrm>
        </p:spPr>
        <p:txBody>
          <a:bodyPr>
            <a:normAutofit fontScale="90000"/>
          </a:bodyPr>
          <a:lstStyle/>
          <a:p>
            <a:pPr algn="r"/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16"/>
            <a:ext cx="9396536" cy="6875382"/>
          </a:xfrm>
        </p:spPr>
      </p:pic>
      <p:sp>
        <p:nvSpPr>
          <p:cNvPr id="4" name="Заголовок 1"/>
          <p:cNvSpPr>
            <a:spLocks noGrp="1"/>
          </p:cNvSpPr>
          <p:nvPr/>
        </p:nvSpPr>
        <p:spPr>
          <a:xfrm>
            <a:off x="2987824" y="404665"/>
            <a:ext cx="4176464" cy="360039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Цветник»</a:t>
            </a:r>
            <a:endParaRPr lang="ru-RU" sz="3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323528" y="764704"/>
            <a:ext cx="4176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– уточнить представления детей о цветниках, разнообразии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цветущих растений, их названия, строение, способы ухода, условия роста. Учить понимать пользу и значения для хорошего настроения и самочувствия.</a:t>
            </a:r>
          </a:p>
        </p:txBody>
      </p:sp>
      <p:pic>
        <p:nvPicPr>
          <p:cNvPr id="6" name="Рисунок 5" descr="C:\Users\Гость\Desktop\фото лета\IMG_20190704_1052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4248472" cy="316835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Гость\Desktop\1полугодие КОЛЕСНИКОВА\Новая папка\ФОТОАПАРАТ\SAM_14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4141686" cy="309634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679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357166"/>
            <a:ext cx="7315200" cy="1071570"/>
          </a:xfrm>
        </p:spPr>
        <p:txBody>
          <a:bodyPr/>
          <a:lstStyle/>
          <a:p>
            <a:pPr algn="r"/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3" y="0"/>
            <a:ext cx="9141363" cy="6856023"/>
          </a:xfrm>
        </p:spPr>
      </p:pic>
      <p:sp>
        <p:nvSpPr>
          <p:cNvPr id="4" name="Заголовок 1"/>
          <p:cNvSpPr>
            <a:spLocks noGrp="1"/>
          </p:cNvSpPr>
          <p:nvPr/>
        </p:nvSpPr>
        <p:spPr>
          <a:xfrm>
            <a:off x="1979712" y="476672"/>
            <a:ext cx="4680520" cy="432048"/>
          </a:xfrm>
          <a:prstGeom prst="rect">
            <a:avLst/>
          </a:prstGeom>
        </p:spPr>
        <p:txBody>
          <a:bodyPr vert="horz" lIns="0" rIns="0" bIns="0" anchor="b">
            <a:normAutofit fontScale="6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«</a:t>
            </a:r>
            <a:r>
              <a:rPr lang="ru-RU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Зеленая аптека»</a:t>
            </a:r>
            <a:endParaRPr lang="ru-RU" b="1" u="sng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Гость\AppData\Local\Microsoft\Windows\Temporary Internet Files\Content.Word\IMG-20200729-WA00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268760"/>
            <a:ext cx="4320479" cy="2808312"/>
          </a:xfrm>
          <a:prstGeom prst="rect">
            <a:avLst/>
          </a:prstGeom>
          <a:ln w="38100" cap="sq">
            <a:solidFill>
              <a:srgbClr val="64C6D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Гость\AppData\Local\Microsoft\Windows\Temporary Internet Files\Content.Word\IMG_20190705_102128_HD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01008"/>
            <a:ext cx="3960440" cy="280831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800181" y="1269159"/>
            <a:ext cx="39604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– создание условий для формирования у детей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о лекарственных растениях 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95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9600AA-3382-4912-83D1-7535F4F77589}" type="datetime1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CF234-1C5F-43F5-B495-EB6415FCCC0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7"/>
            <a:ext cx="9141363" cy="685602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1" b="16147"/>
          <a:stretch/>
        </p:blipFill>
        <p:spPr bwMode="auto">
          <a:xfrm>
            <a:off x="5076056" y="908720"/>
            <a:ext cx="3168352" cy="400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48440" y="394613"/>
            <a:ext cx="44265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«Деревенское подворье»</a:t>
            </a:r>
            <a:endParaRPr lang="ru-RU" sz="3000" b="1" u="sng" dirty="0">
              <a:solidFill>
                <a:srgbClr val="CC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9647" y="16288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игровой форме дети знакомятся с домашними животными.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«деревенского подворья» даёт возможность ближе узнать как ведётся сельское хозяйство.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3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7"/>
            <a:ext cx="9141363" cy="6856023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9600AA-3382-4912-83D1-7535F4F77589}" type="datetime1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CF234-1C5F-43F5-B495-EB6415FCCC0C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2050" name="Picture 2" descr="C:\Users\124\Desktop\год20-21\приёмка 20\приёмка,фото метеоплощ\метеостанц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708" y="980728"/>
            <a:ext cx="5052053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03346" y="303710"/>
            <a:ext cx="34022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«Метеоплощадка»</a:t>
            </a:r>
            <a:endParaRPr lang="ru-RU" sz="30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4869160"/>
            <a:ext cx="7200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Метеоплощадка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специально организованное пространство на территории детского сада. Здесь ведутся наблюдения за направлением и силой ветра, за осадками, птицами.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Даются элементарные понятия взаимосвязи природных и погодных явлений.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0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3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78098" y="266226"/>
            <a:ext cx="6170326" cy="54006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2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 десант</a:t>
            </a:r>
            <a:endParaRPr lang="ru-RU" sz="24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Гость\Desktop\осень\SAM_147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7"/>
          <a:stretch/>
        </p:blipFill>
        <p:spPr bwMode="auto">
          <a:xfrm>
            <a:off x="686948" y="1466782"/>
            <a:ext cx="3528391" cy="28083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http://cs629400.vk.me/v629400781/389cc/97GT6P7IhLw.jpg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932040" y="1412776"/>
            <a:ext cx="3290006" cy="2862318"/>
          </a:xfrm>
          <a:prstGeom prst="rect">
            <a:avLst/>
          </a:prstGeom>
          <a:ln w="38100" cap="sq">
            <a:solidFill>
              <a:srgbClr val="66FF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078178" y="4581128"/>
            <a:ext cx="49995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друзья</a:t>
            </a:r>
          </a:p>
          <a:p>
            <a:pPr algn="ctr" fontAlgn="auto"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любую погоду</a:t>
            </a:r>
          </a:p>
          <a:p>
            <a:pPr algn="ctr" fontAlgn="auto"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Любить и беречь родную природу!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67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004" y="29955"/>
            <a:ext cx="9144000" cy="6858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6B1F2B-180D-4C64-9D1E-5E1697E83EFA}" type="datetime1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EAD38-6CA7-4577-AC4B-7E23DC31D98A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647413"/>
            <a:ext cx="5184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Летняя экскурсия по экологической тропе</a:t>
            </a:r>
            <a:b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1210566"/>
            <a:ext cx="5467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1916832"/>
            <a:ext cx="81369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систему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экологических знаний и представлений.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узнавать и называть растения родного края; 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речь, мышление, наблюдательность; умение вести диалог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эстетические чувства; эмоциональную отзывчивость на красоту родного края; бережное отношение к природе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о приспособлении живой природы к сезонным изменениям; учить выделять признаки лета</a:t>
            </a:r>
            <a:r>
              <a:rPr lang="ru-RU" sz="20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2" name="Рисунок 11" descr="https://im0-tub-ru.yandex.net/i?id=2c6059d891d3a96584a766fba929d541-l&amp;n=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68" y="4509120"/>
            <a:ext cx="2043859" cy="1760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93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9600AA-3382-4912-83D1-7535F4F77589}" type="datetime1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CF234-1C5F-43F5-B495-EB6415FCCC0C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643306" y="3714752"/>
            <a:ext cx="55006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latin typeface="+mn-lt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Pictures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714356"/>
            <a:ext cx="73581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создания  экологической тропы</a:t>
            </a:r>
            <a:endParaRPr lang="ru-RU" sz="3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1928802"/>
            <a:ext cx="78901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экологической воспитанности,</a:t>
            </a:r>
          </a:p>
          <a:p>
            <a:pPr>
              <a:defRPr/>
            </a:pPr>
            <a:r>
              <a:rPr lang="ru-RU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бережного отношения к природе у дошкольников.</a:t>
            </a:r>
          </a:p>
          <a:p>
            <a:pPr>
              <a:defRPr/>
            </a:pPr>
            <a:r>
              <a:rPr lang="ru-RU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Развитие наблюдательности, познавательной </a:t>
            </a:r>
          </a:p>
          <a:p>
            <a:pPr>
              <a:defRPr/>
            </a:pPr>
            <a:r>
              <a:rPr lang="ru-RU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активности во время деятельности на экологической тропе</a:t>
            </a:r>
          </a:p>
          <a:p>
            <a:pPr>
              <a:defRPr/>
            </a:pPr>
            <a:r>
              <a:rPr lang="ru-RU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Воспитание трудолюбия</a:t>
            </a:r>
            <a:r>
              <a:rPr lang="ru-RU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любви к природе.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653136"/>
            <a:ext cx="2160240" cy="1427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781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004" y="-1"/>
            <a:ext cx="9144000" cy="6858001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6B1F2B-180D-4C64-9D1E-5E1697E83EFA}" type="datetime1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EAD38-6CA7-4577-AC4B-7E23DC31D98A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20688"/>
            <a:ext cx="78488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экскурсии были посещены такие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«точки»,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«Цветник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«Береза»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«Муравейник»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«Старый пень»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«Веселый огород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каждой из этих точек решались свои задачи экологического  направления, характерные только для данного объекта.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 экскурсии были сделаны выводы о посещенных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объектах.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thumbs.dreamstime.com/b/%D0%BC%D0%B0%D1%82%D1%83%D1%88%D0%BA%D0%B0-%D0%BF%D1%80%D0%B8%D1%80%D0%BE%D0%B4%D0%B0-%D0%B4%D0%B5%D1%82%D0%B5%D0%B9-15047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76504"/>
            <a:ext cx="2596456" cy="282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32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76809" cy="6858000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EAD38-6CA7-4577-AC4B-7E23DC31D98A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703" y="5047207"/>
            <a:ext cx="2477953" cy="163814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23728" y="548680"/>
            <a:ext cx="43421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CC6600"/>
                </a:solidFill>
              </a:rPr>
              <a:t>Список литературных источников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1052736"/>
            <a:ext cx="69127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1.Алейникова</a:t>
            </a:r>
            <a:r>
              <a:rPr lang="ru-RU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Е.Л. Экологическая тропа в МАДОУ №1 «Сказка» // Социальная сеть работников образования nsportal.ru – URL: http://nsportal.ru/detskiy-sad/okruzhayushchiy-mir/2013/09/29/ekologicheskaya-tropa-v-madou-no1-skazka.</a:t>
            </a:r>
          </a:p>
          <a:p>
            <a:r>
              <a:rPr lang="ru-RU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Иванова, А. И. Методика организации экологических наблюдений и экспериментов в детском саду: Пособие для работников дошкольных учреждений. М.: ТЦ Сфера, 2004. – 56 с.</a:t>
            </a:r>
          </a:p>
          <a:p>
            <a:r>
              <a:rPr lang="ru-RU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Леонтьева, О.М. Экологическая тропа // </a:t>
            </a:r>
            <a:r>
              <a:rPr lang="ru-RU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Дошколёнок.ру</a:t>
            </a:r>
            <a:r>
              <a:rPr lang="ru-RU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URL: http://dohcolonoc.ru/stati/7100-ekologicheskaya-tropa.html.</a:t>
            </a:r>
          </a:p>
          <a:p>
            <a:r>
              <a:rPr lang="ru-RU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Николаева, С.Н. Юный эколог. Программа экологического воспитания в детском саду. М.: МОЗАИКА-СИНТЕЗ, 2010. – 82 с.</a:t>
            </a:r>
          </a:p>
          <a:p>
            <a:r>
              <a:rPr lang="ru-RU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Пенькова</a:t>
            </a:r>
            <a:r>
              <a:rPr lang="ru-RU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Л.А. </a:t>
            </a:r>
            <a:r>
              <a:rPr lang="ru-RU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Безгина</a:t>
            </a:r>
            <a:r>
              <a:rPr lang="ru-RU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Е.Н., </a:t>
            </a:r>
            <a:r>
              <a:rPr lang="ru-RU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Евфратова</a:t>
            </a:r>
            <a:r>
              <a:rPr lang="ru-RU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Т.Г, Ландшафтный дизайн детского сада. М.: Творческий центр, 2008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103 с</a:t>
            </a:r>
          </a:p>
        </p:txBody>
      </p:sp>
    </p:spTree>
    <p:extLst>
      <p:ext uri="{BB962C8B-B14F-4D97-AF65-F5344CB8AC3E}">
        <p14:creationId xmlns:p14="http://schemas.microsoft.com/office/powerpoint/2010/main" val="153079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33773"/>
            <a:ext cx="9144000" cy="70294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6B1F2B-180D-4C64-9D1E-5E1697E83EFA}" type="datetime1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EAD38-6CA7-4577-AC4B-7E23DC31D98A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763688" y="2132856"/>
            <a:ext cx="5976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CC6600"/>
                </a:solidFill>
              </a:rPr>
              <a:t>Спасибо за внимание!</a:t>
            </a:r>
            <a:endParaRPr lang="ru-RU" sz="4400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000125"/>
          </a:xfrm>
        </p:spPr>
        <p:txBody>
          <a:bodyPr/>
          <a:lstStyle/>
          <a:p>
            <a:pPr algn="ctr"/>
            <a:endParaRPr lang="ru-RU" sz="5400" b="1" dirty="0" smtClean="0">
              <a:solidFill>
                <a:srgbClr val="0000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140968"/>
            <a:ext cx="8229600" cy="3183632"/>
          </a:xfrm>
        </p:spPr>
        <p:txBody>
          <a:bodyPr>
            <a:no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914400" y="1285860"/>
            <a:ext cx="8229600" cy="11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5400" b="1" dirty="0" smtClean="0">
                <a:solidFill>
                  <a:srgbClr val="0033CC"/>
                </a:solidFill>
              </a:rPr>
              <a:t> </a:t>
            </a:r>
          </a:p>
        </p:txBody>
      </p:sp>
      <p:pic>
        <p:nvPicPr>
          <p:cNvPr id="3074" name="Picture 2" descr="C:\Users\Пользователь\Pictures\Рисунок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1472" y="428604"/>
            <a:ext cx="76438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3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1000109"/>
            <a:ext cx="8001056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Развитие познавательного интереса к миру природы, осознания ребенком себя как части природы, чувства ответственности за ее сохранность.</a:t>
            </a:r>
          </a:p>
          <a:p>
            <a:pPr>
              <a:defRPr/>
            </a:pPr>
            <a:r>
              <a:rPr lang="ru-RU" sz="2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-Развитие познавательной активности в процессе экспериментирования, наблюдений за объектами и явлениями природы.</a:t>
            </a:r>
          </a:p>
          <a:p>
            <a:pPr>
              <a:defRPr/>
            </a:pPr>
            <a:r>
              <a:rPr lang="ru-RU" sz="2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-Участие детей в посильной для них деятельности по уходу за растениями и животными, по охране и защите природы.</a:t>
            </a:r>
            <a:endParaRPr lang="ru-RU" sz="2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4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4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000125"/>
          </a:xfrm>
        </p:spPr>
        <p:txBody>
          <a:bodyPr/>
          <a:lstStyle/>
          <a:p>
            <a:pPr algn="ctr"/>
            <a:endParaRPr lang="ru-RU" sz="5400" b="1" dirty="0" smtClean="0">
              <a:solidFill>
                <a:srgbClr val="0000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140968"/>
            <a:ext cx="8229600" cy="3183632"/>
          </a:xfrm>
        </p:spPr>
        <p:txBody>
          <a:bodyPr>
            <a:no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914400" y="1285860"/>
            <a:ext cx="8229600" cy="11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5400" b="1" dirty="0" smtClean="0">
                <a:solidFill>
                  <a:srgbClr val="0033CC"/>
                </a:solidFill>
              </a:rPr>
              <a:t> </a:t>
            </a:r>
          </a:p>
        </p:txBody>
      </p:sp>
      <p:pic>
        <p:nvPicPr>
          <p:cNvPr id="3074" name="Picture 2" descr="C:\Users\Пользователь\Pictures\Рисунок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1472" y="428604"/>
            <a:ext cx="764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6"/>
          <p:cNvSpPr txBox="1"/>
          <p:nvPr/>
        </p:nvSpPr>
        <p:spPr>
          <a:xfrm rot="10800000" flipV="1">
            <a:off x="914400" y="653543"/>
            <a:ext cx="777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 создания и оформления тропы:</a:t>
            </a:r>
            <a:endParaRPr lang="ru-RU" sz="3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877" y="2118518"/>
            <a:ext cx="4000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Детальное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обследование  территории</a:t>
            </a:r>
          </a:p>
          <a:p>
            <a:pPr marL="342900" indent="-342900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детского сада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выделение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наиболее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интересных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объектов.</a:t>
            </a:r>
            <a:endParaRPr lang="ru-RU" sz="2400" dirty="0"/>
          </a:p>
        </p:txBody>
      </p:sp>
      <p:sp>
        <p:nvSpPr>
          <p:cNvPr id="10" name="TextBox 4"/>
          <p:cNvSpPr txBox="1"/>
          <p:nvPr/>
        </p:nvSpPr>
        <p:spPr>
          <a:xfrm>
            <a:off x="5470255" y="1979081"/>
            <a:ext cx="358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  Составление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картосхемы  тропинки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4393405" y="4196947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3)  Составление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аспорта  всех  точек тропинки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im0-tub-ru.yandex.net/i?id=e15e542d6863f1f5162178cd97084422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8144" flipH="1" flipV="1">
            <a:off x="4159629" y="2220599"/>
            <a:ext cx="1281942" cy="75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0-tub-ru.yandex.net/i?id=e15e542d6863f1f5162178cd97084422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3271" flipH="1" flipV="1">
            <a:off x="5887072" y="3126983"/>
            <a:ext cx="1281942" cy="75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4" grpId="0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F2AC2-4BDD-4AB0-B13E-744162CFA4B4}" type="datetime1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2165-BEFE-410A-B047-ED89508BA201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4098" name="Picture 2" descr="C:\Users\Пользователь\Pictures\Рисунок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6"/>
          <p:cNvSpPr txBox="1"/>
          <p:nvPr/>
        </p:nvSpPr>
        <p:spPr>
          <a:xfrm>
            <a:off x="1763688" y="404665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 методы работы с детьми на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экологической тропе: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8425" y="1235662"/>
            <a:ext cx="730196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беседы;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в природе;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в природу;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прогулки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конкурсы;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 экологических ситуативных  задач;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 литературы;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и проигрывание ситуаций;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десант;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 в природе;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развлечения, досуги, праздники;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игры ( дидактические, имитационные, игры-путешествия,  сюжетно-ролевые игры, соревновательные, подвижные;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Инсценировки, театрализации.</a:t>
            </a:r>
          </a:p>
          <a:p>
            <a:endParaRPr lang="ru-RU" sz="20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608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9600AA-3382-4912-83D1-7535F4F77589}" type="datetime1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CF234-1C5F-43F5-B495-EB6415FCCC0C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896391"/>
            <a:ext cx="86409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None/>
            </a:pPr>
            <a:endParaRPr lang="ru-RU" i="1" u="sng" dirty="0" smtClean="0">
              <a:solidFill>
                <a:srgbClr val="6600FF"/>
              </a:solidFill>
            </a:endParaRPr>
          </a:p>
          <a:p>
            <a:pPr eaLnBrk="1" hangingPunct="1">
              <a:buNone/>
            </a:pPr>
            <a:r>
              <a:rPr lang="ru-RU" sz="2400" i="1" dirty="0" smtClean="0">
                <a:latin typeface="+mn-lt"/>
              </a:rPr>
              <a:t>- предметные картинки</a:t>
            </a:r>
            <a:r>
              <a:rPr lang="ru-RU" sz="2400" dirty="0" smtClean="0">
                <a:latin typeface="+mn-lt"/>
              </a:rPr>
              <a:t> </a:t>
            </a:r>
            <a:r>
              <a:rPr lang="ru-RU" sz="2400" i="1" dirty="0">
                <a:latin typeface="+mn-lt"/>
              </a:rPr>
              <a:t>сюжетные картинки, серии сюжетных картинок</a:t>
            </a:r>
          </a:p>
          <a:p>
            <a:pPr marL="342900" indent="-342900" eaLnBrk="1" hangingPunct="1">
              <a:buFontTx/>
              <a:buChar char="-"/>
            </a:pPr>
            <a:r>
              <a:rPr lang="ru-RU" sz="2400" i="1" dirty="0" smtClean="0">
                <a:latin typeface="+mn-lt"/>
              </a:rPr>
              <a:t>символические </a:t>
            </a:r>
            <a:r>
              <a:rPr lang="ru-RU" sz="2400" i="1" dirty="0">
                <a:latin typeface="+mn-lt"/>
              </a:rPr>
              <a:t>изображения предметов (условные обозначения, силуэты, контуры, пиктограммы) </a:t>
            </a:r>
            <a:endParaRPr lang="ru-RU" sz="2400" i="1" dirty="0" smtClean="0">
              <a:latin typeface="+mn-lt"/>
            </a:endParaRPr>
          </a:p>
          <a:p>
            <a:pPr eaLnBrk="1" hangingPunct="1"/>
            <a:r>
              <a:rPr lang="ru-RU" sz="2400" i="1" dirty="0" smtClean="0">
                <a:latin typeface="+mn-lt"/>
              </a:rPr>
              <a:t>- геометрические фигуры</a:t>
            </a:r>
            <a:r>
              <a:rPr lang="ru-RU" sz="2400" dirty="0" smtClean="0">
                <a:latin typeface="+mn-lt"/>
              </a:rPr>
              <a:t> </a:t>
            </a:r>
            <a:endParaRPr lang="ru-RU" sz="2400" i="1" dirty="0" smtClean="0">
              <a:latin typeface="+mn-lt"/>
            </a:endParaRPr>
          </a:p>
          <a:p>
            <a:pPr>
              <a:buNone/>
            </a:pPr>
            <a:r>
              <a:rPr lang="ru-RU" sz="2400" i="1" dirty="0" smtClean="0">
                <a:latin typeface="+mn-lt"/>
              </a:rPr>
              <a:t>- планы и условные обозначения</a:t>
            </a:r>
          </a:p>
          <a:p>
            <a:pPr>
              <a:buFontTx/>
              <a:buChar char="-"/>
            </a:pPr>
            <a:r>
              <a:rPr lang="ru-RU" sz="2400" i="1" dirty="0" smtClean="0">
                <a:latin typeface="+mn-lt"/>
              </a:rPr>
              <a:t>контрастная рамка – прием фрагментарного</a:t>
            </a:r>
          </a:p>
          <a:p>
            <a:pPr>
              <a:buNone/>
            </a:pPr>
            <a:r>
              <a:rPr lang="ru-RU" sz="2400" i="1" dirty="0" smtClean="0">
                <a:latin typeface="+mn-lt"/>
              </a:rPr>
              <a:t> рассказывания  </a:t>
            </a:r>
          </a:p>
          <a:p>
            <a:pPr marL="285750" indent="-285750">
              <a:buFontTx/>
              <a:buChar char="-"/>
            </a:pPr>
            <a:r>
              <a:rPr lang="ru-RU" sz="2400" i="1" dirty="0" err="1">
                <a:latin typeface="+mn-lt"/>
              </a:rPr>
              <a:t>мнемотаблицы</a:t>
            </a:r>
            <a:r>
              <a:rPr lang="ru-RU" sz="2400" i="1" dirty="0">
                <a:latin typeface="+mn-lt"/>
              </a:rPr>
              <a:t>, </a:t>
            </a:r>
            <a:r>
              <a:rPr lang="ru-RU" sz="2400" i="1" dirty="0" err="1">
                <a:latin typeface="+mn-lt"/>
              </a:rPr>
              <a:t>мнемодорожки</a:t>
            </a:r>
            <a:r>
              <a:rPr lang="ru-RU" sz="2400" i="1" dirty="0">
                <a:latin typeface="+mn-lt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u-RU" sz="2400" i="1" dirty="0">
                <a:latin typeface="+mn-lt"/>
              </a:rPr>
              <a:t>сенсорно-графические схемы </a:t>
            </a:r>
          </a:p>
          <a:p>
            <a:pPr marL="285750" indent="-285750">
              <a:buFontTx/>
              <a:buChar char="-"/>
            </a:pPr>
            <a:r>
              <a:rPr lang="ru-RU" sz="2400" i="1" dirty="0">
                <a:latin typeface="+mn-lt"/>
              </a:rPr>
              <a:t>опорные схемы</a:t>
            </a:r>
          </a:p>
          <a:p>
            <a:pPr marL="285750" indent="-285750">
              <a:buFontTx/>
              <a:buChar char="-"/>
            </a:pPr>
            <a:r>
              <a:rPr lang="ru-RU" sz="2400" i="1" dirty="0">
                <a:latin typeface="+mn-lt"/>
              </a:rPr>
              <a:t> </a:t>
            </a:r>
            <a:r>
              <a:rPr lang="ru-RU" sz="2400" i="1" dirty="0" smtClean="0">
                <a:latin typeface="+mn-lt"/>
              </a:rPr>
              <a:t>карточки, карточки </a:t>
            </a:r>
            <a:r>
              <a:rPr lang="ru-RU" sz="2400" i="1" dirty="0">
                <a:latin typeface="+mn-lt"/>
              </a:rPr>
              <a:t>— символы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689157"/>
            <a:ext cx="341022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700" b="1" cap="all" dirty="0">
                <a:solidFill>
                  <a:schemeClr val="hlink"/>
                </a:solidFill>
                <a:latin typeface="+mn-lt"/>
                <a:cs typeface="Times New Roman" pitchFamily="18" charset="0"/>
              </a:rPr>
              <a:t>Элементы модели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3508" y="565051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Наглядная модель высказывания выступает в роли плана,  обеспечивающего связность и последовательность рассказов ребенка. </a:t>
            </a:r>
            <a:endParaRPr lang="ru-RU" dirty="0"/>
          </a:p>
        </p:txBody>
      </p:sp>
      <p:pic>
        <p:nvPicPr>
          <p:cNvPr id="2050" name="Picture 2" descr="C:\Users\Пользователь\Pictures\Рисунок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Pictures\Рисунок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Pictures\Рисунок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14348" y="500042"/>
            <a:ext cx="7786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Составление паспорта всех точек </a:t>
            </a:r>
            <a:endParaRPr lang="ru-RU" sz="3000" b="1" dirty="0">
              <a:solidFill>
                <a:srgbClr val="CC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000" b="1" dirty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3000" b="1" dirty="0" smtClean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кологической тропы</a:t>
            </a:r>
            <a:endParaRPr lang="ru-RU" sz="3000" dirty="0">
              <a:solidFill>
                <a:srgbClr val="CC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4348" y="1850498"/>
            <a:ext cx="796153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Паспорт содержит картосхемы тропинки с указанием изучаемых объектов. </a:t>
            </a:r>
          </a:p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Здесь же дается описание «точек» тропы по заданным схемам. </a:t>
            </a:r>
          </a:p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отдельных листах прикрепляются фотографии или рисунки объектов (желательно несколько фотографий в разное время года) и приводится необходимая для воспитателя информация</a:t>
            </a:r>
            <a:endParaRPr lang="ru-RU" sz="2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51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9600AA-3382-4912-83D1-7535F4F77589}" type="datetime1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CF234-1C5F-43F5-B495-EB6415FCCC0C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4098" name="Picture 2" descr="C:\Users\Пользователь\Pictures\Рисунок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5" name="Рисунок 4" descr="C:\Users\Гость\Desktop\фото лета\SAM_261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2" r="5728" b="-3352"/>
          <a:stretch/>
        </p:blipFill>
        <p:spPr bwMode="auto">
          <a:xfrm rot="5400000">
            <a:off x="3330383" y="268497"/>
            <a:ext cx="2376265" cy="2592286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Гость\Desktop\лето\SAM_261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2" r="6739"/>
          <a:stretch/>
        </p:blipFill>
        <p:spPr bwMode="auto">
          <a:xfrm>
            <a:off x="367509" y="1204600"/>
            <a:ext cx="2634411" cy="2224400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Гость\Desktop\фото лета\SAM_261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95"/>
          <a:stretch/>
        </p:blipFill>
        <p:spPr bwMode="auto">
          <a:xfrm>
            <a:off x="6012160" y="1303636"/>
            <a:ext cx="2592288" cy="2224400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Гость\Desktop\лето\SAM_261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0" b="5405"/>
          <a:stretch/>
        </p:blipFill>
        <p:spPr bwMode="auto">
          <a:xfrm>
            <a:off x="5274055" y="4262940"/>
            <a:ext cx="2830066" cy="2107265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Гость\Desktop\фото лета\SAM_2613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4"/>
          <a:stretch/>
        </p:blipFill>
        <p:spPr bwMode="auto">
          <a:xfrm>
            <a:off x="683568" y="4262941"/>
            <a:ext cx="2952328" cy="2107265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59732" y="3568266"/>
            <a:ext cx="491031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Паспорт </a:t>
            </a:r>
            <a:r>
              <a:rPr lang="ru-RU" sz="2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экологической тропы </a:t>
            </a:r>
            <a:endParaRPr lang="ru-RU" sz="2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54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29322" y="4500570"/>
            <a:ext cx="2757478" cy="162559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6B1F2B-180D-4C64-9D1E-5E1697E83EFA}" type="datetime1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EAD38-6CA7-4577-AC4B-7E23DC31D98A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3088" name="Picture 16" descr="C:\Users\Пользователь\Pictures\Рисунок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0" y="253078"/>
            <a:ext cx="92575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Составление картосхемы тропы</a:t>
            </a:r>
            <a:endParaRPr lang="ru-RU" sz="3000" dirty="0">
              <a:solidFill>
                <a:srgbClr val="CC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029831"/>
              </p:ext>
            </p:extLst>
          </p:nvPr>
        </p:nvGraphicFramePr>
        <p:xfrm>
          <a:off x="467544" y="1084818"/>
          <a:ext cx="8208912" cy="5440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" name="Лист" r:id="rId5" imgW="20526304" imgH="16459200" progId="Excel.Sheet.8">
                  <p:embed/>
                </p:oleObj>
              </mc:Choice>
              <mc:Fallback>
                <p:oleObj name="Лист" r:id="rId5" imgW="20526304" imgH="16459200" progId="Excel.Sheet.8">
                  <p:embed/>
                  <p:pic>
                    <p:nvPicPr>
                      <p:cNvPr id="0" name="Picture 1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084818"/>
                        <a:ext cx="8208912" cy="5440526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990099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14290"/>
            <a:ext cx="7315200" cy="1071570"/>
          </a:xfrm>
        </p:spPr>
        <p:txBody>
          <a:bodyPr/>
          <a:lstStyle/>
          <a:p>
            <a:pPr algn="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79" y="0"/>
            <a:ext cx="9167479" cy="687561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5" y="0"/>
            <a:ext cx="9144000" cy="6858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83569" y="548680"/>
            <a:ext cx="7920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входе на территорию экологической тропы детского </a:t>
            </a:r>
            <a:r>
              <a:rPr lang="ru-RU" sz="2400" b="1" u="sng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сада встречает 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мудрая Сова.</a:t>
            </a:r>
            <a:endParaRPr lang="ru-RU" b="1" u="sng" dirty="0"/>
          </a:p>
        </p:txBody>
      </p:sp>
      <p:pic>
        <p:nvPicPr>
          <p:cNvPr id="7" name="Рисунок 6" descr="C:\Users\Гость\AppData\Local\Microsoft\Windows\Temporary Internet Files\Content.Word\IMG-20200729-WA00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29847"/>
            <a:ext cx="3888432" cy="3715377"/>
          </a:xfrm>
          <a:prstGeom prst="rect">
            <a:avLst/>
          </a:prstGeom>
          <a:ln w="38100" cap="sq">
            <a:solidFill>
              <a:srgbClr val="99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Гость\AppData\Local\Microsoft\Windows\Temporary Internet Files\Content.Word\IMG-20200729-WA00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86" y="1749009"/>
            <a:ext cx="4052762" cy="3696215"/>
          </a:xfrm>
          <a:prstGeom prst="rect">
            <a:avLst/>
          </a:prstGeom>
          <a:ln w="38100" cap="sq">
            <a:solidFill>
              <a:srgbClr val="99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01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683</TotalTime>
  <Words>877</Words>
  <Application>Microsoft Office PowerPoint</Application>
  <PresentationFormat>Экран (4:3)</PresentationFormat>
  <Paragraphs>160</Paragraphs>
  <Slides>22</Slides>
  <Notes>1</Notes>
  <HiddenSlides>1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</vt:lpstr>
      <vt:lpstr>«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Моделирование как средство развития связной речи дошкольников</dc:title>
  <dc:creator>Галина</dc:creator>
  <dc:description>http://aida.ucoz.ru</dc:description>
  <cp:lastModifiedBy>124</cp:lastModifiedBy>
  <cp:revision>140</cp:revision>
  <dcterms:created xsi:type="dcterms:W3CDTF">2017-04-10T04:09:22Z</dcterms:created>
  <dcterms:modified xsi:type="dcterms:W3CDTF">2021-02-17T10:03:22Z</dcterms:modified>
</cp:coreProperties>
</file>