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20"/>
  </p:notesMasterIdLst>
  <p:sldIdLst>
    <p:sldId id="271" r:id="rId2"/>
    <p:sldId id="275" r:id="rId3"/>
    <p:sldId id="278" r:id="rId4"/>
    <p:sldId id="279" r:id="rId5"/>
    <p:sldId id="280" r:id="rId6"/>
    <p:sldId id="281" r:id="rId7"/>
    <p:sldId id="282" r:id="rId8"/>
    <p:sldId id="286" r:id="rId9"/>
    <p:sldId id="284" r:id="rId10"/>
    <p:sldId id="285" r:id="rId11"/>
    <p:sldId id="283" r:id="rId12"/>
    <p:sldId id="287" r:id="rId13"/>
    <p:sldId id="288" r:id="rId14"/>
    <p:sldId id="289" r:id="rId15"/>
    <p:sldId id="277" r:id="rId16"/>
    <p:sldId id="290" r:id="rId17"/>
    <p:sldId id="291" r:id="rId18"/>
    <p:sldId id="292" r:id="rId19"/>
  </p:sldIdLst>
  <p:sldSz cx="12204700" cy="6858000"/>
  <p:notesSz cx="122047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942" y="-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7963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13563" y="0"/>
            <a:ext cx="5287962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8BB81-12B4-4FBC-A065-444C80338AC5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3175" y="514350"/>
            <a:ext cx="457835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20788" y="3257550"/>
            <a:ext cx="9763125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7963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13563" y="6513513"/>
            <a:ext cx="5287962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1C1F9-4049-4D78-B065-2C27D649537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1C1F9-4049-4D78-B065-2C27D6495372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941" y="1371600"/>
            <a:ext cx="10479769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941" y="3228536"/>
            <a:ext cx="10483837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48407" y="914402"/>
            <a:ext cx="2746058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0235" y="914402"/>
            <a:ext cx="8034761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873" y="1316736"/>
            <a:ext cx="10373995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873" y="2704664"/>
            <a:ext cx="10373995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235" y="704088"/>
            <a:ext cx="1098423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10235" y="1920085"/>
            <a:ext cx="5390409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204056" y="1920085"/>
            <a:ext cx="5390409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235" y="704088"/>
            <a:ext cx="1098423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0235" y="1855248"/>
            <a:ext cx="5392529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9819" y="1859758"/>
            <a:ext cx="5394647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10235" y="2514600"/>
            <a:ext cx="5392529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9819" y="2514600"/>
            <a:ext cx="539464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235" y="704088"/>
            <a:ext cx="11085936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5353" y="514352"/>
            <a:ext cx="366141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5353" y="1676400"/>
            <a:ext cx="366141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71699" y="1676400"/>
            <a:ext cx="6822766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4225401" y="1108077"/>
            <a:ext cx="7017703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0683295" y="5359769"/>
            <a:ext cx="207480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3647" y="1176997"/>
            <a:ext cx="2953537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3647" y="2828785"/>
            <a:ext cx="2949469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80818" y="6356351"/>
            <a:ext cx="813647" cy="365125"/>
          </a:xfrm>
        </p:spPr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52565" y="1199517"/>
            <a:ext cx="6163374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2713" y="5816600"/>
            <a:ext cx="12230126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5848085" y="6219826"/>
            <a:ext cx="6356615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13" y="-7144"/>
            <a:ext cx="12230126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8085" y="-7144"/>
            <a:ext cx="6356615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10235" y="704088"/>
            <a:ext cx="1098423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10235" y="1935480"/>
            <a:ext cx="1098423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10235" y="6356351"/>
            <a:ext cx="2847763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9704" y="6356351"/>
            <a:ext cx="4475057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77407" y="6356351"/>
            <a:ext cx="1017058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25382" y="202408"/>
            <a:ext cx="12253481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https://coolsen.ru/wp-content/uploads/2022/02/63-20220220_224753-2048x13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27050" y="-132631"/>
            <a:ext cx="12731750" cy="699063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20951" y="228601"/>
            <a:ext cx="701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2E0000"/>
                </a:solidFill>
              </a:rPr>
              <a:t>Муниципальное  дошкольное образовательное автономное учреждение «Детский сад №48 «Гномик»г.Орска».</a:t>
            </a:r>
            <a:endParaRPr lang="ru-RU" sz="1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187950" y="2743202"/>
            <a:ext cx="4191001" cy="1274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2800" b="1" spc="-5" dirty="0" smtClean="0">
                <a:solidFill>
                  <a:srgbClr val="FF0000"/>
                </a:solidFill>
                <a:latin typeface="Trebuchet MS"/>
                <a:cs typeface="Trebuchet MS"/>
              </a:rPr>
              <a:t>Календарь </a:t>
            </a:r>
            <a:r>
              <a:rPr lang="ru-RU" sz="2800" b="1" dirty="0" smtClean="0">
                <a:solidFill>
                  <a:srgbClr val="FF0000"/>
                </a:solidFill>
                <a:latin typeface="Trebuchet MS"/>
                <a:cs typeface="Trebuchet MS"/>
              </a:rPr>
              <a:t>-</a:t>
            </a:r>
            <a:r>
              <a:rPr lang="ru-RU" sz="2800" b="1" spc="-105" dirty="0" smtClean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lang="ru-RU" sz="2800" b="1" spc="-5" dirty="0" smtClean="0">
                <a:solidFill>
                  <a:srgbClr val="FF0000"/>
                </a:solidFill>
                <a:latin typeface="Trebuchet MS"/>
                <a:cs typeface="Trebuchet MS"/>
              </a:rPr>
              <a:t>ожидания  23февраля</a:t>
            </a:r>
          </a:p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spc="-5" dirty="0" smtClean="0">
                <a:solidFill>
                  <a:srgbClr val="FF0000"/>
                </a:solidFill>
                <a:latin typeface="Trebuchet MS"/>
                <a:cs typeface="Trebuchet MS"/>
              </a:rPr>
              <a:t>средняя группа</a:t>
            </a:r>
            <a:endParaRPr lang="ru-RU" sz="2000" b="1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83152" y="5410201"/>
            <a:ext cx="4800599" cy="917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marR="5080" indent="222250">
              <a:lnSpc>
                <a:spcPct val="148500"/>
              </a:lnSpc>
              <a:spcBef>
                <a:spcPts val="95"/>
              </a:spcBef>
            </a:pPr>
            <a:r>
              <a:rPr lang="ru-RU" b="1" spc="5" dirty="0" smtClean="0">
                <a:latin typeface="Trebuchet MS"/>
                <a:cs typeface="Trebuchet MS"/>
              </a:rPr>
              <a:t>Выполнила  воспитатель: </a:t>
            </a:r>
            <a:br>
              <a:rPr lang="ru-RU" b="1" spc="5" dirty="0" smtClean="0">
                <a:latin typeface="Trebuchet MS"/>
                <a:cs typeface="Trebuchet MS"/>
              </a:rPr>
            </a:br>
            <a:r>
              <a:rPr lang="ru-RU" b="1" spc="5" dirty="0" smtClean="0">
                <a:latin typeface="Trebuchet MS"/>
                <a:cs typeface="Trebuchet MS"/>
              </a:rPr>
              <a:t>Дронова Наталья Геннадьевна</a:t>
            </a:r>
            <a:endParaRPr lang="ru-RU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2/1613553568_16-p-fon-dlya-prezentatsii-voennie-professii-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12744450" cy="693392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11550" y="762000"/>
            <a:ext cx="8077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spc="-5" dirty="0" smtClean="0">
                <a:solidFill>
                  <a:srgbClr val="FF0000"/>
                </a:solidFill>
                <a:latin typeface="Trebuchet MS"/>
                <a:cs typeface="Trebuchet MS"/>
              </a:rPr>
              <a:t>                  10 день- Лепка из пластилина «Самолет» </a:t>
            </a:r>
            <a:br>
              <a:rPr lang="ru-RU" i="1" spc="-5" dirty="0" smtClean="0">
                <a:solidFill>
                  <a:srgbClr val="FF0000"/>
                </a:solidFill>
                <a:latin typeface="Trebuchet MS"/>
                <a:cs typeface="Trebuchet MS"/>
              </a:rPr>
            </a:b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8549" y="3276600"/>
            <a:ext cx="3391817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8550" y="1219200"/>
            <a:ext cx="1856366" cy="2503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69350" y="1447800"/>
            <a:ext cx="2980688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2/1613553568_16-p-fon-dlya-prezentatsii-voennie-professii-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7200"/>
            <a:ext cx="12204700" cy="73152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435350" y="609600"/>
            <a:ext cx="7543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spc="-5" dirty="0" smtClean="0">
                <a:solidFill>
                  <a:srgbClr val="FF0000"/>
                </a:solidFill>
                <a:latin typeface="Trebuchet MS"/>
                <a:cs typeface="Trebuchet MS"/>
              </a:rPr>
              <a:t>             10 день и 11день- игра «Строим  военную крепость»</a:t>
            </a:r>
            <a:br>
              <a:rPr lang="ru-RU" i="1" spc="-5" dirty="0" smtClean="0">
                <a:solidFill>
                  <a:srgbClr val="FF0000"/>
                </a:solidFill>
                <a:latin typeface="Trebuchet MS"/>
                <a:cs typeface="Trebuchet MS"/>
              </a:rPr>
            </a:b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https://documents.infourok.ru/bd804a0a-7e09-47f0-98ca-a9a43577b5e7/0/image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8950" y="1295400"/>
            <a:ext cx="2900990" cy="1748465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93150" y="1676400"/>
            <a:ext cx="3313863" cy="2456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73750" y="3048000"/>
            <a:ext cx="2877905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2/1613553568_16-p-fon-dlya-prezentatsii-voennie-professii-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744450" cy="693392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883150" y="1066801"/>
            <a:ext cx="6781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spc="-5" dirty="0" smtClean="0">
                <a:solidFill>
                  <a:srgbClr val="FF0000"/>
                </a:solidFill>
                <a:latin typeface="Trebuchet MS"/>
                <a:cs typeface="Trebuchet MS"/>
              </a:rPr>
              <a:t>13 день и 14 день  Выучить стихи о папе </a:t>
            </a:r>
            <a:br>
              <a:rPr lang="ru-RU" i="1" spc="-5" dirty="0" smtClean="0">
                <a:solidFill>
                  <a:srgbClr val="FF0000"/>
                </a:solidFill>
                <a:latin typeface="Trebuchet MS"/>
                <a:cs typeface="Trebuchet MS"/>
              </a:rPr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8950" y="1524000"/>
            <a:ext cx="3928533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21750" y="3394844"/>
            <a:ext cx="3026758" cy="2243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2/1613553568_16-p-fon-dlya-prezentatsii-voennie-professii-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744450" cy="693392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06750" y="990601"/>
            <a:ext cx="8763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spc="-5" dirty="0" smtClean="0">
                <a:solidFill>
                  <a:srgbClr val="FF0000"/>
                </a:solidFill>
                <a:latin typeface="Trebuchet MS"/>
                <a:cs typeface="Trebuchet MS"/>
              </a:rPr>
              <a:t>14 день и 15 день –Игры»Кто чем управляет», «Меткий стрелок»,»Летчики»  </a:t>
            </a:r>
            <a:br>
              <a:rPr lang="ru-RU" i="1" spc="-5" dirty="0" smtClean="0">
                <a:solidFill>
                  <a:srgbClr val="FF0000"/>
                </a:solidFill>
                <a:latin typeface="Trebuchet MS"/>
                <a:cs typeface="Trebuchet MS"/>
              </a:rPr>
            </a:br>
            <a:endParaRPr lang="ru-RU" dirty="0"/>
          </a:p>
        </p:txBody>
      </p:sp>
      <p:pic>
        <p:nvPicPr>
          <p:cNvPr id="2050" name="Picture 2" descr="C:\Users\Влад\Desktop\photo_2023-02-22_10-49-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3750" y="1295400"/>
            <a:ext cx="3581400" cy="2014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Влад\Desktop\photo_2023-02-22_10-49-15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1150" y="3352800"/>
            <a:ext cx="4055533" cy="2281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2/1613553568_16-p-fon-dlya-prezentatsii-voennie-professii-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744450" cy="693392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51174" y="838200"/>
            <a:ext cx="8689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spc="-5" dirty="0" smtClean="0">
                <a:solidFill>
                  <a:srgbClr val="FF0000"/>
                </a:solidFill>
                <a:latin typeface="Trebuchet MS"/>
                <a:cs typeface="Trebuchet MS"/>
              </a:rPr>
              <a:t>    16 день,17 день,- рисуем праздник (разукрашиваем военную технику)  </a:t>
            </a:r>
            <a:br>
              <a:rPr lang="ru-RU" i="1" spc="-5" dirty="0" smtClean="0">
                <a:solidFill>
                  <a:srgbClr val="FF0000"/>
                </a:solidFill>
                <a:latin typeface="Trebuchet MS"/>
                <a:cs typeface="Trebuchet MS"/>
              </a:rPr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35950" y="1219200"/>
            <a:ext cx="3700163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5150" y="3352800"/>
            <a:ext cx="3186252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3" name="Picture 1" descr="C:\Users\Влад\Desktop\23 февраля\XylgTDNHLNLRLuNZep5iUuA9t5kAxrILvTIW6U-xpPjpvMFqEDzVy7gkuHSnNJLBWz2h6iQOUxIZJKV-axEBMQ-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12350" y="4114800"/>
            <a:ext cx="1588309" cy="129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3553568_16-p-fon-dlya-prezentatsii-voennie-professii-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"/>
            <a:ext cx="12744450" cy="693392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51174" y="838200"/>
            <a:ext cx="899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spc="-5" dirty="0" smtClean="0">
                <a:solidFill>
                  <a:srgbClr val="FF0000"/>
                </a:solidFill>
                <a:latin typeface="Trebuchet MS"/>
                <a:cs typeface="Trebuchet MS"/>
              </a:rPr>
              <a:t>                     18день,19 день- Подарки папе своими руками   </a:t>
            </a:r>
            <a:br>
              <a:rPr lang="ru-RU" i="1" spc="-5" dirty="0" smtClean="0">
                <a:solidFill>
                  <a:srgbClr val="FF0000"/>
                </a:solidFill>
                <a:latin typeface="Trebuchet MS"/>
                <a:cs typeface="Trebuchet MS"/>
              </a:rPr>
            </a:b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0350" y="3048000"/>
            <a:ext cx="2835422" cy="2102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1350" y="1295400"/>
            <a:ext cx="34544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2/1613553568_16-p-fon-dlya-prezentatsii-voennie-professii-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5923"/>
            <a:ext cx="12744450" cy="693392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483844" y="990600"/>
            <a:ext cx="8104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spc="-5" dirty="0" smtClean="0">
                <a:solidFill>
                  <a:srgbClr val="FF0000"/>
                </a:solidFill>
                <a:latin typeface="Trebuchet MS"/>
                <a:cs typeface="Trebuchet MS"/>
              </a:rPr>
              <a:t>                   20 день- Пальчиковая гимнастика </a:t>
            </a:r>
            <a:endParaRPr lang="ru-RU" dirty="0"/>
          </a:p>
        </p:txBody>
      </p:sp>
      <p:pic>
        <p:nvPicPr>
          <p:cNvPr id="1026" name="Picture 2" descr="E:\ВСЁ о детском саде\ДЕТСКИЙ САД материалы\23 февраля\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78949" y="762000"/>
            <a:ext cx="2479431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0" name="Picture 6" descr="https://sun1.userapi.com/sun1-93/s/v1/ig2/FsznfGMvT8Y6OqajLetrzCHJwd0bDiPPfyMgKgK6dJIlHCZ2V1ZKfFHbVqmEq0Y1m5K9otKY-Tr2wcr594lHkTQO.jpg?size=1241x1754&amp;quality=95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8550" y="1524000"/>
            <a:ext cx="2807757" cy="3968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2/1613553568_16-p-fon-dlya-prezentatsii-voennie-professii-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"/>
            <a:ext cx="12744450" cy="693392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740150" y="762000"/>
            <a:ext cx="7772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spc="-5" dirty="0" smtClean="0">
                <a:solidFill>
                  <a:srgbClr val="FF0000"/>
                </a:solidFill>
                <a:latin typeface="Trebuchet MS"/>
                <a:cs typeface="Trebuchet MS"/>
              </a:rPr>
              <a:t>21 день- Праздник «Папа- самый лучший у меня» </a:t>
            </a:r>
            <a:endParaRPr lang="ru-RU" dirty="0"/>
          </a:p>
        </p:txBody>
      </p:sp>
      <p:pic>
        <p:nvPicPr>
          <p:cNvPr id="1026" name="Picture 2" descr="C:\Users\Влад\Desktop\photo_2023-02-22_10-49-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1350" y="3352800"/>
            <a:ext cx="3920066" cy="2205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Влад\Desktop\photo_2023-02-22_10-49-35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02750" y="685800"/>
            <a:ext cx="1585913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Влад\Desktop\photo_2023-02-22_10-49-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45750" y="2895600"/>
            <a:ext cx="1504950" cy="2675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73749" y="1143000"/>
            <a:ext cx="3251201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2/1613553568_16-p-fon-dlya-prezentatsii-voennie-professii-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744450" cy="693392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559550" y="1447800"/>
            <a:ext cx="3886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spc="-20" dirty="0" smtClean="0">
                <a:solidFill>
                  <a:srgbClr val="FF0000"/>
                </a:solidFill>
              </a:rPr>
              <a:t>Спасибо	</a:t>
            </a:r>
            <a:r>
              <a:rPr lang="ru-RU" sz="4400" dirty="0" smtClean="0">
                <a:solidFill>
                  <a:srgbClr val="FF0000"/>
                </a:solidFill>
              </a:rPr>
              <a:t>за  </a:t>
            </a:r>
            <a:r>
              <a:rPr lang="ru-RU" sz="4400" spc="-5" dirty="0" smtClean="0">
                <a:solidFill>
                  <a:srgbClr val="FF0000"/>
                </a:solidFill>
              </a:rPr>
              <a:t>в</a:t>
            </a:r>
            <a:r>
              <a:rPr lang="ru-RU" sz="4400" spc="-10" dirty="0" smtClean="0">
                <a:solidFill>
                  <a:srgbClr val="FF0000"/>
                </a:solidFill>
              </a:rPr>
              <a:t>н</a:t>
            </a:r>
            <a:r>
              <a:rPr lang="ru-RU" sz="4400" spc="-5" dirty="0" smtClean="0">
                <a:solidFill>
                  <a:srgbClr val="FF0000"/>
                </a:solidFill>
              </a:rPr>
              <a:t>и</a:t>
            </a:r>
            <a:r>
              <a:rPr lang="ru-RU" sz="4400" spc="-50" dirty="0" smtClean="0">
                <a:solidFill>
                  <a:srgbClr val="FF0000"/>
                </a:solidFill>
              </a:rPr>
              <a:t>м</a:t>
            </a:r>
            <a:r>
              <a:rPr lang="ru-RU" sz="4400" dirty="0" smtClean="0">
                <a:solidFill>
                  <a:srgbClr val="FF0000"/>
                </a:solidFill>
              </a:rPr>
              <a:t>ан</a:t>
            </a:r>
            <a:r>
              <a:rPr lang="ru-RU" sz="4400" spc="-10" dirty="0" smtClean="0">
                <a:solidFill>
                  <a:srgbClr val="FF0000"/>
                </a:solidFill>
              </a:rPr>
              <a:t>и</a:t>
            </a:r>
            <a:r>
              <a:rPr lang="ru-RU" sz="4400" dirty="0" smtClean="0">
                <a:solidFill>
                  <a:srgbClr val="FF0000"/>
                </a:solidFill>
              </a:rPr>
              <a:t>е</a:t>
            </a:r>
            <a:r>
              <a:rPr lang="ru-RU" sz="4400" spc="-10" dirty="0" smtClean="0">
                <a:solidFill>
                  <a:srgbClr val="FF0000"/>
                </a:solidFill>
              </a:rPr>
              <a:t>!</a:t>
            </a:r>
            <a:r>
              <a:rPr lang="ru-RU" sz="4400" spc="-5" dirty="0" smtClean="0">
                <a:solidFill>
                  <a:srgbClr val="FF0000"/>
                </a:solidFill>
              </a:rPr>
              <a:t>!!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4750" y="2895600"/>
            <a:ext cx="39624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atherineasquithgallery.com/uploads/posts/2021-02/1613553568_16-p-fon-dlya-prezentatsii-voennie-professii-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204700" cy="693392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959349" y="1447800"/>
            <a:ext cx="6324601" cy="3472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b="1" i="1" spc="-5" dirty="0" smtClean="0">
                <a:solidFill>
                  <a:srgbClr val="FF0000"/>
                </a:solidFill>
                <a:latin typeface="Times New Roman"/>
                <a:cs typeface="Times New Roman"/>
              </a:rPr>
              <a:t>АКТУАЛЬНОСТЬ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ru-RU" b="1" spc="-5" dirty="0" smtClean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b="1" i="1" spc="-5" dirty="0" smtClean="0">
                <a:latin typeface="Times New Roman"/>
                <a:cs typeface="Times New Roman"/>
              </a:rPr>
              <a:t>Ожидание </a:t>
            </a:r>
            <a:r>
              <a:rPr lang="ru-RU" b="1" i="1" spc="-15" dirty="0" smtClean="0">
                <a:latin typeface="Times New Roman"/>
                <a:cs typeface="Times New Roman"/>
              </a:rPr>
              <a:t>праздника </a:t>
            </a:r>
            <a:r>
              <a:rPr lang="ru-RU" b="1" i="1" spc="-5" dirty="0" smtClean="0">
                <a:latin typeface="Times New Roman"/>
                <a:cs typeface="Times New Roman"/>
              </a:rPr>
              <a:t>не менее приятно, </a:t>
            </a:r>
            <a:r>
              <a:rPr lang="ru-RU" b="1" i="1" dirty="0" smtClean="0">
                <a:latin typeface="Times New Roman"/>
                <a:cs typeface="Times New Roman"/>
              </a:rPr>
              <a:t>чем </a:t>
            </a:r>
            <a:r>
              <a:rPr lang="ru-RU" b="1" i="1" spc="5" dirty="0" smtClean="0">
                <a:latin typeface="Times New Roman"/>
                <a:cs typeface="Times New Roman"/>
              </a:rPr>
              <a:t>сам  </a:t>
            </a:r>
            <a:r>
              <a:rPr lang="ru-RU" b="1" i="1" spc="-10" dirty="0" smtClean="0">
                <a:latin typeface="Times New Roman"/>
                <a:cs typeface="Times New Roman"/>
              </a:rPr>
              <a:t>праздник, особенно </a:t>
            </a:r>
            <a:r>
              <a:rPr lang="ru-RU" b="1" i="1" spc="5" dirty="0" smtClean="0">
                <a:latin typeface="Times New Roman"/>
                <a:cs typeface="Times New Roman"/>
              </a:rPr>
              <a:t>если </a:t>
            </a:r>
            <a:r>
              <a:rPr lang="ru-RU" b="1" i="1" spc="-15" dirty="0" smtClean="0">
                <a:latin typeface="Times New Roman"/>
                <a:cs typeface="Times New Roman"/>
              </a:rPr>
              <a:t>сделать это ожидание </a:t>
            </a:r>
            <a:r>
              <a:rPr lang="ru-RU" b="1" i="1" dirty="0" smtClean="0">
                <a:latin typeface="Times New Roman"/>
                <a:cs typeface="Times New Roman"/>
              </a:rPr>
              <a:t>ещё и  </a:t>
            </a:r>
            <a:r>
              <a:rPr lang="ru-RU" b="1" i="1" spc="-5" dirty="0" smtClean="0">
                <a:latin typeface="Times New Roman"/>
                <a:cs typeface="Times New Roman"/>
              </a:rPr>
              <a:t>интересным. </a:t>
            </a:r>
            <a:r>
              <a:rPr lang="ru-RU" b="1" i="1" spc="-50" dirty="0" smtClean="0">
                <a:latin typeface="Times New Roman"/>
                <a:cs typeface="Times New Roman"/>
              </a:rPr>
              <a:t>Когда </a:t>
            </a:r>
            <a:r>
              <a:rPr lang="ru-RU" b="1" i="1" spc="-5" dirty="0" smtClean="0">
                <a:latin typeface="Times New Roman"/>
                <a:cs typeface="Times New Roman"/>
              </a:rPr>
              <a:t>до </a:t>
            </a:r>
            <a:r>
              <a:rPr lang="ru-RU" b="1" i="1" spc="-15" dirty="0" smtClean="0">
                <a:latin typeface="Times New Roman"/>
                <a:cs typeface="Times New Roman"/>
              </a:rPr>
              <a:t>праздника </a:t>
            </a:r>
            <a:r>
              <a:rPr lang="ru-RU" b="1" i="1" spc="5" dirty="0" smtClean="0">
                <a:latin typeface="Times New Roman"/>
                <a:cs typeface="Times New Roman"/>
              </a:rPr>
              <a:t>остаётся </a:t>
            </a:r>
            <a:r>
              <a:rPr lang="ru-RU" b="1" i="1" spc="-5" dirty="0" smtClean="0">
                <a:latin typeface="Times New Roman"/>
                <a:cs typeface="Times New Roman"/>
              </a:rPr>
              <a:t>совсем  </a:t>
            </a:r>
            <a:r>
              <a:rPr lang="ru-RU" b="1" i="1" spc="-15" dirty="0" smtClean="0">
                <a:latin typeface="Times New Roman"/>
                <a:cs typeface="Times New Roman"/>
              </a:rPr>
              <a:t>немного </a:t>
            </a:r>
            <a:r>
              <a:rPr lang="ru-RU" b="1" i="1" spc="-5" dirty="0" smtClean="0">
                <a:latin typeface="Times New Roman"/>
                <a:cs typeface="Times New Roman"/>
              </a:rPr>
              <a:t>времени, </a:t>
            </a:r>
            <a:r>
              <a:rPr lang="ru-RU" b="1" i="1" dirty="0" smtClean="0">
                <a:latin typeface="Times New Roman"/>
                <a:cs typeface="Times New Roman"/>
              </a:rPr>
              <a:t>у </a:t>
            </a:r>
            <a:r>
              <a:rPr lang="ru-RU" b="1" i="1" spc="-5" dirty="0" smtClean="0">
                <a:latin typeface="Times New Roman"/>
                <a:cs typeface="Times New Roman"/>
              </a:rPr>
              <a:t>детей </a:t>
            </a:r>
            <a:r>
              <a:rPr lang="ru-RU" b="1" i="1" spc="5" dirty="0" smtClean="0">
                <a:latin typeface="Times New Roman"/>
                <a:cs typeface="Times New Roman"/>
              </a:rPr>
              <a:t>всё </a:t>
            </a:r>
            <a:r>
              <a:rPr lang="ru-RU" b="1" i="1" dirty="0" smtClean="0">
                <a:latin typeface="Times New Roman"/>
                <a:cs typeface="Times New Roman"/>
              </a:rPr>
              <a:t>чаще </a:t>
            </a:r>
            <a:r>
              <a:rPr lang="ru-RU" b="1" i="1" spc="-10" dirty="0" smtClean="0">
                <a:latin typeface="Times New Roman"/>
                <a:cs typeface="Times New Roman"/>
              </a:rPr>
              <a:t>возникает </a:t>
            </a:r>
            <a:r>
              <a:rPr lang="ru-RU" b="1" i="1" spc="-5" dirty="0" smtClean="0">
                <a:latin typeface="Times New Roman"/>
                <a:cs typeface="Times New Roman"/>
              </a:rPr>
              <a:t>вопрос:  Мам, </a:t>
            </a:r>
            <a:r>
              <a:rPr lang="ru-RU" b="1" i="1" spc="-15" dirty="0" smtClean="0">
                <a:latin typeface="Times New Roman"/>
                <a:cs typeface="Times New Roman"/>
              </a:rPr>
              <a:t>сколько </a:t>
            </a:r>
            <a:r>
              <a:rPr lang="ru-RU" b="1" i="1" spc="-5" dirty="0" smtClean="0">
                <a:latin typeface="Times New Roman"/>
                <a:cs typeface="Times New Roman"/>
              </a:rPr>
              <a:t>дней </a:t>
            </a:r>
            <a:r>
              <a:rPr lang="ru-RU" b="1" i="1" dirty="0" smtClean="0">
                <a:latin typeface="Times New Roman"/>
                <a:cs typeface="Times New Roman"/>
              </a:rPr>
              <a:t>осталось до </a:t>
            </a:r>
            <a:r>
              <a:rPr lang="ru-RU" b="1" i="1" spc="-15" dirty="0" smtClean="0">
                <a:latin typeface="Times New Roman"/>
                <a:cs typeface="Times New Roman"/>
              </a:rPr>
              <a:t>праздника? </a:t>
            </a:r>
            <a:r>
              <a:rPr lang="ru-RU" b="1" i="1" spc="-5" dirty="0" smtClean="0">
                <a:latin typeface="Times New Roman"/>
                <a:cs typeface="Times New Roman"/>
              </a:rPr>
              <a:t>Мам, </a:t>
            </a:r>
            <a:r>
              <a:rPr lang="ru-RU" b="1" i="1" dirty="0" smtClean="0">
                <a:latin typeface="Times New Roman"/>
                <a:cs typeface="Times New Roman"/>
              </a:rPr>
              <a:t>а  </a:t>
            </a:r>
            <a:r>
              <a:rPr lang="ru-RU" b="1" i="1" spc="-35" dirty="0" smtClean="0">
                <a:latin typeface="Times New Roman"/>
                <a:cs typeface="Times New Roman"/>
              </a:rPr>
              <a:t>когда</a:t>
            </a:r>
            <a:endParaRPr lang="ru-RU" i="1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ru-RU" b="1" i="1" spc="-10" dirty="0" smtClean="0">
                <a:latin typeface="Times New Roman"/>
                <a:cs typeface="Times New Roman"/>
              </a:rPr>
              <a:t>приедет </a:t>
            </a:r>
            <a:r>
              <a:rPr lang="ru-RU" b="1" i="1" spc="-25" dirty="0" smtClean="0">
                <a:latin typeface="Times New Roman"/>
                <a:cs typeface="Times New Roman"/>
              </a:rPr>
              <a:t>бабушка </a:t>
            </a:r>
            <a:r>
              <a:rPr lang="ru-RU" b="1" i="1" dirty="0" smtClean="0">
                <a:latin typeface="Times New Roman"/>
                <a:cs typeface="Times New Roman"/>
              </a:rPr>
              <a:t>в </a:t>
            </a:r>
            <a:r>
              <a:rPr lang="ru-RU" b="1" i="1" spc="-15" dirty="0" smtClean="0">
                <a:latin typeface="Times New Roman"/>
                <a:cs typeface="Times New Roman"/>
              </a:rPr>
              <a:t>гости? </a:t>
            </a:r>
            <a:r>
              <a:rPr lang="ru-RU" b="1" i="1" spc="-5" dirty="0" smtClean="0">
                <a:latin typeface="Times New Roman"/>
                <a:cs typeface="Times New Roman"/>
              </a:rPr>
              <a:t>Мам, </a:t>
            </a:r>
            <a:r>
              <a:rPr lang="ru-RU" b="1" i="1" dirty="0" smtClean="0">
                <a:latin typeface="Times New Roman"/>
                <a:cs typeface="Times New Roman"/>
              </a:rPr>
              <a:t>а </a:t>
            </a:r>
            <a:r>
              <a:rPr lang="ru-RU" b="1" i="1" spc="-20" dirty="0" smtClean="0">
                <a:latin typeface="Times New Roman"/>
                <a:cs typeface="Times New Roman"/>
              </a:rPr>
              <a:t>когда..? </a:t>
            </a:r>
            <a:r>
              <a:rPr lang="ru-RU" b="1" i="1" dirty="0" smtClean="0">
                <a:latin typeface="Times New Roman"/>
                <a:cs typeface="Times New Roman"/>
              </a:rPr>
              <a:t>А</a:t>
            </a:r>
            <a:r>
              <a:rPr lang="ru-RU" b="1" i="1" spc="45" dirty="0" smtClean="0">
                <a:latin typeface="Times New Roman"/>
                <a:cs typeface="Times New Roman"/>
              </a:rPr>
              <a:t> </a:t>
            </a:r>
            <a:r>
              <a:rPr lang="ru-RU" b="1" i="1" spc="-20" dirty="0" smtClean="0">
                <a:latin typeface="Times New Roman"/>
                <a:cs typeface="Times New Roman"/>
              </a:rPr>
              <a:t>когда...?</a:t>
            </a:r>
            <a:endParaRPr lang="ru-RU" i="1" dirty="0" smtClean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lang="ru-RU" sz="2000" i="1" dirty="0" smtClean="0">
              <a:latin typeface="Times New Roman"/>
              <a:cs typeface="Times New Roman"/>
            </a:endParaRPr>
          </a:p>
          <a:p>
            <a:pPr marL="12700" marR="29845" algn="just">
              <a:lnSpc>
                <a:spcPct val="100000"/>
              </a:lnSpc>
            </a:pPr>
            <a:r>
              <a:rPr lang="ru-RU" b="1" i="1" spc="-5" dirty="0" smtClean="0">
                <a:latin typeface="Times New Roman"/>
                <a:cs typeface="Times New Roman"/>
              </a:rPr>
              <a:t>Для детей </a:t>
            </a:r>
            <a:r>
              <a:rPr lang="ru-RU" b="1" i="1" spc="-10" dirty="0" smtClean="0">
                <a:latin typeface="Times New Roman"/>
                <a:cs typeface="Times New Roman"/>
              </a:rPr>
              <a:t>время </a:t>
            </a:r>
            <a:r>
              <a:rPr lang="ru-RU" b="1" i="1" dirty="0" smtClean="0">
                <a:latin typeface="Times New Roman"/>
                <a:cs typeface="Times New Roman"/>
              </a:rPr>
              <a:t>— </a:t>
            </a:r>
            <a:r>
              <a:rPr lang="ru-RU" b="1" i="1" spc="-5" dirty="0" smtClean="0">
                <a:latin typeface="Times New Roman"/>
                <a:cs typeface="Times New Roman"/>
              </a:rPr>
              <a:t>понятие </a:t>
            </a:r>
            <a:r>
              <a:rPr lang="ru-RU" b="1" i="1" spc="-10" dirty="0" smtClean="0">
                <a:latin typeface="Times New Roman"/>
                <a:cs typeface="Times New Roman"/>
              </a:rPr>
              <a:t>размытое. </a:t>
            </a:r>
            <a:r>
              <a:rPr lang="ru-RU" b="1" i="1" dirty="0" smtClean="0">
                <a:latin typeface="Times New Roman"/>
                <a:cs typeface="Times New Roman"/>
              </a:rPr>
              <a:t>А </a:t>
            </a:r>
            <a:r>
              <a:rPr lang="ru-RU" b="1" i="1" spc="-10" dirty="0" smtClean="0">
                <a:latin typeface="Times New Roman"/>
                <a:cs typeface="Times New Roman"/>
              </a:rPr>
              <a:t>количество  </a:t>
            </a:r>
            <a:r>
              <a:rPr lang="ru-RU" b="1" i="1" spc="-5" dirty="0" smtClean="0">
                <a:latin typeface="Times New Roman"/>
                <a:cs typeface="Times New Roman"/>
              </a:rPr>
              <a:t>дней </a:t>
            </a:r>
            <a:r>
              <a:rPr lang="ru-RU" b="1" i="1" dirty="0" smtClean="0">
                <a:latin typeface="Times New Roman"/>
                <a:cs typeface="Times New Roman"/>
              </a:rPr>
              <a:t>– </a:t>
            </a:r>
            <a:r>
              <a:rPr lang="ru-RU" b="1" i="1" spc="-5" dirty="0" smtClean="0">
                <a:latin typeface="Times New Roman"/>
                <a:cs typeface="Times New Roman"/>
              </a:rPr>
              <a:t>понятие ещё </a:t>
            </a:r>
            <a:r>
              <a:rPr lang="ru-RU" b="1" i="1" spc="-20" dirty="0" smtClean="0">
                <a:latin typeface="Times New Roman"/>
                <a:cs typeface="Times New Roman"/>
              </a:rPr>
              <a:t>более </a:t>
            </a:r>
            <a:r>
              <a:rPr lang="ru-RU" b="1" i="1" spc="-10" dirty="0" smtClean="0">
                <a:latin typeface="Times New Roman"/>
                <a:cs typeface="Times New Roman"/>
              </a:rPr>
              <a:t>загадочное. </a:t>
            </a:r>
            <a:r>
              <a:rPr lang="ru-RU" b="1" i="1" spc="-5" dirty="0" smtClean="0">
                <a:latin typeface="Times New Roman"/>
                <a:cs typeface="Times New Roman"/>
              </a:rPr>
              <a:t>«Через </a:t>
            </a:r>
            <a:r>
              <a:rPr lang="ru-RU" b="1" i="1" spc="5" dirty="0" smtClean="0">
                <a:latin typeface="Times New Roman"/>
                <a:cs typeface="Times New Roman"/>
              </a:rPr>
              <a:t>три </a:t>
            </a:r>
            <a:r>
              <a:rPr lang="ru-RU" b="1" i="1" spc="-5" dirty="0" smtClean="0">
                <a:latin typeface="Times New Roman"/>
                <a:cs typeface="Times New Roman"/>
              </a:rPr>
              <a:t>дня,  </a:t>
            </a:r>
            <a:r>
              <a:rPr lang="ru-RU" b="1" i="1" spc="-10" dirty="0" smtClean="0">
                <a:latin typeface="Times New Roman"/>
                <a:cs typeface="Times New Roman"/>
              </a:rPr>
              <a:t>неделю, </a:t>
            </a:r>
            <a:r>
              <a:rPr lang="ru-RU" b="1" i="1" dirty="0" smtClean="0">
                <a:latin typeface="Times New Roman"/>
                <a:cs typeface="Times New Roman"/>
              </a:rPr>
              <a:t>месяц, </a:t>
            </a:r>
            <a:r>
              <a:rPr lang="ru-RU" b="1" i="1" spc="-15" dirty="0" smtClean="0">
                <a:latin typeface="Times New Roman"/>
                <a:cs typeface="Times New Roman"/>
              </a:rPr>
              <a:t>это </a:t>
            </a:r>
            <a:r>
              <a:rPr lang="ru-RU" b="1" i="1" spc="-25" dirty="0" smtClean="0">
                <a:latin typeface="Times New Roman"/>
                <a:cs typeface="Times New Roman"/>
              </a:rPr>
              <a:t>когда? </a:t>
            </a:r>
            <a:r>
              <a:rPr lang="ru-RU" b="1" i="1" spc="-10" dirty="0" smtClean="0">
                <a:latin typeface="Times New Roman"/>
                <a:cs typeface="Times New Roman"/>
              </a:rPr>
              <a:t>Это </a:t>
            </a:r>
            <a:r>
              <a:rPr lang="ru-RU" b="1" i="1" spc="-25" dirty="0" smtClean="0">
                <a:latin typeface="Times New Roman"/>
                <a:cs typeface="Times New Roman"/>
              </a:rPr>
              <a:t>долго </a:t>
            </a:r>
            <a:r>
              <a:rPr lang="ru-RU" b="1" i="1" spc="-5" dirty="0" smtClean="0">
                <a:latin typeface="Times New Roman"/>
                <a:cs typeface="Times New Roman"/>
              </a:rPr>
              <a:t>или</a:t>
            </a:r>
            <a:r>
              <a:rPr lang="ru-RU" b="1" i="1" spc="55" dirty="0" smtClean="0">
                <a:latin typeface="Times New Roman"/>
                <a:cs typeface="Times New Roman"/>
              </a:rPr>
              <a:t> </a:t>
            </a:r>
            <a:r>
              <a:rPr lang="ru-RU" b="1" i="1" spc="-5" dirty="0" smtClean="0">
                <a:latin typeface="Times New Roman"/>
                <a:cs typeface="Times New Roman"/>
              </a:rPr>
              <a:t>нет?».</a:t>
            </a:r>
            <a:endParaRPr lang="ru-RU" i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469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therineasquithgallery.com/uploads/posts/2021-02/1613553568_16-p-fon-dlya-prezentatsii-voennie-professii-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204700" cy="693392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187949" y="1447801"/>
            <a:ext cx="6400801" cy="4249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lang="ru-RU" b="1" i="1" spc="-5" dirty="0" smtClean="0">
                <a:solidFill>
                  <a:srgbClr val="FF0000"/>
                </a:solidFill>
                <a:latin typeface="Times New Roman"/>
                <a:cs typeface="Times New Roman"/>
              </a:rPr>
              <a:t>ЗАЧЕМ НУЖЕН КАЛЕНДАРЬ? </a:t>
            </a:r>
          </a:p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lang="ru-RU" b="1" i="1" spc="-5" dirty="0" smtClean="0">
                <a:solidFill>
                  <a:srgbClr val="FF0000"/>
                </a:solidFill>
                <a:latin typeface="Times New Roman"/>
                <a:cs typeface="Times New Roman"/>
              </a:rPr>
              <a:t>ЦЕЛЬ: </a:t>
            </a:r>
            <a:r>
              <a:rPr lang="ru-RU" b="1" i="1" spc="-5" dirty="0" smtClean="0">
                <a:latin typeface="Times New Roman"/>
                <a:cs typeface="Times New Roman"/>
              </a:rPr>
              <a:t>Содействовать формированию о празднике –День Защитники Отечества.      </a:t>
            </a:r>
          </a:p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lang="ru-RU" b="1" spc="-5" dirty="0" smtClean="0">
                <a:latin typeface="Times New Roman"/>
                <a:cs typeface="Times New Roman"/>
              </a:rPr>
              <a:t> </a:t>
            </a:r>
            <a:r>
              <a:rPr lang="ru-RU" b="1" i="1" spc="-5" dirty="0" smtClean="0">
                <a:latin typeface="Times New Roman"/>
                <a:cs typeface="Times New Roman"/>
              </a:rPr>
              <a:t>Календарь- ожидания </a:t>
            </a:r>
            <a:r>
              <a:rPr lang="ru-RU" b="1" i="1" spc="-10" dirty="0" smtClean="0">
                <a:latin typeface="Times New Roman"/>
                <a:cs typeface="Times New Roman"/>
              </a:rPr>
              <a:t> </a:t>
            </a:r>
            <a:r>
              <a:rPr lang="ru-RU" b="1" i="1" spc="-30" dirty="0" smtClean="0">
                <a:latin typeface="Times New Roman"/>
                <a:cs typeface="Times New Roman"/>
              </a:rPr>
              <a:t>может </a:t>
            </a:r>
            <a:r>
              <a:rPr lang="ru-RU" b="1" i="1" spc="-5" dirty="0" smtClean="0">
                <a:latin typeface="Times New Roman"/>
                <a:cs typeface="Times New Roman"/>
              </a:rPr>
              <a:t>быть </a:t>
            </a:r>
            <a:r>
              <a:rPr lang="ru-RU" b="1" i="1" spc="-10" dirty="0" smtClean="0">
                <a:latin typeface="Times New Roman"/>
                <a:cs typeface="Times New Roman"/>
              </a:rPr>
              <a:t>приурочен </a:t>
            </a:r>
            <a:r>
              <a:rPr lang="ru-RU" b="1" i="1" dirty="0" smtClean="0">
                <a:latin typeface="Times New Roman"/>
                <a:cs typeface="Times New Roman"/>
              </a:rPr>
              <a:t>к </a:t>
            </a:r>
            <a:r>
              <a:rPr lang="ru-RU" b="1" i="1" spc="-20" dirty="0" smtClean="0">
                <a:latin typeface="Times New Roman"/>
                <a:cs typeface="Times New Roman"/>
              </a:rPr>
              <a:t>любому </a:t>
            </a:r>
            <a:r>
              <a:rPr lang="ru-RU" b="1" i="1" spc="-15" dirty="0" smtClean="0">
                <a:latin typeface="Times New Roman"/>
                <a:cs typeface="Times New Roman"/>
              </a:rPr>
              <a:t>празднику </a:t>
            </a:r>
            <a:r>
              <a:rPr lang="ru-RU" b="1" i="1" dirty="0" smtClean="0">
                <a:latin typeface="Times New Roman"/>
                <a:cs typeface="Times New Roman"/>
              </a:rPr>
              <a:t>и </a:t>
            </a:r>
            <a:r>
              <a:rPr lang="ru-RU" b="1" i="1" spc="-15" dirty="0" smtClean="0">
                <a:latin typeface="Times New Roman"/>
                <a:cs typeface="Times New Roman"/>
              </a:rPr>
              <a:t>решать  множество </a:t>
            </a:r>
            <a:r>
              <a:rPr lang="ru-RU" b="1" i="1" spc="-10" dirty="0" smtClean="0">
                <a:latin typeface="Times New Roman"/>
                <a:cs typeface="Times New Roman"/>
              </a:rPr>
              <a:t>педагогических</a:t>
            </a:r>
            <a:r>
              <a:rPr lang="ru-RU" b="1" i="1" spc="10" dirty="0" smtClean="0">
                <a:latin typeface="Times New Roman"/>
                <a:cs typeface="Times New Roman"/>
              </a:rPr>
              <a:t> </a:t>
            </a:r>
            <a:r>
              <a:rPr lang="ru-RU" b="1" i="1" spc="-20" dirty="0" smtClean="0">
                <a:latin typeface="Times New Roman"/>
                <a:cs typeface="Times New Roman"/>
              </a:rPr>
              <a:t>задач:</a:t>
            </a:r>
            <a:endParaRPr lang="ru-RU" i="1" dirty="0" smtClean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spcBef>
                <a:spcPts val="675"/>
              </a:spcBef>
              <a:buFont typeface="Wingdings"/>
              <a:buChar char=""/>
              <a:tabLst>
                <a:tab pos="332105" algn="l"/>
              </a:tabLst>
            </a:pPr>
            <a:r>
              <a:rPr lang="ru-RU" b="1" i="1" spc="-15" dirty="0" smtClean="0">
                <a:latin typeface="Times New Roman"/>
                <a:cs typeface="Times New Roman"/>
              </a:rPr>
              <a:t>развивать </a:t>
            </a:r>
            <a:r>
              <a:rPr lang="ru-RU" b="1" i="1" spc="-10" dirty="0" smtClean="0">
                <a:latin typeface="Times New Roman"/>
                <a:cs typeface="Times New Roman"/>
              </a:rPr>
              <a:t>познавательный</a:t>
            </a:r>
            <a:r>
              <a:rPr lang="ru-RU" b="1" i="1" dirty="0" smtClean="0">
                <a:latin typeface="Times New Roman"/>
                <a:cs typeface="Times New Roman"/>
              </a:rPr>
              <a:t> интерес</a:t>
            </a:r>
          </a:p>
          <a:p>
            <a:pPr marL="331470" indent="-319405">
              <a:lnSpc>
                <a:spcPct val="100000"/>
              </a:lnSpc>
              <a:spcBef>
                <a:spcPts val="675"/>
              </a:spcBef>
              <a:buFont typeface="Wingdings"/>
              <a:buChar char=""/>
              <a:tabLst>
                <a:tab pos="332105" algn="l"/>
              </a:tabLst>
            </a:pPr>
            <a:r>
              <a:rPr lang="ru-RU" b="1" i="1" dirty="0" smtClean="0">
                <a:latin typeface="Times New Roman"/>
                <a:cs typeface="Times New Roman"/>
              </a:rPr>
              <a:t>знакомить детей с традициями празднования Дня защитника отечества</a:t>
            </a:r>
            <a:endParaRPr lang="ru-RU" i="1" dirty="0" smtClean="0">
              <a:latin typeface="Times New Roman"/>
              <a:cs typeface="Times New Roman"/>
            </a:endParaRPr>
          </a:p>
          <a:p>
            <a:pPr marL="407034" indent="-394970">
              <a:lnSpc>
                <a:spcPct val="100000"/>
              </a:lnSpc>
              <a:spcBef>
                <a:spcPts val="710"/>
              </a:spcBef>
              <a:buFont typeface="Wingdings"/>
              <a:buChar char=""/>
              <a:tabLst>
                <a:tab pos="407034" algn="l"/>
                <a:tab pos="407670" algn="l"/>
              </a:tabLst>
            </a:pPr>
            <a:r>
              <a:rPr lang="ru-RU" b="1" i="1" spc="-5" dirty="0" smtClean="0">
                <a:latin typeface="Times New Roman"/>
                <a:cs typeface="Times New Roman"/>
              </a:rPr>
              <a:t>расширять </a:t>
            </a:r>
            <a:r>
              <a:rPr lang="ru-RU" b="1" i="1" dirty="0" smtClean="0">
                <a:latin typeface="Times New Roman"/>
                <a:cs typeface="Times New Roman"/>
              </a:rPr>
              <a:t>у </a:t>
            </a:r>
            <a:r>
              <a:rPr lang="ru-RU" b="1" i="1" spc="-5" dirty="0" smtClean="0">
                <a:latin typeface="Times New Roman"/>
                <a:cs typeface="Times New Roman"/>
              </a:rPr>
              <a:t>детей временные </a:t>
            </a:r>
            <a:r>
              <a:rPr lang="ru-RU" b="1" i="1" spc="-10" dirty="0" smtClean="0">
                <a:latin typeface="Times New Roman"/>
                <a:cs typeface="Times New Roman"/>
              </a:rPr>
              <a:t>представления </a:t>
            </a:r>
            <a:r>
              <a:rPr lang="ru-RU" b="1" i="1" spc="-5" dirty="0" smtClean="0">
                <a:latin typeface="Times New Roman"/>
                <a:cs typeface="Times New Roman"/>
              </a:rPr>
              <a:t>(день, </a:t>
            </a:r>
            <a:r>
              <a:rPr lang="ru-RU" b="1" i="1" spc="-10" dirty="0" smtClean="0">
                <a:latin typeface="Times New Roman"/>
                <a:cs typeface="Times New Roman"/>
              </a:rPr>
              <a:t>неделя),</a:t>
            </a:r>
            <a:r>
              <a:rPr lang="ru-RU" b="1" i="1" dirty="0" smtClean="0">
                <a:latin typeface="Times New Roman"/>
                <a:cs typeface="Times New Roman"/>
              </a:rPr>
              <a:t> </a:t>
            </a:r>
            <a:r>
              <a:rPr lang="ru-RU" b="1" i="1" spc="-15" dirty="0" smtClean="0">
                <a:latin typeface="Times New Roman"/>
                <a:cs typeface="Times New Roman"/>
              </a:rPr>
              <a:t>кругозор</a:t>
            </a:r>
            <a:endParaRPr lang="ru-RU" i="1" dirty="0" smtClean="0">
              <a:latin typeface="Times New Roman"/>
              <a:cs typeface="Times New Roman"/>
            </a:endParaRPr>
          </a:p>
          <a:p>
            <a:pPr marL="407034" indent="-394970">
              <a:lnSpc>
                <a:spcPct val="100000"/>
              </a:lnSpc>
              <a:spcBef>
                <a:spcPts val="710"/>
              </a:spcBef>
              <a:buFont typeface="Wingdings"/>
              <a:buChar char=""/>
              <a:tabLst>
                <a:tab pos="407034" algn="l"/>
                <a:tab pos="407670" algn="l"/>
              </a:tabLst>
            </a:pPr>
            <a:r>
              <a:rPr lang="ru-RU" b="1" i="1" spc="-15" dirty="0" smtClean="0">
                <a:latin typeface="Times New Roman"/>
                <a:cs typeface="Times New Roman"/>
              </a:rPr>
              <a:t>воспитывать патриотические чувства</a:t>
            </a:r>
            <a:endParaRPr lang="ru-RU" b="1" spc="-5" dirty="0" smtClean="0">
              <a:latin typeface="Times New Roman"/>
              <a:cs typeface="Times New Roman"/>
            </a:endParaRPr>
          </a:p>
          <a:p>
            <a:pPr marL="407034" indent="-394970">
              <a:lnSpc>
                <a:spcPct val="100000"/>
              </a:lnSpc>
              <a:spcBef>
                <a:spcPts val="710"/>
              </a:spcBef>
              <a:buFont typeface="Wingdings"/>
              <a:buChar char=""/>
              <a:tabLst>
                <a:tab pos="407034" algn="l"/>
                <a:tab pos="407670" algn="l"/>
              </a:tabLst>
            </a:pPr>
            <a:endParaRPr lang="ru-RU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2/1613553568_16-p-fon-dlya-prezentatsii-voennie-professii-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204700" cy="693392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40350" y="990601"/>
            <a:ext cx="6172199" cy="4503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5270" indent="-243204">
              <a:lnSpc>
                <a:spcPct val="100000"/>
              </a:lnSpc>
              <a:spcBef>
                <a:spcPts val="100"/>
              </a:spcBef>
              <a:buSzPct val="95833"/>
              <a:buFont typeface="Wingdings"/>
              <a:buChar char=""/>
              <a:tabLst>
                <a:tab pos="255904" algn="l"/>
              </a:tabLst>
            </a:pPr>
            <a:endParaRPr lang="ru-RU" sz="1600" b="1" spc="-15" dirty="0" smtClean="0">
              <a:latin typeface="Times New Roman"/>
              <a:cs typeface="Times New Roman"/>
            </a:endParaRPr>
          </a:p>
          <a:p>
            <a:pPr marL="255270" indent="-243204">
              <a:lnSpc>
                <a:spcPct val="100000"/>
              </a:lnSpc>
              <a:spcBef>
                <a:spcPts val="100"/>
              </a:spcBef>
              <a:buSzPct val="95833"/>
              <a:tabLst>
                <a:tab pos="255904" algn="l"/>
              </a:tabLst>
            </a:pPr>
            <a:r>
              <a:rPr lang="ru-RU" sz="1600" b="1" i="1" spc="-15" dirty="0" smtClean="0">
                <a:solidFill>
                  <a:srgbClr val="FF0000"/>
                </a:solidFill>
                <a:latin typeface="Times New Roman"/>
                <a:cs typeface="Times New Roman"/>
              </a:rPr>
              <a:t>ПРИНЦИПЫ:</a:t>
            </a:r>
          </a:p>
          <a:p>
            <a:pPr marL="255270" indent="-243204">
              <a:lnSpc>
                <a:spcPct val="100000"/>
              </a:lnSpc>
              <a:spcBef>
                <a:spcPts val="100"/>
              </a:spcBef>
              <a:buSzPct val="95833"/>
              <a:buFont typeface="Wingdings"/>
              <a:buChar char=""/>
              <a:tabLst>
                <a:tab pos="255904" algn="l"/>
              </a:tabLst>
            </a:pPr>
            <a:r>
              <a:rPr lang="ru-RU" b="1" i="1" spc="-15" dirty="0" smtClean="0">
                <a:latin typeface="Times New Roman"/>
                <a:cs typeface="Times New Roman"/>
              </a:rPr>
              <a:t>Стиль </a:t>
            </a:r>
            <a:r>
              <a:rPr lang="ru-RU" b="1" i="1" spc="-10" dirty="0" smtClean="0">
                <a:latin typeface="Times New Roman"/>
                <a:cs typeface="Times New Roman"/>
              </a:rPr>
              <a:t>оформления </a:t>
            </a:r>
            <a:r>
              <a:rPr lang="ru-RU" b="1" i="1" spc="-15" dirty="0" smtClean="0">
                <a:latin typeface="Times New Roman"/>
                <a:cs typeface="Times New Roman"/>
              </a:rPr>
              <a:t>должен соответствовать </a:t>
            </a:r>
            <a:r>
              <a:rPr lang="ru-RU" b="1" i="1" spc="-20" dirty="0" smtClean="0">
                <a:latin typeface="Times New Roman"/>
                <a:cs typeface="Times New Roman"/>
              </a:rPr>
              <a:t>тематике</a:t>
            </a:r>
            <a:r>
              <a:rPr lang="ru-RU" b="1" i="1" spc="60" dirty="0" smtClean="0">
                <a:latin typeface="Times New Roman"/>
                <a:cs typeface="Times New Roman"/>
              </a:rPr>
              <a:t> </a:t>
            </a:r>
            <a:r>
              <a:rPr lang="ru-RU" b="1" i="1" spc="-15" dirty="0" smtClean="0">
                <a:latin typeface="Times New Roman"/>
                <a:cs typeface="Times New Roman"/>
              </a:rPr>
              <a:t>праздника.</a:t>
            </a:r>
          </a:p>
          <a:p>
            <a:pPr marL="255270" indent="-243204">
              <a:spcBef>
                <a:spcPts val="100"/>
              </a:spcBef>
              <a:buSzPct val="95833"/>
              <a:buFont typeface="Wingdings"/>
              <a:buChar char=""/>
              <a:tabLst>
                <a:tab pos="255904" algn="l"/>
              </a:tabLst>
            </a:pPr>
            <a:r>
              <a:rPr lang="ru-RU" b="1" i="1" dirty="0" smtClean="0">
                <a:latin typeface="Times New Roman"/>
                <a:cs typeface="Times New Roman"/>
              </a:rPr>
              <a:t>О</a:t>
            </a:r>
            <a:r>
              <a:rPr lang="ru-RU" b="1" i="1" spc="-5" dirty="0" smtClean="0">
                <a:latin typeface="Times New Roman"/>
                <a:cs typeface="Times New Roman"/>
              </a:rPr>
              <a:t>п</a:t>
            </a:r>
            <a:r>
              <a:rPr lang="ru-RU" b="1" i="1" spc="-10" dirty="0" smtClean="0">
                <a:latin typeface="Times New Roman"/>
                <a:cs typeface="Times New Roman"/>
              </a:rPr>
              <a:t>р</a:t>
            </a:r>
            <a:r>
              <a:rPr lang="ru-RU" b="1" i="1" spc="-30" dirty="0" smtClean="0">
                <a:latin typeface="Times New Roman"/>
                <a:cs typeface="Times New Roman"/>
              </a:rPr>
              <a:t>е</a:t>
            </a:r>
            <a:r>
              <a:rPr lang="ru-RU" b="1" i="1" spc="-5" dirty="0" smtClean="0">
                <a:latin typeface="Times New Roman"/>
                <a:cs typeface="Times New Roman"/>
              </a:rPr>
              <a:t>д</a:t>
            </a:r>
            <a:r>
              <a:rPr lang="ru-RU" b="1" i="1" dirty="0" smtClean="0">
                <a:latin typeface="Times New Roman"/>
                <a:cs typeface="Times New Roman"/>
              </a:rPr>
              <a:t>е</a:t>
            </a:r>
            <a:r>
              <a:rPr lang="ru-RU" b="1" i="1" spc="-10" dirty="0" smtClean="0">
                <a:latin typeface="Times New Roman"/>
                <a:cs typeface="Times New Roman"/>
              </a:rPr>
              <a:t>л</a:t>
            </a:r>
            <a:r>
              <a:rPr lang="ru-RU" b="1" i="1" dirty="0" smtClean="0">
                <a:latin typeface="Times New Roman"/>
                <a:cs typeface="Times New Roman"/>
              </a:rPr>
              <a:t>ё</a:t>
            </a:r>
            <a:r>
              <a:rPr lang="ru-RU" b="1" i="1" spc="-5" dirty="0" smtClean="0">
                <a:latin typeface="Times New Roman"/>
                <a:cs typeface="Times New Roman"/>
              </a:rPr>
              <a:t>нн</a:t>
            </a:r>
            <a:r>
              <a:rPr lang="ru-RU" b="1" i="1" dirty="0" smtClean="0">
                <a:latin typeface="Times New Roman"/>
                <a:cs typeface="Times New Roman"/>
              </a:rPr>
              <a:t>ое	</a:t>
            </a:r>
            <a:r>
              <a:rPr lang="ru-RU" b="1" i="1" spc="-10" dirty="0" smtClean="0">
                <a:latin typeface="Times New Roman"/>
                <a:cs typeface="Times New Roman"/>
              </a:rPr>
              <a:t>м</a:t>
            </a:r>
            <a:r>
              <a:rPr lang="ru-RU" b="1" i="1" spc="30" dirty="0" smtClean="0">
                <a:latin typeface="Times New Roman"/>
                <a:cs typeface="Times New Roman"/>
              </a:rPr>
              <a:t>е</a:t>
            </a:r>
            <a:r>
              <a:rPr lang="ru-RU" b="1" i="1" spc="-5" dirty="0" smtClean="0">
                <a:latin typeface="Times New Roman"/>
                <a:cs typeface="Times New Roman"/>
              </a:rPr>
              <a:t>с</a:t>
            </a:r>
            <a:r>
              <a:rPr lang="ru-RU" b="1" i="1" spc="-30" dirty="0" smtClean="0">
                <a:latin typeface="Times New Roman"/>
                <a:cs typeface="Times New Roman"/>
              </a:rPr>
              <a:t>т</a:t>
            </a:r>
            <a:r>
              <a:rPr lang="ru-RU" b="1" i="1" dirty="0" smtClean="0">
                <a:latin typeface="Times New Roman"/>
                <a:cs typeface="Times New Roman"/>
              </a:rPr>
              <a:t>о	</a:t>
            </a:r>
            <a:r>
              <a:rPr lang="ru-RU" b="1" i="1" spc="-45" dirty="0" smtClean="0">
                <a:latin typeface="Times New Roman"/>
                <a:cs typeface="Times New Roman"/>
              </a:rPr>
              <a:t>к</a:t>
            </a:r>
            <a:r>
              <a:rPr lang="ru-RU" b="1" i="1" spc="25" dirty="0" smtClean="0">
                <a:latin typeface="Times New Roman"/>
                <a:cs typeface="Times New Roman"/>
              </a:rPr>
              <a:t>а</a:t>
            </a:r>
            <a:r>
              <a:rPr lang="ru-RU" b="1" i="1" spc="-10" dirty="0" smtClean="0">
                <a:latin typeface="Times New Roman"/>
                <a:cs typeface="Times New Roman"/>
              </a:rPr>
              <a:t>л</a:t>
            </a:r>
            <a:r>
              <a:rPr lang="ru-RU" b="1" i="1" dirty="0" smtClean="0">
                <a:latin typeface="Times New Roman"/>
                <a:cs typeface="Times New Roman"/>
              </a:rPr>
              <a:t>е</a:t>
            </a:r>
            <a:r>
              <a:rPr lang="ru-RU" b="1" i="1" spc="-5" dirty="0" smtClean="0">
                <a:latin typeface="Times New Roman"/>
                <a:cs typeface="Times New Roman"/>
              </a:rPr>
              <a:t>нд</a:t>
            </a:r>
            <a:r>
              <a:rPr lang="ru-RU" b="1" i="1" dirty="0" smtClean="0">
                <a:latin typeface="Times New Roman"/>
                <a:cs typeface="Times New Roman"/>
              </a:rPr>
              <a:t>а</a:t>
            </a:r>
            <a:r>
              <a:rPr lang="ru-RU" b="1" i="1" spc="-5" dirty="0" smtClean="0">
                <a:latin typeface="Times New Roman"/>
                <a:cs typeface="Times New Roman"/>
              </a:rPr>
              <a:t>р</a:t>
            </a:r>
            <a:r>
              <a:rPr lang="ru-RU" b="1" i="1" dirty="0" smtClean="0">
                <a:latin typeface="Times New Roman"/>
                <a:cs typeface="Times New Roman"/>
              </a:rPr>
              <a:t>я	(</a:t>
            </a:r>
            <a:r>
              <a:rPr lang="ru-RU" b="1" i="1" spc="-5" dirty="0" smtClean="0">
                <a:latin typeface="Times New Roman"/>
                <a:cs typeface="Times New Roman"/>
              </a:rPr>
              <a:t>н</a:t>
            </a:r>
            <a:r>
              <a:rPr lang="ru-RU" b="1" i="1" dirty="0" smtClean="0">
                <a:latin typeface="Times New Roman"/>
                <a:cs typeface="Times New Roman"/>
              </a:rPr>
              <a:t>а	</a:t>
            </a:r>
            <a:r>
              <a:rPr lang="ru-RU" b="1" i="1" spc="-10" dirty="0" smtClean="0">
                <a:latin typeface="Times New Roman"/>
                <a:cs typeface="Times New Roman"/>
              </a:rPr>
              <a:t>в</a:t>
            </a:r>
            <a:r>
              <a:rPr lang="ru-RU" b="1" i="1" spc="-5" dirty="0" smtClean="0">
                <a:latin typeface="Times New Roman"/>
                <a:cs typeface="Times New Roman"/>
              </a:rPr>
              <a:t>ид</a:t>
            </a:r>
            <a:r>
              <a:rPr lang="ru-RU" b="1" i="1" dirty="0" smtClean="0">
                <a:latin typeface="Times New Roman"/>
                <a:cs typeface="Times New Roman"/>
              </a:rPr>
              <a:t>у	и	</a:t>
            </a:r>
            <a:r>
              <a:rPr lang="ru-RU" b="1" i="1" spc="-5" dirty="0" smtClean="0">
                <a:latin typeface="Times New Roman"/>
                <a:cs typeface="Times New Roman"/>
              </a:rPr>
              <a:t>н</a:t>
            </a:r>
            <a:r>
              <a:rPr lang="ru-RU" b="1" i="1" spc="-45" dirty="0" smtClean="0">
                <a:latin typeface="Times New Roman"/>
                <a:cs typeface="Times New Roman"/>
              </a:rPr>
              <a:t>а</a:t>
            </a:r>
            <a:r>
              <a:rPr lang="ru-RU" b="1" i="1" spc="-5" dirty="0" smtClean="0">
                <a:latin typeface="Times New Roman"/>
                <a:cs typeface="Times New Roman"/>
              </a:rPr>
              <a:t>п</a:t>
            </a:r>
            <a:r>
              <a:rPr lang="ru-RU" b="1" i="1" spc="-55" dirty="0" smtClean="0">
                <a:latin typeface="Times New Roman"/>
                <a:cs typeface="Times New Roman"/>
              </a:rPr>
              <a:t>о</a:t>
            </a:r>
            <a:r>
              <a:rPr lang="ru-RU" b="1" i="1" spc="-10" dirty="0" smtClean="0">
                <a:latin typeface="Times New Roman"/>
                <a:cs typeface="Times New Roman"/>
              </a:rPr>
              <a:t>м</a:t>
            </a:r>
            <a:r>
              <a:rPr lang="ru-RU" b="1" i="1" spc="-5" dirty="0" smtClean="0">
                <a:latin typeface="Times New Roman"/>
                <a:cs typeface="Times New Roman"/>
              </a:rPr>
              <a:t>ин</a:t>
            </a:r>
            <a:r>
              <a:rPr lang="ru-RU" b="1" i="1" spc="-60" dirty="0" smtClean="0">
                <a:latin typeface="Times New Roman"/>
                <a:cs typeface="Times New Roman"/>
              </a:rPr>
              <a:t>а</a:t>
            </a:r>
            <a:r>
              <a:rPr lang="ru-RU" b="1" i="1" spc="-5" dirty="0" smtClean="0">
                <a:latin typeface="Times New Roman"/>
                <a:cs typeface="Times New Roman"/>
              </a:rPr>
              <a:t>ть</a:t>
            </a:r>
            <a:r>
              <a:rPr lang="ru-RU" b="1" i="1" dirty="0" smtClean="0">
                <a:latin typeface="Times New Roman"/>
                <a:cs typeface="Times New Roman"/>
              </a:rPr>
              <a:t>,	ч</a:t>
            </a:r>
            <a:r>
              <a:rPr lang="ru-RU" b="1" i="1" spc="-30" dirty="0" smtClean="0">
                <a:latin typeface="Times New Roman"/>
                <a:cs typeface="Times New Roman"/>
              </a:rPr>
              <a:t>т</a:t>
            </a:r>
            <a:r>
              <a:rPr lang="ru-RU" b="1" i="1" dirty="0" smtClean="0">
                <a:latin typeface="Times New Roman"/>
                <a:cs typeface="Times New Roman"/>
              </a:rPr>
              <a:t>о	</a:t>
            </a:r>
            <a:r>
              <a:rPr lang="ru-RU" b="1" i="1" spc="-5" dirty="0" smtClean="0">
                <a:latin typeface="Times New Roman"/>
                <a:cs typeface="Times New Roman"/>
              </a:rPr>
              <a:t>п</a:t>
            </a:r>
            <a:r>
              <a:rPr lang="ru-RU" b="1" i="1" spc="-10" dirty="0" smtClean="0">
                <a:latin typeface="Times New Roman"/>
                <a:cs typeface="Times New Roman"/>
              </a:rPr>
              <a:t>р</a:t>
            </a:r>
            <a:r>
              <a:rPr lang="ru-RU" b="1" i="1" dirty="0" smtClean="0">
                <a:latin typeface="Times New Roman"/>
                <a:cs typeface="Times New Roman"/>
              </a:rPr>
              <a:t>а</a:t>
            </a:r>
            <a:r>
              <a:rPr lang="ru-RU" b="1" i="1" spc="-35" dirty="0" smtClean="0">
                <a:latin typeface="Times New Roman"/>
                <a:cs typeface="Times New Roman"/>
              </a:rPr>
              <a:t>з</a:t>
            </a:r>
            <a:r>
              <a:rPr lang="ru-RU" b="1" i="1" spc="-5" dirty="0" smtClean="0">
                <a:latin typeface="Times New Roman"/>
                <a:cs typeface="Times New Roman"/>
              </a:rPr>
              <a:t>дни</a:t>
            </a:r>
            <a:r>
              <a:rPr lang="ru-RU" b="1" i="1" dirty="0" smtClean="0">
                <a:latin typeface="Times New Roman"/>
                <a:cs typeface="Times New Roman"/>
              </a:rPr>
              <a:t>к  </a:t>
            </a:r>
            <a:r>
              <a:rPr lang="ru-RU" b="1" i="1" spc="-10" dirty="0" smtClean="0">
                <a:latin typeface="Times New Roman"/>
                <a:cs typeface="Times New Roman"/>
              </a:rPr>
              <a:t>приближается).</a:t>
            </a:r>
          </a:p>
          <a:p>
            <a:pPr marL="255270" indent="-243204">
              <a:spcBef>
                <a:spcPts val="100"/>
              </a:spcBef>
              <a:buSzPct val="95833"/>
              <a:buFont typeface="Wingdings"/>
              <a:buChar char=""/>
              <a:tabLst>
                <a:tab pos="255904" algn="l"/>
              </a:tabLst>
            </a:pPr>
            <a:r>
              <a:rPr lang="ru-RU" b="1" i="1" spc="-5" dirty="0" smtClean="0">
                <a:latin typeface="Times New Roman"/>
                <a:cs typeface="Times New Roman"/>
              </a:rPr>
              <a:t>Присутствие </a:t>
            </a:r>
            <a:r>
              <a:rPr lang="ru-RU" b="1" i="1" dirty="0" smtClean="0">
                <a:latin typeface="Times New Roman"/>
                <a:cs typeface="Times New Roman"/>
              </a:rPr>
              <a:t>тайны.</a:t>
            </a:r>
            <a:endParaRPr lang="ru-RU" i="1" dirty="0" smtClean="0">
              <a:latin typeface="Times New Roman"/>
              <a:cs typeface="Times New Roman"/>
            </a:endParaRPr>
          </a:p>
          <a:p>
            <a:pPr marL="255270" indent="-243204">
              <a:spcBef>
                <a:spcPts val="100"/>
              </a:spcBef>
              <a:buSzPct val="95833"/>
              <a:buFont typeface="Wingdings"/>
              <a:buChar char=""/>
              <a:tabLst>
                <a:tab pos="255904" algn="l"/>
              </a:tabLst>
            </a:pPr>
            <a:r>
              <a:rPr lang="ru-RU" b="1" i="1" spc="-5" dirty="0" err="1" smtClean="0">
                <a:latin typeface="Times New Roman"/>
                <a:cs typeface="Times New Roman"/>
              </a:rPr>
              <a:t>Ад</a:t>
            </a:r>
            <a:r>
              <a:rPr lang="ru-RU" b="1" i="1" dirty="0" err="1" smtClean="0">
                <a:latin typeface="Times New Roman"/>
                <a:cs typeface="Times New Roman"/>
              </a:rPr>
              <a:t>в</a:t>
            </a:r>
            <a:r>
              <a:rPr lang="ru-RU" b="1" i="1" spc="-5" dirty="0" err="1" smtClean="0">
                <a:latin typeface="Times New Roman"/>
                <a:cs typeface="Times New Roman"/>
              </a:rPr>
              <a:t>ент</a:t>
            </a:r>
            <a:r>
              <a:rPr lang="ru-RU" b="1" i="1" spc="-5" dirty="0" smtClean="0">
                <a:latin typeface="Times New Roman"/>
                <a:cs typeface="Times New Roman"/>
              </a:rPr>
              <a:t>- </a:t>
            </a:r>
            <a:r>
              <a:rPr lang="ru-RU" b="1" i="1" spc="-35" dirty="0" smtClean="0">
                <a:latin typeface="Times New Roman"/>
                <a:cs typeface="Times New Roman"/>
              </a:rPr>
              <a:t>к</a:t>
            </a:r>
            <a:r>
              <a:rPr lang="ru-RU" b="1" i="1" spc="15" dirty="0" smtClean="0">
                <a:latin typeface="Times New Roman"/>
                <a:cs typeface="Times New Roman"/>
              </a:rPr>
              <a:t>а</a:t>
            </a:r>
            <a:r>
              <a:rPr lang="ru-RU" b="1" i="1" dirty="0" smtClean="0">
                <a:latin typeface="Times New Roman"/>
                <a:cs typeface="Times New Roman"/>
              </a:rPr>
              <a:t>л</a:t>
            </a:r>
            <a:r>
              <a:rPr lang="ru-RU" b="1" i="1" spc="-5" dirty="0" smtClean="0">
                <a:latin typeface="Times New Roman"/>
                <a:cs typeface="Times New Roman"/>
              </a:rPr>
              <a:t>ен</a:t>
            </a:r>
            <a:r>
              <a:rPr lang="ru-RU" b="1" i="1" dirty="0" smtClean="0">
                <a:latin typeface="Times New Roman"/>
                <a:cs typeface="Times New Roman"/>
              </a:rPr>
              <a:t>да</a:t>
            </a:r>
            <a:r>
              <a:rPr lang="ru-RU" b="1" i="1" spc="-5" dirty="0" smtClean="0">
                <a:latin typeface="Times New Roman"/>
                <a:cs typeface="Times New Roman"/>
              </a:rPr>
              <a:t>р</a:t>
            </a:r>
            <a:r>
              <a:rPr lang="ru-RU" b="1" i="1" dirty="0" smtClean="0">
                <a:latin typeface="Times New Roman"/>
                <a:cs typeface="Times New Roman"/>
              </a:rPr>
              <a:t>ь	</a:t>
            </a:r>
            <a:r>
              <a:rPr lang="ru-RU" b="1" i="1" spc="-5" dirty="0" smtClean="0">
                <a:latin typeface="Times New Roman"/>
                <a:cs typeface="Times New Roman"/>
              </a:rPr>
              <a:t>п</a:t>
            </a:r>
            <a:r>
              <a:rPr lang="ru-RU" b="1" i="1" spc="-10" dirty="0" smtClean="0">
                <a:latin typeface="Times New Roman"/>
                <a:cs typeface="Times New Roman"/>
              </a:rPr>
              <a:t>р</a:t>
            </a:r>
            <a:r>
              <a:rPr lang="ru-RU" b="1" i="1" spc="-40" dirty="0" smtClean="0">
                <a:latin typeface="Times New Roman"/>
                <a:cs typeface="Times New Roman"/>
              </a:rPr>
              <a:t>е</a:t>
            </a:r>
            <a:r>
              <a:rPr lang="ru-RU" b="1" i="1" dirty="0" smtClean="0">
                <a:latin typeface="Times New Roman"/>
                <a:cs typeface="Times New Roman"/>
              </a:rPr>
              <a:t>д</a:t>
            </a:r>
            <a:r>
              <a:rPr lang="ru-RU" b="1" i="1" spc="-5" dirty="0" smtClean="0">
                <a:latin typeface="Times New Roman"/>
                <a:cs typeface="Times New Roman"/>
              </a:rPr>
              <a:t>п</a:t>
            </a:r>
            <a:r>
              <a:rPr lang="ru-RU" b="1" i="1" spc="-45" dirty="0" smtClean="0">
                <a:latin typeface="Times New Roman"/>
                <a:cs typeface="Times New Roman"/>
              </a:rPr>
              <a:t>о</a:t>
            </a:r>
            <a:r>
              <a:rPr lang="ru-RU" b="1" i="1" spc="-10" dirty="0" smtClean="0">
                <a:latin typeface="Times New Roman"/>
                <a:cs typeface="Times New Roman"/>
              </a:rPr>
              <a:t>л</a:t>
            </a:r>
            <a:r>
              <a:rPr lang="ru-RU" b="1" i="1" dirty="0" smtClean="0">
                <a:latin typeface="Times New Roman"/>
                <a:cs typeface="Times New Roman"/>
              </a:rPr>
              <a:t>а</a:t>
            </a:r>
            <a:r>
              <a:rPr lang="ru-RU" b="1" i="1" spc="5" dirty="0" smtClean="0">
                <a:latin typeface="Times New Roman"/>
                <a:cs typeface="Times New Roman"/>
              </a:rPr>
              <a:t>г</a:t>
            </a:r>
            <a:r>
              <a:rPr lang="ru-RU" b="1" i="1" spc="-10" dirty="0" smtClean="0">
                <a:latin typeface="Times New Roman"/>
                <a:cs typeface="Times New Roman"/>
              </a:rPr>
              <a:t>а</a:t>
            </a:r>
            <a:r>
              <a:rPr lang="ru-RU" b="1" i="1" dirty="0" smtClean="0">
                <a:latin typeface="Times New Roman"/>
                <a:cs typeface="Times New Roman"/>
              </a:rPr>
              <a:t>ет	с</a:t>
            </a:r>
            <a:r>
              <a:rPr lang="ru-RU" b="1" i="1" spc="-20" dirty="0" smtClean="0">
                <a:latin typeface="Times New Roman"/>
                <a:cs typeface="Times New Roman"/>
              </a:rPr>
              <a:t>в</a:t>
            </a:r>
            <a:r>
              <a:rPr lang="ru-RU" b="1" i="1" dirty="0" smtClean="0">
                <a:latin typeface="Times New Roman"/>
                <a:cs typeface="Times New Roman"/>
              </a:rPr>
              <a:t>ои	</a:t>
            </a:r>
            <a:r>
              <a:rPr lang="ru-RU" b="1" i="1" spc="-5" dirty="0" smtClean="0">
                <a:latin typeface="Times New Roman"/>
                <a:cs typeface="Times New Roman"/>
              </a:rPr>
              <a:t>п</a:t>
            </a:r>
            <a:r>
              <a:rPr lang="ru-RU" b="1" i="1" spc="-10" dirty="0" smtClean="0">
                <a:latin typeface="Times New Roman"/>
                <a:cs typeface="Times New Roman"/>
              </a:rPr>
              <a:t>р</a:t>
            </a:r>
            <a:r>
              <a:rPr lang="ru-RU" b="1" i="1" dirty="0" smtClean="0">
                <a:latin typeface="Times New Roman"/>
                <a:cs typeface="Times New Roman"/>
              </a:rPr>
              <a:t>ав</a:t>
            </a:r>
            <a:r>
              <a:rPr lang="ru-RU" b="1" i="1" spc="-5" dirty="0" smtClean="0">
                <a:latin typeface="Times New Roman"/>
                <a:cs typeface="Times New Roman"/>
              </a:rPr>
              <a:t>и</a:t>
            </a:r>
            <a:r>
              <a:rPr lang="ru-RU" b="1" i="1" spc="-10" dirty="0" smtClean="0">
                <a:latin typeface="Times New Roman"/>
                <a:cs typeface="Times New Roman"/>
              </a:rPr>
              <a:t>л</a:t>
            </a:r>
            <a:r>
              <a:rPr lang="ru-RU" b="1" i="1" dirty="0" smtClean="0">
                <a:latin typeface="Times New Roman"/>
                <a:cs typeface="Times New Roman"/>
              </a:rPr>
              <a:t>а	</a:t>
            </a:r>
            <a:r>
              <a:rPr lang="ru-RU" b="1" i="1" spc="-5" dirty="0" smtClean="0">
                <a:latin typeface="Times New Roman"/>
                <a:cs typeface="Times New Roman"/>
              </a:rPr>
              <a:t>игр</a:t>
            </a:r>
            <a:r>
              <a:rPr lang="ru-RU" b="1" i="1" dirty="0" smtClean="0">
                <a:latin typeface="Times New Roman"/>
                <a:cs typeface="Times New Roman"/>
              </a:rPr>
              <a:t>ы.	</a:t>
            </a:r>
            <a:r>
              <a:rPr lang="ru-RU" b="1" i="1" spc="-30" dirty="0" smtClean="0">
                <a:latin typeface="Times New Roman"/>
                <a:cs typeface="Times New Roman"/>
              </a:rPr>
              <a:t>О</a:t>
            </a:r>
            <a:r>
              <a:rPr lang="ru-RU" b="1" i="1" spc="-5" dirty="0" smtClean="0">
                <a:latin typeface="Times New Roman"/>
                <a:cs typeface="Times New Roman"/>
              </a:rPr>
              <a:t>ди</a:t>
            </a:r>
            <a:r>
              <a:rPr lang="ru-RU" b="1" i="1" dirty="0" smtClean="0">
                <a:latin typeface="Times New Roman"/>
                <a:cs typeface="Times New Roman"/>
              </a:rPr>
              <a:t>н	</a:t>
            </a:r>
            <a:r>
              <a:rPr lang="ru-RU" b="1" i="1" spc="-5" dirty="0" smtClean="0">
                <a:latin typeface="Times New Roman"/>
                <a:cs typeface="Times New Roman"/>
              </a:rPr>
              <a:t>д</a:t>
            </a:r>
            <a:r>
              <a:rPr lang="ru-RU" b="1" i="1" dirty="0" smtClean="0">
                <a:latin typeface="Times New Roman"/>
                <a:cs typeface="Times New Roman"/>
              </a:rPr>
              <a:t>е</a:t>
            </a:r>
            <a:r>
              <a:rPr lang="ru-RU" b="1" i="1" spc="-5" dirty="0" smtClean="0">
                <a:latin typeface="Times New Roman"/>
                <a:cs typeface="Times New Roman"/>
              </a:rPr>
              <a:t>н</a:t>
            </a:r>
            <a:r>
              <a:rPr lang="ru-RU" b="1" i="1" dirty="0" smtClean="0">
                <a:latin typeface="Times New Roman"/>
                <a:cs typeface="Times New Roman"/>
              </a:rPr>
              <a:t>ь	–  </a:t>
            </a:r>
            <a:r>
              <a:rPr lang="ru-RU" b="1" i="1" spc="-25" dirty="0" smtClean="0">
                <a:latin typeface="Times New Roman"/>
                <a:cs typeface="Times New Roman"/>
              </a:rPr>
              <a:t>одно</a:t>
            </a:r>
            <a:r>
              <a:rPr lang="ru-RU" b="1" i="1" spc="-10" dirty="0" smtClean="0">
                <a:latin typeface="Times New Roman"/>
                <a:cs typeface="Times New Roman"/>
              </a:rPr>
              <a:t> </a:t>
            </a:r>
            <a:r>
              <a:rPr lang="ru-RU" b="1" i="1" spc="-5" dirty="0" smtClean="0">
                <a:latin typeface="Times New Roman"/>
                <a:cs typeface="Times New Roman"/>
              </a:rPr>
              <a:t>задание.</a:t>
            </a:r>
            <a:endParaRPr lang="ru-RU" i="1" dirty="0" smtClean="0">
              <a:latin typeface="Times New Roman"/>
              <a:cs typeface="Times New Roman"/>
            </a:endParaRPr>
          </a:p>
          <a:p>
            <a:pPr marL="255270" indent="-243204">
              <a:spcBef>
                <a:spcPts val="100"/>
              </a:spcBef>
              <a:buSzPct val="95833"/>
              <a:buFont typeface="Wingdings"/>
              <a:buChar char=""/>
              <a:tabLst>
                <a:tab pos="255904" algn="l"/>
              </a:tabLst>
            </a:pPr>
            <a:r>
              <a:rPr lang="ru-RU" b="1" i="1" dirty="0" smtClean="0">
                <a:latin typeface="Times New Roman"/>
                <a:cs typeface="Times New Roman"/>
              </a:rPr>
              <a:t>Зад</a:t>
            </a:r>
            <a:r>
              <a:rPr lang="ru-RU" b="1" i="1" spc="-10" dirty="0" smtClean="0">
                <a:latin typeface="Times New Roman"/>
                <a:cs typeface="Times New Roman"/>
              </a:rPr>
              <a:t>а</a:t>
            </a:r>
            <a:r>
              <a:rPr lang="ru-RU" b="1" i="1" dirty="0" smtClean="0">
                <a:latin typeface="Times New Roman"/>
                <a:cs typeface="Times New Roman"/>
              </a:rPr>
              <a:t>н</a:t>
            </a:r>
            <a:r>
              <a:rPr lang="ru-RU" b="1" i="1" spc="-5" dirty="0" smtClean="0">
                <a:latin typeface="Times New Roman"/>
                <a:cs typeface="Times New Roman"/>
              </a:rPr>
              <a:t>и</a:t>
            </a:r>
            <a:r>
              <a:rPr lang="ru-RU" b="1" i="1" dirty="0" smtClean="0">
                <a:latin typeface="Times New Roman"/>
                <a:cs typeface="Times New Roman"/>
              </a:rPr>
              <a:t>я	</a:t>
            </a:r>
            <a:r>
              <a:rPr lang="ru-RU" b="1" i="1" spc="-5" dirty="0" smtClean="0">
                <a:latin typeface="Times New Roman"/>
                <a:cs typeface="Times New Roman"/>
              </a:rPr>
              <a:t>д</a:t>
            </a:r>
            <a:r>
              <a:rPr lang="ru-RU" b="1" i="1" spc="-30" dirty="0" smtClean="0">
                <a:latin typeface="Times New Roman"/>
                <a:cs typeface="Times New Roman"/>
              </a:rPr>
              <a:t>о</a:t>
            </a:r>
            <a:r>
              <a:rPr lang="ru-RU" b="1" i="1" spc="-10" dirty="0" smtClean="0">
                <a:latin typeface="Times New Roman"/>
                <a:cs typeface="Times New Roman"/>
              </a:rPr>
              <a:t>л</a:t>
            </a:r>
            <a:r>
              <a:rPr lang="ru-RU" b="1" i="1" spc="-5" dirty="0" smtClean="0">
                <a:latin typeface="Times New Roman"/>
                <a:cs typeface="Times New Roman"/>
              </a:rPr>
              <a:t>жн</a:t>
            </a:r>
            <a:r>
              <a:rPr lang="ru-RU" b="1" i="1" dirty="0" smtClean="0">
                <a:latin typeface="Times New Roman"/>
                <a:cs typeface="Times New Roman"/>
              </a:rPr>
              <a:t>ы	</a:t>
            </a:r>
            <a:r>
              <a:rPr lang="ru-RU" b="1" i="1" spc="-10" dirty="0" smtClean="0">
                <a:latin typeface="Times New Roman"/>
                <a:cs typeface="Times New Roman"/>
              </a:rPr>
              <a:t>б</a:t>
            </a:r>
            <a:r>
              <a:rPr lang="ru-RU" b="1" i="1" dirty="0" smtClean="0">
                <a:latin typeface="Times New Roman"/>
                <a:cs typeface="Times New Roman"/>
              </a:rPr>
              <a:t>ы</a:t>
            </a:r>
            <a:r>
              <a:rPr lang="ru-RU" b="1" i="1" spc="-10" dirty="0" smtClean="0">
                <a:latin typeface="Times New Roman"/>
                <a:cs typeface="Times New Roman"/>
              </a:rPr>
              <a:t>т</a:t>
            </a:r>
            <a:r>
              <a:rPr lang="ru-RU" b="1" i="1" dirty="0" smtClean="0">
                <a:latin typeface="Times New Roman"/>
                <a:cs typeface="Times New Roman"/>
              </a:rPr>
              <a:t>ь	</a:t>
            </a:r>
            <a:r>
              <a:rPr lang="ru-RU" b="1" i="1" spc="-15" dirty="0" smtClean="0">
                <a:latin typeface="Times New Roman"/>
                <a:cs typeface="Times New Roman"/>
              </a:rPr>
              <a:t>п</a:t>
            </a:r>
            <a:r>
              <a:rPr lang="ru-RU" b="1" i="1" dirty="0" smtClean="0">
                <a:latin typeface="Times New Roman"/>
                <a:cs typeface="Times New Roman"/>
              </a:rPr>
              <a:t>р</a:t>
            </a:r>
            <a:r>
              <a:rPr lang="ru-RU" b="1" i="1" spc="-5" dirty="0" smtClean="0">
                <a:latin typeface="Times New Roman"/>
                <a:cs typeface="Times New Roman"/>
              </a:rPr>
              <a:t>и</a:t>
            </a:r>
            <a:r>
              <a:rPr lang="ru-RU" b="1" i="1" spc="-10" dirty="0" smtClean="0">
                <a:latin typeface="Times New Roman"/>
                <a:cs typeface="Times New Roman"/>
              </a:rPr>
              <a:t>я</a:t>
            </a:r>
            <a:r>
              <a:rPr lang="ru-RU" b="1" i="1" spc="-5" dirty="0" smtClean="0">
                <a:latin typeface="Times New Roman"/>
                <a:cs typeface="Times New Roman"/>
              </a:rPr>
              <a:t>тны</a:t>
            </a:r>
            <a:r>
              <a:rPr lang="ru-RU" b="1" i="1" spc="-10" dirty="0" smtClean="0">
                <a:latin typeface="Times New Roman"/>
                <a:cs typeface="Times New Roman"/>
              </a:rPr>
              <a:t>м</a:t>
            </a:r>
            <a:r>
              <a:rPr lang="ru-RU" b="1" i="1" spc="-5" dirty="0" smtClean="0">
                <a:latin typeface="Times New Roman"/>
                <a:cs typeface="Times New Roman"/>
              </a:rPr>
              <a:t>и</a:t>
            </a:r>
            <a:r>
              <a:rPr lang="ru-RU" b="1" i="1" dirty="0" smtClean="0">
                <a:latin typeface="Times New Roman"/>
                <a:cs typeface="Times New Roman"/>
              </a:rPr>
              <a:t>,	</a:t>
            </a:r>
            <a:r>
              <a:rPr lang="ru-RU" b="1" i="1" spc="-5" dirty="0" smtClean="0">
                <a:latin typeface="Times New Roman"/>
                <a:cs typeface="Times New Roman"/>
              </a:rPr>
              <a:t>инт</a:t>
            </a:r>
            <a:r>
              <a:rPr lang="ru-RU" b="1" i="1" dirty="0" smtClean="0">
                <a:latin typeface="Times New Roman"/>
                <a:cs typeface="Times New Roman"/>
              </a:rPr>
              <a:t>е</a:t>
            </a:r>
            <a:r>
              <a:rPr lang="ru-RU" b="1" i="1" spc="-10" dirty="0" smtClean="0">
                <a:latin typeface="Times New Roman"/>
                <a:cs typeface="Times New Roman"/>
              </a:rPr>
              <a:t>р</a:t>
            </a:r>
            <a:r>
              <a:rPr lang="ru-RU" b="1" i="1" spc="20" dirty="0" smtClean="0">
                <a:latin typeface="Times New Roman"/>
                <a:cs typeface="Times New Roman"/>
              </a:rPr>
              <a:t>е</a:t>
            </a:r>
            <a:r>
              <a:rPr lang="ru-RU" b="1" i="1" dirty="0" smtClean="0">
                <a:latin typeface="Times New Roman"/>
                <a:cs typeface="Times New Roman"/>
              </a:rPr>
              <a:t>с</a:t>
            </a:r>
            <a:r>
              <a:rPr lang="ru-RU" b="1" i="1" spc="-5" dirty="0" smtClean="0">
                <a:latin typeface="Times New Roman"/>
                <a:cs typeface="Times New Roman"/>
              </a:rPr>
              <a:t>ны</a:t>
            </a:r>
            <a:r>
              <a:rPr lang="ru-RU" b="1" i="1" spc="-10" dirty="0" smtClean="0">
                <a:latin typeface="Times New Roman"/>
                <a:cs typeface="Times New Roman"/>
              </a:rPr>
              <a:t>м</a:t>
            </a:r>
            <a:r>
              <a:rPr lang="ru-RU" b="1" i="1" dirty="0" smtClean="0">
                <a:latin typeface="Times New Roman"/>
                <a:cs typeface="Times New Roman"/>
              </a:rPr>
              <a:t>и	и	</a:t>
            </a:r>
            <a:r>
              <a:rPr lang="ru-RU" b="1" i="1" spc="-5" dirty="0" smtClean="0">
                <a:latin typeface="Times New Roman"/>
                <a:cs typeface="Times New Roman"/>
              </a:rPr>
              <a:t>с</a:t>
            </a:r>
            <a:r>
              <a:rPr lang="ru-RU" b="1" i="1" dirty="0" smtClean="0">
                <a:latin typeface="Times New Roman"/>
                <a:cs typeface="Times New Roman"/>
              </a:rPr>
              <a:t>о</a:t>
            </a:r>
            <a:r>
              <a:rPr lang="ru-RU" b="1" i="1" spc="-30" dirty="0" smtClean="0">
                <a:latin typeface="Times New Roman"/>
                <a:cs typeface="Times New Roman"/>
              </a:rPr>
              <a:t>о</a:t>
            </a:r>
            <a:r>
              <a:rPr lang="ru-RU" b="1" i="1" spc="-10" dirty="0" smtClean="0">
                <a:latin typeface="Times New Roman"/>
                <a:cs typeface="Times New Roman"/>
              </a:rPr>
              <a:t>т</a:t>
            </a:r>
            <a:r>
              <a:rPr lang="ru-RU" b="1" i="1" dirty="0" smtClean="0">
                <a:latin typeface="Times New Roman"/>
                <a:cs typeface="Times New Roman"/>
              </a:rPr>
              <a:t>ве</a:t>
            </a:r>
            <a:r>
              <a:rPr lang="ru-RU" b="1" i="1" spc="25" dirty="0" smtClean="0">
                <a:latin typeface="Times New Roman"/>
                <a:cs typeface="Times New Roman"/>
              </a:rPr>
              <a:t>т</a:t>
            </a:r>
            <a:r>
              <a:rPr lang="ru-RU" b="1" i="1" dirty="0" smtClean="0">
                <a:latin typeface="Times New Roman"/>
                <a:cs typeface="Times New Roman"/>
              </a:rPr>
              <a:t>с</a:t>
            </a:r>
            <a:r>
              <a:rPr lang="ru-RU" b="1" i="1" spc="-10" dirty="0" smtClean="0">
                <a:latin typeface="Times New Roman"/>
                <a:cs typeface="Times New Roman"/>
              </a:rPr>
              <a:t>тв</a:t>
            </a:r>
            <a:r>
              <a:rPr lang="ru-RU" b="1" i="1" spc="-60" dirty="0" smtClean="0">
                <a:latin typeface="Times New Roman"/>
                <a:cs typeface="Times New Roman"/>
              </a:rPr>
              <a:t>о</a:t>
            </a:r>
            <a:r>
              <a:rPr lang="ru-RU" b="1" i="1" spc="-10" dirty="0" smtClean="0">
                <a:latin typeface="Times New Roman"/>
                <a:cs typeface="Times New Roman"/>
              </a:rPr>
              <a:t>в</a:t>
            </a:r>
            <a:r>
              <a:rPr lang="ru-RU" b="1" i="1" spc="-60" dirty="0" smtClean="0">
                <a:latin typeface="Times New Roman"/>
                <a:cs typeface="Times New Roman"/>
              </a:rPr>
              <a:t>а</a:t>
            </a:r>
            <a:r>
              <a:rPr lang="ru-RU" b="1" i="1" spc="-5" dirty="0" smtClean="0">
                <a:latin typeface="Times New Roman"/>
                <a:cs typeface="Times New Roman"/>
              </a:rPr>
              <a:t>ть  </a:t>
            </a:r>
            <a:r>
              <a:rPr lang="ru-RU" b="1" i="1" spc="-10" dirty="0" smtClean="0">
                <a:latin typeface="Times New Roman"/>
                <a:cs typeface="Times New Roman"/>
              </a:rPr>
              <a:t>возрасту </a:t>
            </a:r>
            <a:r>
              <a:rPr lang="ru-RU" b="1" i="1" dirty="0" smtClean="0">
                <a:latin typeface="Times New Roman"/>
                <a:cs typeface="Times New Roman"/>
              </a:rPr>
              <a:t>и </a:t>
            </a:r>
            <a:r>
              <a:rPr lang="ru-RU" b="1" i="1" spc="-15" dirty="0" smtClean="0">
                <a:latin typeface="Times New Roman"/>
                <a:cs typeface="Times New Roman"/>
              </a:rPr>
              <a:t>возможностям</a:t>
            </a:r>
            <a:r>
              <a:rPr lang="ru-RU" b="1" i="1" spc="-5" dirty="0" smtClean="0">
                <a:latin typeface="Times New Roman"/>
                <a:cs typeface="Times New Roman"/>
              </a:rPr>
              <a:t> детей.</a:t>
            </a:r>
            <a:endParaRPr lang="ru-RU" i="1" dirty="0" smtClean="0">
              <a:latin typeface="Times New Roman"/>
              <a:cs typeface="Times New Roman"/>
            </a:endParaRPr>
          </a:p>
          <a:p>
            <a:pPr marL="255270" indent="-243204">
              <a:spcBef>
                <a:spcPts val="100"/>
              </a:spcBef>
              <a:buSzPct val="95833"/>
              <a:buFont typeface="Wingdings"/>
              <a:buChar char=""/>
              <a:tabLst>
                <a:tab pos="255904" algn="l"/>
              </a:tabLst>
            </a:pPr>
            <a:endParaRPr lang="ru-RU" sz="1600" dirty="0" smtClean="0">
              <a:latin typeface="Times New Roman"/>
              <a:cs typeface="Times New Roman"/>
            </a:endParaRPr>
          </a:p>
          <a:p>
            <a:pPr marL="255270" indent="-243204">
              <a:lnSpc>
                <a:spcPct val="100000"/>
              </a:lnSpc>
              <a:spcBef>
                <a:spcPts val="100"/>
              </a:spcBef>
              <a:buSzPct val="95833"/>
              <a:tabLst>
                <a:tab pos="255904" algn="l"/>
              </a:tabLst>
            </a:pPr>
            <a:endParaRPr lang="ru-RU" sz="1600" dirty="0" smtClean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2/1613553568_16-p-fon-dlya-prezentatsii-voennie-professii-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0" y="76200"/>
            <a:ext cx="12966700" cy="6933923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5350" y="2819400"/>
            <a:ext cx="4012057" cy="2974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435350" y="990600"/>
            <a:ext cx="85344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spc="-1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Календарь- ожидания «Праздник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«23 февраля</a:t>
            </a:r>
            <a:r>
              <a:rPr lang="ru-RU" sz="2400" b="1" i="1" spc="-2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1400" b="1" spc="-2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 преддверии  праздника всех мужчин мы с детьми оформили  календарь ожидания праздника - это идеальный педагогический инструмент.</a:t>
            </a:r>
            <a:r>
              <a:rPr lang="ru-RU" sz="1400" b="1" i="1" spc="-20" dirty="0" smtClean="0">
                <a:latin typeface="Times New Roman" pitchFamily="18" charset="0"/>
                <a:cs typeface="Times New Roman" pitchFamily="18" charset="0"/>
              </a:rPr>
              <a:t> Календарь- ожидания в виде самолета с звездочками  мы разместили на мольберте, на высоте удобной для детей. Каждый ребенок может свободно подойти к календарю, рассмотреть, посчитать. Звездочка –это задание .Задание рассчитано на один день.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Оно записывается на листочке или зарисовывается схематично. Ведь это счастливые мгновения для детей. Дети каждое утро с нетерпением ждут, когда же будем отмечать календарь. Дети наклеивают звездочки и считают, сколько дней остается до праздника.</a:t>
            </a:r>
            <a:r>
              <a:rPr lang="ru-RU" sz="1400" b="1" i="1" spc="-20" dirty="0" smtClean="0">
                <a:latin typeface="Times New Roman" pitchFamily="18" charset="0"/>
                <a:cs typeface="Times New Roman" pitchFamily="18" charset="0"/>
              </a:rPr>
              <a:t>                             </a:t>
            </a:r>
          </a:p>
          <a:p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3663951" y="1828800"/>
            <a:ext cx="22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 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2/1613553568_16-p-fon-dlya-prezentatsii-voennie-professii-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12744450" cy="693392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502150" y="914400"/>
            <a:ext cx="69341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spc="-5" dirty="0" smtClean="0">
                <a:solidFill>
                  <a:srgbClr val="FF0000"/>
                </a:solidFill>
                <a:latin typeface="Trebuchet MS"/>
                <a:cs typeface="Trebuchet MS"/>
              </a:rPr>
              <a:t>1 день- </a:t>
            </a:r>
            <a:r>
              <a:rPr lang="ru-RU" sz="1600" i="1" spc="-5" dirty="0" smtClean="0">
                <a:solidFill>
                  <a:srgbClr val="FF0000"/>
                </a:solidFill>
                <a:latin typeface="Trebuchet MS"/>
                <a:cs typeface="Trebuchet MS"/>
              </a:rPr>
              <a:t>Беседа с детьми: кто такие защитники  Отечества. История Праздника   2 день-  игра «Отгадай загадки»</a:t>
            </a:r>
            <a:r>
              <a:rPr lang="ru-RU" i="1" spc="-5" dirty="0" smtClean="0">
                <a:solidFill>
                  <a:srgbClr val="FF0000"/>
                </a:solidFill>
                <a:latin typeface="Trebuchet MS"/>
                <a:cs typeface="Trebuchet MS"/>
              </a:rPr>
              <a:t/>
            </a:r>
            <a:br>
              <a:rPr lang="ru-RU" i="1" spc="-5" dirty="0" smtClean="0">
                <a:solidFill>
                  <a:srgbClr val="FF0000"/>
                </a:solidFill>
                <a:latin typeface="Trebuchet MS"/>
                <a:cs typeface="Trebuchet MS"/>
              </a:rPr>
            </a:b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C:\Users\Влад\Desktop\23fev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02750" y="1600200"/>
            <a:ext cx="2590800" cy="4190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E:\ВСЁ о детском саде\ДЕТСКИЙ САД материалы\23 февраля\1485589793_23-fevralya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7331" y="1524000"/>
            <a:ext cx="2782824" cy="419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2/1613553568_16-p-fon-dlya-prezentatsii-voennie-professii-1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12744450" cy="693392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121150" y="1066801"/>
            <a:ext cx="731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spc="-5" dirty="0" smtClean="0">
                <a:solidFill>
                  <a:srgbClr val="FF0000"/>
                </a:solidFill>
                <a:latin typeface="Trebuchet MS"/>
                <a:cs typeface="Trebuchet MS"/>
              </a:rPr>
              <a:t>3 день- Выучить военную песню    4,5 день-Раскрась самолет </a:t>
            </a:r>
            <a:br>
              <a:rPr lang="ru-RU" i="1" spc="-5" dirty="0" smtClean="0">
                <a:solidFill>
                  <a:srgbClr val="FF0000"/>
                </a:solidFill>
                <a:latin typeface="Trebuchet MS"/>
                <a:cs typeface="Trebuchet MS"/>
              </a:rPr>
            </a:b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Влад\Desktop\веселая математика\matematicheskie-raskraski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4150" y="1447800"/>
            <a:ext cx="1676400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Влад\Desktop\img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9350" y="1600200"/>
            <a:ext cx="3633893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64550" y="3276600"/>
            <a:ext cx="3494599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2/1613553568_16-p-fon-dlya-prezentatsii-voennie-professii-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6050" y="-381000"/>
            <a:ext cx="12744450" cy="693392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578350" y="1143001"/>
            <a:ext cx="7162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spc="-5" dirty="0" smtClean="0">
                <a:solidFill>
                  <a:srgbClr val="FF0000"/>
                </a:solidFill>
                <a:latin typeface="Trebuchet MS"/>
                <a:cs typeface="Trebuchet MS"/>
              </a:rPr>
              <a:t>             6 день и 7 день – Оригами «Самолет» </a:t>
            </a:r>
            <a:br>
              <a:rPr lang="ru-RU" i="1" spc="-5" dirty="0" smtClean="0">
                <a:solidFill>
                  <a:srgbClr val="FF0000"/>
                </a:solidFill>
                <a:latin typeface="Trebuchet MS"/>
                <a:cs typeface="Trebuchet MS"/>
              </a:rPr>
            </a:br>
            <a:endParaRPr lang="ru-RU" dirty="0"/>
          </a:p>
        </p:txBody>
      </p:sp>
      <p:pic>
        <p:nvPicPr>
          <p:cNvPr id="1026" name="Picture 2" descr="https://topotushky.ru/images/wp-content/uploads/2019/02/602-bezymjannyj1-587x869-720x46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2350" y="1600200"/>
            <a:ext cx="2831690" cy="18288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88550" y="1371600"/>
            <a:ext cx="1782796" cy="2404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8750" y="2743200"/>
            <a:ext cx="197724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2/1613553568_16-p-fon-dlya-prezentatsii-voennie-professii-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"/>
            <a:ext cx="12744450" cy="693392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892550" y="1219200"/>
            <a:ext cx="7848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spc="-5" dirty="0" smtClean="0">
                <a:solidFill>
                  <a:srgbClr val="FF0000"/>
                </a:solidFill>
                <a:latin typeface="Trebuchet MS"/>
                <a:cs typeface="Trebuchet MS"/>
              </a:rPr>
              <a:t>8  и 9 день- Чтение тематической художественной литературы</a:t>
            </a:r>
            <a:br>
              <a:rPr lang="ru-RU" i="1" spc="-5" dirty="0" smtClean="0">
                <a:solidFill>
                  <a:srgbClr val="FF0000"/>
                </a:solidFill>
                <a:latin typeface="Trebuchet MS"/>
                <a:cs typeface="Trebuchet MS"/>
              </a:rPr>
            </a:b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Влад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1464" y="1676400"/>
            <a:ext cx="3037810" cy="2272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4" name="Picture 2" descr="https://sun9-66.userapi.com/LetouHm8pqdpXovoaMJ6Y1vwQMwDUc8fqwTkuA/JcWrVkzIqg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6150" y="3276600"/>
            <a:ext cx="3276600" cy="2196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</TotalTime>
  <Words>417</Words>
  <Application>Microsoft Office PowerPoint</Application>
  <PresentationFormat>Произвольный</PresentationFormat>
  <Paragraphs>41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Адвент - календарь как инновационная игровая форма обучения детей</dc:title>
  <dc:creator>user1</dc:creator>
  <cp:lastModifiedBy>Ольга</cp:lastModifiedBy>
  <cp:revision>73</cp:revision>
  <dcterms:created xsi:type="dcterms:W3CDTF">2020-01-18T07:55:14Z</dcterms:created>
  <dcterms:modified xsi:type="dcterms:W3CDTF">2023-02-27T08:20:16Z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2020-01-17T00:00:00Z</vt:filetime>
  </property>
  <property fmtid="{D5CDD505-2E9C-101B-9397-08002B2CF9AE}" pid="3" name="Creator">
    <vt:lpwstr>Impress</vt:lpwstr>
  </property>
  <property fmtid="{D5CDD505-2E9C-101B-9397-08002B2CF9AE}" pid="4" name="LastSaved">
    <vt:filetime>2020-01-17T00:00:00Z</vt:filetime>
  </property>
</Properties>
</file>