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14" r:id="rId5"/>
    <p:sldId id="315" r:id="rId6"/>
    <p:sldId id="316" r:id="rId7"/>
    <p:sldId id="263" r:id="rId8"/>
    <p:sldId id="264" r:id="rId9"/>
    <p:sldId id="266" r:id="rId10"/>
    <p:sldId id="267" r:id="rId11"/>
    <p:sldId id="305" r:id="rId12"/>
    <p:sldId id="306" r:id="rId13"/>
    <p:sldId id="307" r:id="rId14"/>
    <p:sldId id="308" r:id="rId15"/>
    <p:sldId id="268" r:id="rId16"/>
    <p:sldId id="270" r:id="rId17"/>
    <p:sldId id="289" r:id="rId18"/>
    <p:sldId id="309" r:id="rId19"/>
    <p:sldId id="310" r:id="rId20"/>
    <p:sldId id="311" r:id="rId21"/>
    <p:sldId id="312" r:id="rId22"/>
    <p:sldId id="271" r:id="rId23"/>
    <p:sldId id="272" r:id="rId24"/>
    <p:sldId id="291" r:id="rId25"/>
    <p:sldId id="273" r:id="rId26"/>
    <p:sldId id="302" r:id="rId27"/>
    <p:sldId id="303" r:id="rId28"/>
    <p:sldId id="304" r:id="rId29"/>
    <p:sldId id="274" r:id="rId30"/>
    <p:sldId id="282" r:id="rId31"/>
    <p:sldId id="283" r:id="rId32"/>
    <p:sldId id="284" r:id="rId33"/>
    <p:sldId id="275" r:id="rId34"/>
    <p:sldId id="276" r:id="rId35"/>
    <p:sldId id="285" r:id="rId36"/>
    <p:sldId id="286" r:id="rId37"/>
    <p:sldId id="287" r:id="rId38"/>
    <p:sldId id="269" r:id="rId39"/>
    <p:sldId id="292" r:id="rId40"/>
    <p:sldId id="277" r:id="rId41"/>
    <p:sldId id="293" r:id="rId42"/>
    <p:sldId id="300" r:id="rId43"/>
    <p:sldId id="294" r:id="rId44"/>
    <p:sldId id="278" r:id="rId45"/>
    <p:sldId id="281" r:id="rId46"/>
    <p:sldId id="279" r:id="rId47"/>
    <p:sldId id="295" r:id="rId48"/>
    <p:sldId id="296" r:id="rId49"/>
    <p:sldId id="280" r:id="rId50"/>
    <p:sldId id="297" r:id="rId51"/>
    <p:sldId id="298" r:id="rId52"/>
    <p:sldId id="299" r:id="rId53"/>
    <p:sldId id="313" r:id="rId54"/>
    <p:sldId id="301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61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4.9113808690580345E-2"/>
          <c:y val="4.0865225924977738E-2"/>
          <c:w val="0.95088619130941965"/>
          <c:h val="0.5540398892876636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хоккей </c:v>
                </c:pt>
                <c:pt idx="1">
                  <c:v>художественная гимнастика</c:v>
                </c:pt>
                <c:pt idx="2">
                  <c:v>футбол</c:v>
                </c:pt>
                <c:pt idx="3">
                  <c:v>плавание </c:v>
                </c:pt>
                <c:pt idx="4">
                  <c:v>самбо</c:v>
                </c:pt>
                <c:pt idx="5">
                  <c:v>фигурное катание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</c:v>
                </c:pt>
                <c:pt idx="1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хоккей </c:v>
                </c:pt>
                <c:pt idx="1">
                  <c:v>художественная гимнастика</c:v>
                </c:pt>
                <c:pt idx="2">
                  <c:v>футбол</c:v>
                </c:pt>
                <c:pt idx="3">
                  <c:v>плавание </c:v>
                </c:pt>
                <c:pt idx="4">
                  <c:v>самбо</c:v>
                </c:pt>
                <c:pt idx="5">
                  <c:v>фигурное катание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3">
                  <c:v>3</c:v>
                </c:pt>
                <c:pt idx="4">
                  <c:v>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хоккей </c:v>
                </c:pt>
                <c:pt idx="1">
                  <c:v>художественная гимнастика</c:v>
                </c:pt>
                <c:pt idx="2">
                  <c:v>футбол</c:v>
                </c:pt>
                <c:pt idx="3">
                  <c:v>плавание </c:v>
                </c:pt>
                <c:pt idx="4">
                  <c:v>самбо</c:v>
                </c:pt>
                <c:pt idx="5">
                  <c:v>фигурное катание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2">
                  <c:v>4</c:v>
                </c:pt>
                <c:pt idx="5">
                  <c:v>4</c:v>
                </c:pt>
              </c:numCache>
            </c:numRef>
          </c:val>
        </c:ser>
        <c:dLbls/>
        <c:axId val="81089664"/>
        <c:axId val="81091200"/>
      </c:barChart>
      <c:catAx>
        <c:axId val="81089664"/>
        <c:scaling>
          <c:orientation val="minMax"/>
        </c:scaling>
        <c:axPos val="b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1091200"/>
        <c:crosses val="autoZero"/>
        <c:auto val="1"/>
        <c:lblAlgn val="ctr"/>
        <c:lblOffset val="100"/>
      </c:catAx>
      <c:valAx>
        <c:axId val="81091200"/>
        <c:scaling>
          <c:orientation val="minMax"/>
        </c:scaling>
        <c:axPos val="l"/>
        <c:majorGridlines/>
        <c:numFmt formatCode="General" sourceLinked="1"/>
        <c:tickLblPos val="nextTo"/>
        <c:crossAx val="8108966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57158" y="1571612"/>
            <a:ext cx="8572560" cy="3143271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Внедрение 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конкурсного движения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           в 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систему физического развития дошкольного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образования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600" dirty="0">
                <a:ea typeface="Calibri"/>
                <a:cs typeface="Times New Roman"/>
              </a:rPr>
              <a:t/>
            </a:r>
            <a:br>
              <a:rPr lang="ru-RU" sz="3600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500298" y="4857760"/>
            <a:ext cx="6400800" cy="17526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Наумова Оксана Игоревна, старший воспитатель муниципального дошкольного образовательного автономного учреждения «Детский сад № 78 комбинированного вида «Пчелка» г. Орска»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0406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60648"/>
            <a:ext cx="4608512" cy="345638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3212976"/>
            <a:ext cx="4614664" cy="3460998"/>
          </a:xfrm>
        </p:spPr>
      </p:pic>
    </p:spTree>
    <p:extLst>
      <p:ext uri="{BB962C8B-B14F-4D97-AF65-F5344CB8AC3E}">
        <p14:creationId xmlns:p14="http://schemas.microsoft.com/office/powerpoint/2010/main" xmlns="" val="367532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527" y="26487"/>
            <a:ext cx="9153527" cy="6831513"/>
          </a:xfrm>
        </p:spPr>
      </p:pic>
    </p:spTree>
    <p:extLst>
      <p:ext uri="{BB962C8B-B14F-4D97-AF65-F5344CB8AC3E}">
        <p14:creationId xmlns:p14="http://schemas.microsoft.com/office/powerpoint/2010/main" xmlns="" val="2006604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60648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2" y="2780928"/>
            <a:ext cx="5184576" cy="3888432"/>
          </a:xfrm>
        </p:spPr>
      </p:pic>
    </p:spTree>
    <p:extLst>
      <p:ext uri="{BB962C8B-B14F-4D97-AF65-F5344CB8AC3E}">
        <p14:creationId xmlns:p14="http://schemas.microsoft.com/office/powerpoint/2010/main" xmlns="" val="1481913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909" b="19411"/>
          <a:stretch/>
        </p:blipFill>
        <p:spPr>
          <a:xfrm>
            <a:off x="539552" y="188640"/>
            <a:ext cx="6756883" cy="3024336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769" t="35887" r="2769" b="19643"/>
          <a:stretch/>
        </p:blipFill>
        <p:spPr>
          <a:xfrm>
            <a:off x="1403648" y="3717032"/>
            <a:ext cx="7499176" cy="2952328"/>
          </a:xfrm>
        </p:spPr>
      </p:pic>
    </p:spTree>
    <p:extLst>
      <p:ext uri="{BB962C8B-B14F-4D97-AF65-F5344CB8AC3E}">
        <p14:creationId xmlns:p14="http://schemas.microsoft.com/office/powerpoint/2010/main" xmlns="" val="4128376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8640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2204864"/>
            <a:ext cx="5842992" cy="4382244"/>
          </a:xfrm>
        </p:spPr>
      </p:pic>
    </p:spTree>
    <p:extLst>
      <p:ext uri="{BB962C8B-B14F-4D97-AF65-F5344CB8AC3E}">
        <p14:creationId xmlns:p14="http://schemas.microsoft.com/office/powerpoint/2010/main" xmlns="" val="1669431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428604"/>
            <a:ext cx="8229600" cy="1143000"/>
          </a:xfr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35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Конкурс спортивного </a:t>
            </a:r>
            <a:r>
              <a:rPr lang="ru-RU" sz="35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танца</a:t>
            </a:r>
            <a:r>
              <a:rPr lang="en-US" sz="35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35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5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35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«Ритмическая мозаика»</a:t>
            </a:r>
            <a:r>
              <a:rPr lang="ru-RU" sz="35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5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3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878522"/>
            <a:ext cx="4968552" cy="332582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6314" y="1357298"/>
            <a:ext cx="4038600" cy="2703337"/>
          </a:xfrm>
        </p:spPr>
      </p:pic>
    </p:spTree>
    <p:extLst>
      <p:ext uri="{BB962C8B-B14F-4D97-AF65-F5344CB8AC3E}">
        <p14:creationId xmlns:p14="http://schemas.microsoft.com/office/powerpoint/2010/main" xmlns="" val="2959317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16632"/>
            <a:ext cx="4038600" cy="302895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2727324"/>
            <a:ext cx="6851104" cy="3853745"/>
          </a:xfrm>
        </p:spPr>
      </p:pic>
    </p:spTree>
    <p:extLst>
      <p:ext uri="{BB962C8B-B14F-4D97-AF65-F5344CB8AC3E}">
        <p14:creationId xmlns:p14="http://schemas.microsoft.com/office/powerpoint/2010/main" xmlns="" val="464384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19" y="188640"/>
            <a:ext cx="5088565" cy="381642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2" y="3409307"/>
            <a:ext cx="5207864" cy="3313656"/>
          </a:xfrm>
        </p:spPr>
      </p:pic>
    </p:spTree>
    <p:extLst>
      <p:ext uri="{BB962C8B-B14F-4D97-AF65-F5344CB8AC3E}">
        <p14:creationId xmlns:p14="http://schemas.microsoft.com/office/powerpoint/2010/main" xmlns="" val="875658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8640"/>
            <a:ext cx="4968552" cy="331236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1840" y="2780928"/>
            <a:ext cx="5915000" cy="3943333"/>
          </a:xfrm>
        </p:spPr>
      </p:pic>
    </p:spTree>
    <p:extLst>
      <p:ext uri="{BB962C8B-B14F-4D97-AF65-F5344CB8AC3E}">
        <p14:creationId xmlns:p14="http://schemas.microsoft.com/office/powerpoint/2010/main" xmlns="" val="3591259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16632"/>
            <a:ext cx="4536504" cy="302433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5816" y="2708920"/>
            <a:ext cx="6059016" cy="4039344"/>
          </a:xfrm>
        </p:spPr>
      </p:pic>
    </p:spTree>
    <p:extLst>
      <p:ext uri="{BB962C8B-B14F-4D97-AF65-F5344CB8AC3E}">
        <p14:creationId xmlns:p14="http://schemas.microsoft.com/office/powerpoint/2010/main" xmlns="" val="2086053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lum bright="30000" contrast="-1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Конкурсное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движение-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перспективная форма сотрудничества дошкольной организации с семьей, которая может реализовывать повышение педагогической  компетентности родителей, активного вовлечения их в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общественного воспитания и в государственно-общественное управление дошкольными организациями.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2218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4768"/>
          <a:stretch/>
        </p:blipFill>
        <p:spPr>
          <a:xfrm>
            <a:off x="107504" y="188639"/>
            <a:ext cx="5832648" cy="292535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14" b="6151"/>
          <a:stretch/>
        </p:blipFill>
        <p:spPr>
          <a:xfrm>
            <a:off x="2843808" y="3284984"/>
            <a:ext cx="6131024" cy="3451123"/>
          </a:xfrm>
        </p:spPr>
      </p:pic>
    </p:spTree>
    <p:extLst>
      <p:ext uri="{BB962C8B-B14F-4D97-AF65-F5344CB8AC3E}">
        <p14:creationId xmlns:p14="http://schemas.microsoft.com/office/powerpoint/2010/main" xmlns="" val="3360965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88640"/>
            <a:ext cx="4607372" cy="307158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5896" y="3198284"/>
            <a:ext cx="5400600" cy="3477971"/>
          </a:xfrm>
        </p:spPr>
      </p:pic>
    </p:spTree>
    <p:extLst>
      <p:ext uri="{BB962C8B-B14F-4D97-AF65-F5344CB8AC3E}">
        <p14:creationId xmlns:p14="http://schemas.microsoft.com/office/powerpoint/2010/main" xmlns="" val="440664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Веселые старты «Большие гонки»</a:t>
            </a:r>
            <a:r>
              <a:rPr lang="ru-RU" sz="3600" b="1" dirty="0">
                <a:solidFill>
                  <a:srgbClr val="002060"/>
                </a:solidFill>
                <a:ea typeface="Calibri"/>
                <a:cs typeface="Times New Roman"/>
              </a:rPr>
              <a:t/>
            </a:r>
            <a:br>
              <a:rPr lang="ru-RU" sz="3600" b="1" dirty="0">
                <a:solidFill>
                  <a:srgbClr val="002060"/>
                </a:solidFill>
                <a:ea typeface="Calibri"/>
                <a:cs typeface="Times New Roman"/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980728"/>
            <a:ext cx="5248584" cy="295232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2060848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xmlns="" val="397456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3265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390"/>
          <a:stretch/>
        </p:blipFill>
        <p:spPr>
          <a:xfrm>
            <a:off x="3491880" y="2132856"/>
            <a:ext cx="5400600" cy="4436250"/>
          </a:xfrm>
        </p:spPr>
      </p:pic>
    </p:spTree>
    <p:extLst>
      <p:ext uri="{BB962C8B-B14F-4D97-AF65-F5344CB8AC3E}">
        <p14:creationId xmlns:p14="http://schemas.microsoft.com/office/powerpoint/2010/main" xmlns="" val="2263248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60648"/>
            <a:ext cx="3672408" cy="489654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944" y="2780928"/>
            <a:ext cx="4896544" cy="3672408"/>
          </a:xfrm>
        </p:spPr>
      </p:pic>
    </p:spTree>
    <p:extLst>
      <p:ext uri="{BB962C8B-B14F-4D97-AF65-F5344CB8AC3E}">
        <p14:creationId xmlns:p14="http://schemas.microsoft.com/office/powerpoint/2010/main" xmlns="" val="3081308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Мини-хоккей с мячом</a:t>
            </a:r>
            <a:r>
              <a:rPr lang="ru-RU" sz="3600" b="1" dirty="0">
                <a:solidFill>
                  <a:srgbClr val="002060"/>
                </a:solidFill>
                <a:ea typeface="Calibri"/>
                <a:cs typeface="Times New Roman"/>
              </a:rPr>
              <a:t/>
            </a:r>
            <a:br>
              <a:rPr lang="ru-RU" sz="3600" b="1" dirty="0">
                <a:solidFill>
                  <a:srgbClr val="002060"/>
                </a:solidFill>
                <a:ea typeface="Calibri"/>
                <a:cs typeface="Times New Roman"/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980728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7864" y="2060848"/>
            <a:ext cx="5520845" cy="4140634"/>
          </a:xfrm>
        </p:spPr>
      </p:pic>
    </p:spTree>
    <p:extLst>
      <p:ext uri="{BB962C8B-B14F-4D97-AF65-F5344CB8AC3E}">
        <p14:creationId xmlns:p14="http://schemas.microsoft.com/office/powerpoint/2010/main" xmlns="" val="210055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60648"/>
            <a:ext cx="4038600" cy="330912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2708920"/>
            <a:ext cx="5472608" cy="3816424"/>
          </a:xfrm>
        </p:spPr>
      </p:pic>
    </p:spTree>
    <p:extLst>
      <p:ext uri="{BB962C8B-B14F-4D97-AF65-F5344CB8AC3E}">
        <p14:creationId xmlns:p14="http://schemas.microsoft.com/office/powerpoint/2010/main" xmlns="" val="1754904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79058\Desktop\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08720"/>
            <a:ext cx="6864763" cy="514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35"/>
          <a:stretch/>
        </p:blipFill>
        <p:spPr>
          <a:xfrm>
            <a:off x="214282" y="0"/>
            <a:ext cx="4010223" cy="338266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2996952"/>
            <a:ext cx="2746400" cy="3661867"/>
          </a:xfrm>
        </p:spPr>
      </p:pic>
    </p:spTree>
    <p:extLst>
      <p:ext uri="{BB962C8B-B14F-4D97-AF65-F5344CB8AC3E}">
        <p14:creationId xmlns:p14="http://schemas.microsoft.com/office/powerpoint/2010/main" xmlns="" val="1984018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858" b="21364"/>
          <a:stretch/>
        </p:blipFill>
        <p:spPr>
          <a:xfrm>
            <a:off x="179511" y="188640"/>
            <a:ext cx="5974729" cy="302433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659" r="15181" b="20366"/>
          <a:stretch/>
        </p:blipFill>
        <p:spPr>
          <a:xfrm>
            <a:off x="3131840" y="3501008"/>
            <a:ext cx="5685105" cy="2964618"/>
          </a:xfrm>
        </p:spPr>
      </p:pic>
    </p:spTree>
    <p:extLst>
      <p:ext uri="{BB962C8B-B14F-4D97-AF65-F5344CB8AC3E}">
        <p14:creationId xmlns:p14="http://schemas.microsoft.com/office/powerpoint/2010/main" xmlns="" val="696363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60648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2420888"/>
            <a:ext cx="5410944" cy="4058208"/>
          </a:xfrm>
        </p:spPr>
      </p:pic>
    </p:spTree>
    <p:extLst>
      <p:ext uri="{BB962C8B-B14F-4D97-AF65-F5344CB8AC3E}">
        <p14:creationId xmlns:p14="http://schemas.microsoft.com/office/powerpoint/2010/main" xmlns="" val="1632330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цель конкурсного движения-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самооценки детей, уверенности в своих силах, удовлетворение познавательных, художественно-эстетических потребностях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выходящих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рамки образовательной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ДОО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016318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60648"/>
            <a:ext cx="4608512" cy="345638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885" b="28886"/>
          <a:stretch/>
        </p:blipFill>
        <p:spPr>
          <a:xfrm>
            <a:off x="1835696" y="3861048"/>
            <a:ext cx="7053858" cy="2710230"/>
          </a:xfrm>
        </p:spPr>
      </p:pic>
    </p:spTree>
    <p:extLst>
      <p:ext uri="{BB962C8B-B14F-4D97-AF65-F5344CB8AC3E}">
        <p14:creationId xmlns:p14="http://schemas.microsoft.com/office/powerpoint/2010/main" xmlns="" val="3073667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19" b="6221"/>
          <a:stretch/>
        </p:blipFill>
        <p:spPr>
          <a:xfrm>
            <a:off x="539552" y="2492896"/>
            <a:ext cx="8003232" cy="4104425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476672"/>
            <a:ext cx="4680520" cy="3028950"/>
          </a:xfrm>
        </p:spPr>
      </p:pic>
    </p:spTree>
    <p:extLst>
      <p:ext uri="{BB962C8B-B14F-4D97-AF65-F5344CB8AC3E}">
        <p14:creationId xmlns:p14="http://schemas.microsoft.com/office/powerpoint/2010/main" xmlns="" val="30630925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348880"/>
            <a:ext cx="8496944" cy="4248472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260648"/>
            <a:ext cx="6144683" cy="2952328"/>
          </a:xfrm>
        </p:spPr>
      </p:pic>
    </p:spTree>
    <p:extLst>
      <p:ext uri="{BB962C8B-B14F-4D97-AF65-F5344CB8AC3E}">
        <p14:creationId xmlns:p14="http://schemas.microsoft.com/office/powerpoint/2010/main" xmlns="" val="12242295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Единая гимнастика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980728"/>
            <a:ext cx="4864542" cy="273630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321"/>
          <a:stretch/>
        </p:blipFill>
        <p:spPr>
          <a:xfrm>
            <a:off x="2843808" y="3463636"/>
            <a:ext cx="5987008" cy="3020599"/>
          </a:xfrm>
        </p:spPr>
      </p:pic>
    </p:spTree>
    <p:extLst>
      <p:ext uri="{BB962C8B-B14F-4D97-AF65-F5344CB8AC3E}">
        <p14:creationId xmlns:p14="http://schemas.microsoft.com/office/powerpoint/2010/main" xmlns="" val="20838837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260648"/>
            <a:ext cx="4032448" cy="590465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260648"/>
            <a:ext cx="4464496" cy="5952662"/>
          </a:xfrm>
        </p:spPr>
      </p:pic>
    </p:spTree>
    <p:extLst>
      <p:ext uri="{BB962C8B-B14F-4D97-AF65-F5344CB8AC3E}">
        <p14:creationId xmlns:p14="http://schemas.microsoft.com/office/powerpoint/2010/main" xmlns="" val="5345049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2" y="1988840"/>
            <a:ext cx="6270848" cy="4703136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60648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xmlns="" val="34765417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3645024"/>
            <a:ext cx="4038600" cy="3028950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32656"/>
            <a:ext cx="5400600" cy="4050450"/>
          </a:xfrm>
        </p:spPr>
      </p:pic>
    </p:spTree>
    <p:extLst>
      <p:ext uri="{BB962C8B-B14F-4D97-AF65-F5344CB8AC3E}">
        <p14:creationId xmlns:p14="http://schemas.microsoft.com/office/powerpoint/2010/main" xmlns="" val="33516872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1" y="188640"/>
            <a:ext cx="8784977" cy="6336704"/>
          </a:xfrm>
        </p:spPr>
      </p:pic>
    </p:spTree>
    <p:extLst>
      <p:ext uri="{BB962C8B-B14F-4D97-AF65-F5344CB8AC3E}">
        <p14:creationId xmlns:p14="http://schemas.microsoft.com/office/powerpoint/2010/main" xmlns="" val="42222756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Соревнования среди семейных команд </a:t>
            </a:r>
            <a:r>
              <a:rPr lang="ru-RU" sz="3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«Папа</a:t>
            </a:r>
            <a:r>
              <a:rPr lang="ru-RU" sz="32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, мама, я - спортивная </a:t>
            </a:r>
            <a:r>
              <a:rPr lang="ru-RU" sz="3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семья»</a:t>
            </a:r>
            <a:r>
              <a:rPr lang="ru-RU" sz="2400" b="1" dirty="0">
                <a:solidFill>
                  <a:srgbClr val="002060"/>
                </a:solidFill>
                <a:ea typeface="Calibri"/>
                <a:cs typeface="Times New Roman"/>
              </a:rPr>
              <a:t/>
            </a:r>
            <a:br>
              <a:rPr lang="ru-RU" sz="2400" b="1" dirty="0">
                <a:solidFill>
                  <a:srgbClr val="002060"/>
                </a:solidFill>
                <a:ea typeface="Calibri"/>
                <a:cs typeface="Times New Roman"/>
              </a:rPr>
            </a:b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412776"/>
            <a:ext cx="4038600" cy="282179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4005064"/>
            <a:ext cx="5646117" cy="2574975"/>
          </a:xfrm>
        </p:spPr>
      </p:pic>
    </p:spTree>
    <p:extLst>
      <p:ext uri="{BB962C8B-B14F-4D97-AF65-F5344CB8AC3E}">
        <p14:creationId xmlns:p14="http://schemas.microsoft.com/office/powerpoint/2010/main" xmlns="" val="7571393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32656"/>
            <a:ext cx="4038600" cy="295784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2" y="2564904"/>
            <a:ext cx="4896544" cy="3672408"/>
          </a:xfrm>
        </p:spPr>
      </p:pic>
    </p:spTree>
    <p:extLst>
      <p:ext uri="{BB962C8B-B14F-4D97-AF65-F5344CB8AC3E}">
        <p14:creationId xmlns:p14="http://schemas.microsoft.com/office/powerpoint/2010/main" xmlns="" val="310361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процессе участия в конкурсах учим детей:</a:t>
            </a:r>
            <a:b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генерировать идеи и креативно мыслить;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верить в свои силы;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ставить и достигать цели;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быть конкурентно способными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стрессоустойчивыми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самомотивации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дисциплине;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анализировать и делать правильные выводы.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02183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332656"/>
            <a:ext cx="7992888" cy="36004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768" y="4077072"/>
            <a:ext cx="4038600" cy="2636912"/>
          </a:xfrm>
        </p:spPr>
      </p:pic>
    </p:spTree>
    <p:extLst>
      <p:ext uri="{BB962C8B-B14F-4D97-AF65-F5344CB8AC3E}">
        <p14:creationId xmlns:p14="http://schemas.microsoft.com/office/powerpoint/2010/main" xmlns="" val="6425016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60648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093"/>
          <a:stretch/>
        </p:blipFill>
        <p:spPr>
          <a:xfrm>
            <a:off x="2555776" y="3297382"/>
            <a:ext cx="6131024" cy="3306947"/>
          </a:xfrm>
        </p:spPr>
      </p:pic>
    </p:spTree>
    <p:extLst>
      <p:ext uri="{BB962C8B-B14F-4D97-AF65-F5344CB8AC3E}">
        <p14:creationId xmlns:p14="http://schemas.microsoft.com/office/powerpoint/2010/main" xmlns="" val="27596166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404664"/>
            <a:ext cx="7511866" cy="374441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4221088"/>
            <a:ext cx="4038600" cy="2433043"/>
          </a:xfrm>
        </p:spPr>
      </p:pic>
    </p:spTree>
    <p:extLst>
      <p:ext uri="{BB962C8B-B14F-4D97-AF65-F5344CB8AC3E}">
        <p14:creationId xmlns:p14="http://schemas.microsoft.com/office/powerpoint/2010/main" xmlns="" val="35371519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Велогонка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196752"/>
            <a:ext cx="8208912" cy="5472608"/>
          </a:xfrm>
        </p:spPr>
      </p:pic>
    </p:spTree>
    <p:extLst>
      <p:ext uri="{BB962C8B-B14F-4D97-AF65-F5344CB8AC3E}">
        <p14:creationId xmlns:p14="http://schemas.microsoft.com/office/powerpoint/2010/main" xmlns="" val="2443634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dirty="0">
                <a:ea typeface="Calibri"/>
                <a:cs typeface="Times New Roman"/>
              </a:rPr>
              <a:t/>
            </a:r>
            <a:br>
              <a:rPr lang="ru-RU" sz="3600" dirty="0"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19" y="332656"/>
            <a:ext cx="4512501" cy="338437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124744"/>
            <a:ext cx="4050450" cy="5400600"/>
          </a:xfrm>
        </p:spPr>
      </p:pic>
    </p:spTree>
    <p:extLst>
      <p:ext uri="{BB962C8B-B14F-4D97-AF65-F5344CB8AC3E}">
        <p14:creationId xmlns:p14="http://schemas.microsoft.com/office/powerpoint/2010/main" xmlns="" val="31978356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500042"/>
            <a:ext cx="4320480" cy="609731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500042"/>
            <a:ext cx="4320480" cy="6097310"/>
          </a:xfrm>
        </p:spPr>
      </p:pic>
    </p:spTree>
    <p:extLst>
      <p:ext uri="{BB962C8B-B14F-4D97-AF65-F5344CB8AC3E}">
        <p14:creationId xmlns:p14="http://schemas.microsoft.com/office/powerpoint/2010/main" xmlns="" val="37319036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32656"/>
            <a:ext cx="4392488" cy="619268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1772816"/>
            <a:ext cx="4211960" cy="2692400"/>
          </a:xfrm>
        </p:spPr>
      </p:pic>
    </p:spTree>
    <p:extLst>
      <p:ext uri="{BB962C8B-B14F-4D97-AF65-F5344CB8AC3E}">
        <p14:creationId xmlns:p14="http://schemas.microsoft.com/office/powerpoint/2010/main" xmlns="" val="23198041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32656"/>
            <a:ext cx="4968552" cy="331236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41" t="21988" r="66284" b="40046"/>
          <a:stretch/>
        </p:blipFill>
        <p:spPr>
          <a:xfrm>
            <a:off x="5148064" y="3140968"/>
            <a:ext cx="3679208" cy="3270408"/>
          </a:xfrm>
        </p:spPr>
      </p:pic>
    </p:spTree>
    <p:extLst>
      <p:ext uri="{BB962C8B-B14F-4D97-AF65-F5344CB8AC3E}">
        <p14:creationId xmlns:p14="http://schemas.microsoft.com/office/powerpoint/2010/main" xmlns="" val="38258377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60648"/>
            <a:ext cx="5724636" cy="381642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3573016"/>
            <a:ext cx="5256584" cy="3024336"/>
          </a:xfrm>
        </p:spPr>
      </p:pic>
    </p:spTree>
    <p:extLst>
      <p:ext uri="{BB962C8B-B14F-4D97-AF65-F5344CB8AC3E}">
        <p14:creationId xmlns:p14="http://schemas.microsoft.com/office/powerpoint/2010/main" xmlns="" val="30171887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Конкурс </a:t>
            </a:r>
            <a:r>
              <a:rPr lang="ru-RU" sz="3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рисунков и поделок Спорт глазами детей/ </a:t>
            </a:r>
            <a:r>
              <a:rPr lang="ru-RU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«Я выбираю спорт»</a:t>
            </a:r>
            <a:r>
              <a:rPr lang="ru-RU" sz="2800" dirty="0">
                <a:solidFill>
                  <a:srgbClr val="002060"/>
                </a:solidFill>
                <a:ea typeface="Calibri"/>
                <a:cs typeface="Times New Roman"/>
              </a:rPr>
              <a:t/>
            </a:r>
            <a:br>
              <a:rPr lang="ru-RU" sz="2800" dirty="0">
                <a:solidFill>
                  <a:srgbClr val="002060"/>
                </a:solidFill>
                <a:ea typeface="Calibri"/>
                <a:cs typeface="Times New Roman"/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910" y="1357298"/>
            <a:ext cx="3024336" cy="523694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8520" y="1600200"/>
            <a:ext cx="3417960" cy="4525963"/>
          </a:xfrm>
        </p:spPr>
      </p:pic>
    </p:spTree>
    <p:extLst>
      <p:ext uri="{BB962C8B-B14F-4D97-AF65-F5344CB8AC3E}">
        <p14:creationId xmlns:p14="http://schemas.microsoft.com/office/powerpoint/2010/main" xmlns="" val="3529851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организации и проведении конкурсов необходимо учитывать следующие критерии:</a:t>
            </a: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 для участия в конкурсе (значимость мероприятия,  желание ребенка участвовать в мероприятии, победить в конкурсе, получить признание, похвалу и награду);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-материально – техническое оснащение (зависит от направления и тематики конкурса);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-стимулирование  интереса воспитанников к конкурсу;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-поддержка воспитанников и родителей во время участия в  конкурсе;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-подарки,  призы,  дипломы для всех участников конкурса.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866231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04664"/>
            <a:ext cx="4038600" cy="293653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0024" y="2348706"/>
            <a:ext cx="4896776" cy="3672582"/>
          </a:xfrm>
        </p:spPr>
      </p:pic>
    </p:spTree>
    <p:extLst>
      <p:ext uri="{BB962C8B-B14F-4D97-AF65-F5344CB8AC3E}">
        <p14:creationId xmlns:p14="http://schemas.microsoft.com/office/powerpoint/2010/main" xmlns="" val="10834209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32656"/>
            <a:ext cx="4104456" cy="5716779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26" t="5357" r="6838" b="6482"/>
          <a:stretch/>
        </p:blipFill>
        <p:spPr>
          <a:xfrm>
            <a:off x="4716016" y="476672"/>
            <a:ext cx="4136682" cy="5593260"/>
          </a:xfrm>
        </p:spPr>
      </p:pic>
    </p:spTree>
    <p:extLst>
      <p:ext uri="{BB962C8B-B14F-4D97-AF65-F5344CB8AC3E}">
        <p14:creationId xmlns:p14="http://schemas.microsoft.com/office/powerpoint/2010/main" xmlns="" val="9076063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5897" y="3392362"/>
            <a:ext cx="5262736" cy="3253239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60648"/>
            <a:ext cx="4392488" cy="3107685"/>
          </a:xfrm>
        </p:spPr>
      </p:pic>
    </p:spTree>
    <p:extLst>
      <p:ext uri="{BB962C8B-B14F-4D97-AF65-F5344CB8AC3E}">
        <p14:creationId xmlns:p14="http://schemas.microsoft.com/office/powerpoint/2010/main" xmlns="" val="12470577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Посещение секций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70352983"/>
              </p:ext>
            </p:extLst>
          </p:nvPr>
        </p:nvGraphicFramePr>
        <p:xfrm>
          <a:off x="457200" y="1412776"/>
          <a:ext cx="8229600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4364070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6908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основной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управленческий документ, определяющий цель, задачи, состав участников соревнования, порядок и способы определения победителей.                                    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регламентирует все отношения между организаторами соревнования, его участниками и судьями.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23745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положении к конкурсам  указывается:</a:t>
            </a: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Название соревнований.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Сроки.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Место проведения.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Задачи данного соревнования.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Программа и порядок проведения по дням.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Состав участников.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Система зачета (определения победителей)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Форма награждения.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92679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5611" y="-4823"/>
            <a:ext cx="91996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8760731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Спортивные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конкурсы и мероприятия:</a:t>
            </a:r>
            <a:b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596" y="1000108"/>
            <a:ext cx="8229600" cy="4525963"/>
          </a:xfrm>
        </p:spPr>
        <p:txBody>
          <a:bodyPr>
            <a:noAutofit/>
          </a:bodyPr>
          <a:lstStyle/>
          <a:p>
            <a:r>
              <a:rPr lang="ru-RU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Мини-футбол</a:t>
            </a:r>
            <a:endParaRPr lang="ru-RU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спортивного танца </a:t>
            </a:r>
            <a:r>
              <a:rPr lang="ru-RU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«Ритмическая мозаика»</a:t>
            </a:r>
            <a:endParaRPr lang="ru-RU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Веселые старты «Большие гонки»</a:t>
            </a:r>
          </a:p>
          <a:p>
            <a:r>
              <a:rPr lang="ru-RU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Мини-хоккей с мячом</a:t>
            </a:r>
          </a:p>
          <a:p>
            <a:r>
              <a:rPr lang="ru-RU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Единая гимнастика</a:t>
            </a:r>
          </a:p>
          <a:p>
            <a:r>
              <a:rPr lang="ru-RU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 среди семейных команд </a:t>
            </a:r>
            <a:r>
              <a:rPr lang="ru-RU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«Папа</a:t>
            </a:r>
            <a:r>
              <a:rPr lang="ru-RU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мама, я - спортивная </a:t>
            </a:r>
            <a:r>
              <a:rPr lang="ru-RU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семья»</a:t>
            </a:r>
            <a:endParaRPr lang="ru-RU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Велогонка </a:t>
            </a:r>
          </a:p>
          <a:p>
            <a:r>
              <a:rPr lang="ru-RU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рисунков и поделок </a:t>
            </a:r>
            <a:r>
              <a:rPr lang="ru-RU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«Спорт </a:t>
            </a:r>
            <a:r>
              <a:rPr lang="ru-RU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глазами </a:t>
            </a:r>
            <a:r>
              <a:rPr lang="ru-RU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детей» / </a:t>
            </a:r>
            <a:r>
              <a:rPr lang="ru-RU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выбираю спорт»</a:t>
            </a:r>
          </a:p>
          <a:p>
            <a:endParaRPr lang="ru-RU" sz="3000" dirty="0"/>
          </a:p>
          <a:p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xmlns="" val="2747726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Мини-футбол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05273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3327" y="2780928"/>
            <a:ext cx="5184808" cy="3888606"/>
          </a:xfrm>
        </p:spPr>
      </p:pic>
    </p:spTree>
    <p:extLst>
      <p:ext uri="{BB962C8B-B14F-4D97-AF65-F5344CB8AC3E}">
        <p14:creationId xmlns:p14="http://schemas.microsoft.com/office/powerpoint/2010/main" xmlns="" val="40879363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266</Words>
  <Application>Microsoft Office PowerPoint</Application>
  <PresentationFormat>Экран (4:3)</PresentationFormat>
  <Paragraphs>43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   Внедрение конкурсного движения             в систему физического развития дошкольного образования    </vt:lpstr>
      <vt:lpstr>Слайд 2</vt:lpstr>
      <vt:lpstr>Слайд 3</vt:lpstr>
      <vt:lpstr>В процессе участия в конкурсах учим детей: </vt:lpstr>
      <vt:lpstr>При организации и проведении конкурсов необходимо учитывать следующие критерии: </vt:lpstr>
      <vt:lpstr>Слайд 6</vt:lpstr>
      <vt:lpstr>В положении к конкурсам  указывается: </vt:lpstr>
      <vt:lpstr>Спортивные  конкурсы и мероприятия: </vt:lpstr>
      <vt:lpstr>Мини-футбол </vt:lpstr>
      <vt:lpstr>Слайд 10</vt:lpstr>
      <vt:lpstr>Слайд 11</vt:lpstr>
      <vt:lpstr>Слайд 12</vt:lpstr>
      <vt:lpstr>Слайд 13</vt:lpstr>
      <vt:lpstr>Слайд 14</vt:lpstr>
      <vt:lpstr>Конкурс спортивного танца  «Ритмическая мозаика» </vt:lpstr>
      <vt:lpstr>Слайд 16</vt:lpstr>
      <vt:lpstr>Слайд 17</vt:lpstr>
      <vt:lpstr>Слайд 18</vt:lpstr>
      <vt:lpstr>Слайд 19</vt:lpstr>
      <vt:lpstr>Слайд 20</vt:lpstr>
      <vt:lpstr>Слайд 21</vt:lpstr>
      <vt:lpstr>Веселые старты «Большие гонки» </vt:lpstr>
      <vt:lpstr>Слайд 23</vt:lpstr>
      <vt:lpstr>Слайд 24</vt:lpstr>
      <vt:lpstr>Мини-хоккей с мячом 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Единая гимнастика </vt:lpstr>
      <vt:lpstr>Слайд 34</vt:lpstr>
      <vt:lpstr>Слайд 35</vt:lpstr>
      <vt:lpstr>Слайд 36</vt:lpstr>
      <vt:lpstr>Слайд 37</vt:lpstr>
      <vt:lpstr>Соревнования среди семейных команд  «Папа, мама, я - спортивная семья» </vt:lpstr>
      <vt:lpstr>Слайд 39</vt:lpstr>
      <vt:lpstr>Слайд 40</vt:lpstr>
      <vt:lpstr>Слайд 41</vt:lpstr>
      <vt:lpstr>Слайд 42</vt:lpstr>
      <vt:lpstr>Велогонка </vt:lpstr>
      <vt:lpstr> </vt:lpstr>
      <vt:lpstr>Слайд 45</vt:lpstr>
      <vt:lpstr>Слайд 46</vt:lpstr>
      <vt:lpstr>Слайд 47</vt:lpstr>
      <vt:lpstr>Слайд 48</vt:lpstr>
      <vt:lpstr> Конкурс рисунков и поделок Спорт глазами детей/ «Я выбираю спорт» </vt:lpstr>
      <vt:lpstr>Слайд 50</vt:lpstr>
      <vt:lpstr>Слайд 51</vt:lpstr>
      <vt:lpstr>Слайд 52</vt:lpstr>
      <vt:lpstr>Посещение секций </vt:lpstr>
      <vt:lpstr> 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Внедрение конкурсного движения в систему физического развития дошкольного образования    </dc:title>
  <dc:creator>ПК-78</dc:creator>
  <cp:lastModifiedBy>kab114-1</cp:lastModifiedBy>
  <cp:revision>20</cp:revision>
  <dcterms:created xsi:type="dcterms:W3CDTF">2021-02-18T07:39:37Z</dcterms:created>
  <dcterms:modified xsi:type="dcterms:W3CDTF">2021-02-25T12:08:18Z</dcterms:modified>
</cp:coreProperties>
</file>