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6" r:id="rId4"/>
    <p:sldId id="267" r:id="rId5"/>
    <p:sldId id="263" r:id="rId6"/>
    <p:sldId id="256" r:id="rId7"/>
    <p:sldId id="257" r:id="rId8"/>
    <p:sldId id="259" r:id="rId9"/>
    <p:sldId id="260" r:id="rId10"/>
    <p:sldId id="261" r:id="rId11"/>
    <p:sldId id="264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800000"/>
    <a:srgbClr val="005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39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5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90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24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81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0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40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26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48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66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05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52D7A-61C1-4A44-919F-71D7F4D466BF}" type="datetimeFigureOut">
              <a:rPr lang="ru-RU" smtClean="0"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EEA58-ED76-42F9-9693-89CD6836C5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06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4" r="11237"/>
          <a:stretch/>
        </p:blipFill>
        <p:spPr bwMode="auto">
          <a:xfrm flipH="1">
            <a:off x="157019" y="1255986"/>
            <a:ext cx="3694900" cy="55633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875002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ru-RU" sz="1600" dirty="0">
              <a:solidFill>
                <a:srgbClr val="EEECE1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0692" y="47445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«Муниципальное дошкольное образовательное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автономное учреждение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«Детский сад № 60 комбинированного вида» г. Орска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5696" y="1294693"/>
            <a:ext cx="73083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800000"/>
                </a:solidFill>
              </a:rPr>
              <a:t>        </a:t>
            </a:r>
            <a:r>
              <a:rPr lang="ru-RU" sz="6600" b="1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Макет «</a:t>
            </a:r>
            <a:r>
              <a:rPr lang="ru-RU" sz="6600" b="1" dirty="0" err="1" smtClean="0">
                <a:solidFill>
                  <a:srgbClr val="800000"/>
                </a:solidFill>
                <a:latin typeface="Arial Black" panose="020B0A04020102020204" pitchFamily="34" charset="0"/>
              </a:rPr>
              <a:t>Орская</a:t>
            </a:r>
            <a:r>
              <a:rPr lang="ru-RU" sz="6600" b="1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                                 </a:t>
            </a:r>
          </a:p>
          <a:p>
            <a:pPr algn="ctr"/>
            <a:r>
              <a:rPr lang="ru-RU" sz="6600" b="1" dirty="0">
                <a:solidFill>
                  <a:srgbClr val="800000"/>
                </a:solidFill>
                <a:latin typeface="Arial Black" panose="020B0A04020102020204" pitchFamily="34" charset="0"/>
              </a:rPr>
              <a:t> </a:t>
            </a:r>
            <a:r>
              <a:rPr lang="ru-RU" sz="6600" b="1" dirty="0" smtClean="0">
                <a:solidFill>
                  <a:srgbClr val="800000"/>
                </a:solidFill>
                <a:latin typeface="Arial Black" panose="020B0A04020102020204" pitchFamily="34" charset="0"/>
              </a:rPr>
              <a:t>       крепость»</a:t>
            </a:r>
            <a:endParaRPr lang="ru-RU" sz="6600" b="1" dirty="0">
              <a:solidFill>
                <a:srgbClr val="80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6965" y="5328996"/>
            <a:ext cx="30243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Работу выполнили</a:t>
            </a:r>
          </a:p>
          <a:p>
            <a:pPr algn="ctr"/>
            <a:r>
              <a:rPr lang="ru-RU" b="1" dirty="0" smtClean="0"/>
              <a:t>воспитатели МДОАУ №60:</a:t>
            </a:r>
          </a:p>
          <a:p>
            <a:pPr algn="ctr"/>
            <a:r>
              <a:rPr lang="ru-RU" b="1" dirty="0" err="1" smtClean="0"/>
              <a:t>Адушева</a:t>
            </a:r>
            <a:r>
              <a:rPr lang="ru-RU" b="1" dirty="0" smtClean="0"/>
              <a:t> Н.И,</a:t>
            </a:r>
          </a:p>
          <a:p>
            <a:pPr algn="ctr"/>
            <a:r>
              <a:rPr lang="ru-RU" b="1" dirty="0" err="1" smtClean="0"/>
              <a:t>Пучкина</a:t>
            </a:r>
            <a:r>
              <a:rPr lang="ru-RU" b="1" dirty="0" smtClean="0"/>
              <a:t> В.И.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23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08"/>
          <a:stretch/>
        </p:blipFill>
        <p:spPr bwMode="auto">
          <a:xfrm>
            <a:off x="5111552" y="1859662"/>
            <a:ext cx="3871672" cy="2577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25454"/>
          <a:stretch/>
        </p:blipFill>
        <p:spPr bwMode="auto">
          <a:xfrm>
            <a:off x="89019" y="332656"/>
            <a:ext cx="5028972" cy="2925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6630" y="4818665"/>
            <a:ext cx="39373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Голоса и таланты </a:t>
            </a:r>
            <a:r>
              <a:rPr lang="ru-RU" b="1" dirty="0" err="1" smtClean="0">
                <a:solidFill>
                  <a:srgbClr val="800000"/>
                </a:solidFill>
              </a:rPr>
              <a:t>орчан</a:t>
            </a:r>
            <a:endParaRPr lang="ru-RU" b="1" dirty="0" smtClean="0">
              <a:solidFill>
                <a:srgbClr val="800000"/>
              </a:solidFill>
            </a:endParaRPr>
          </a:p>
          <a:p>
            <a:r>
              <a:rPr lang="ru-RU" b="1" dirty="0" smtClean="0">
                <a:solidFill>
                  <a:srgbClr val="800000"/>
                </a:solidFill>
              </a:rPr>
              <a:t>Уже знают по белому свету.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И о нашем искусстве кричат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Только «Браво» на всех континентах.</a:t>
            </a:r>
          </a:p>
          <a:p>
            <a:pPr algn="r"/>
            <a:r>
              <a:rPr lang="ru-RU" sz="1600" b="1" dirty="0"/>
              <a:t> </a:t>
            </a:r>
            <a:r>
              <a:rPr lang="ru-RU" sz="1600" b="1" dirty="0" smtClean="0"/>
              <a:t>          («Памяти </a:t>
            </a:r>
            <a:r>
              <a:rPr lang="ru-RU" sz="1600" b="1" dirty="0"/>
              <a:t>Т</a:t>
            </a:r>
            <a:r>
              <a:rPr lang="ru-RU" sz="1600" b="1" dirty="0" smtClean="0"/>
              <a:t>араса Шевченко»</a:t>
            </a:r>
          </a:p>
          <a:p>
            <a:pPr algn="r"/>
            <a:r>
              <a:rPr lang="ru-RU" sz="1600" b="1" dirty="0"/>
              <a:t> </a:t>
            </a:r>
            <a:r>
              <a:rPr lang="ru-RU" sz="1600" b="1" dirty="0" smtClean="0"/>
              <a:t>                       В. Тихомиров)</a:t>
            </a:r>
            <a:endParaRPr lang="ru-RU" sz="1600" b="1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5004048" cy="293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1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41" y="0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9686" y="4155263"/>
            <a:ext cx="8568952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solidFill>
                  <a:srgbClr val="005426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</a:t>
            </a:r>
            <a:r>
              <a:rPr lang="ru-RU" sz="2000" b="1" dirty="0" smtClean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Использование макета не только обогащает предметно - развивающую среду в группе, но и способствует развитию сюжетно - ролевой игры,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развитию инициативы и волевого усилия</a:t>
            </a:r>
            <a:r>
              <a:rPr lang="ru-RU" sz="2000" b="1" dirty="0" smtClean="0">
                <a:solidFill>
                  <a:srgbClr val="003300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дошкольников.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Играя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макетом, ребенок создает воображаемую ситуацию, выполняет одну или несколько ролей, моделирует реальные ситуации и социальные отношения в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игре, применяет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полученные знания, обобщает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информацию.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18" y="188640"/>
            <a:ext cx="7200441" cy="38487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56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78" y="238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8490" y="241931"/>
            <a:ext cx="849694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b="1" dirty="0" smtClean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Макет </a:t>
            </a:r>
            <a:r>
              <a:rPr lang="ru-RU" sz="32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3200" b="1" dirty="0" err="1" smtClean="0">
                <a:solidFill>
                  <a:srgbClr val="8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Орская</a:t>
            </a:r>
            <a:r>
              <a:rPr lang="ru-RU" sz="32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крепость» </a:t>
            </a:r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– это уменьшенный объект, отображающий часть «старого города» и направляющий ребенка на игровую деятельность</a:t>
            </a:r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Предназначен для детей старшего дошкольного возраста</a:t>
            </a:r>
          </a:p>
          <a:p>
            <a:pPr algn="just"/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765" y="2034567"/>
            <a:ext cx="84624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800000"/>
              </a:solidFill>
              <a:effectLst/>
              <a:latin typeface="Times New Roman"/>
              <a:ea typeface="Times New Roman"/>
            </a:endParaRPr>
          </a:p>
          <a:p>
            <a:pPr algn="ctr"/>
            <a:endParaRPr lang="ru-RU" sz="2400" b="1" dirty="0" smtClean="0">
              <a:solidFill>
                <a:srgbClr val="800000"/>
              </a:solidFill>
              <a:effectLst/>
              <a:latin typeface="Times New Roman"/>
              <a:ea typeface="Times New Roman"/>
            </a:endParaRPr>
          </a:p>
          <a:p>
            <a:pPr algn="ctr"/>
            <a:endParaRPr lang="ru-RU" sz="2400" b="1" dirty="0">
              <a:solidFill>
                <a:srgbClr val="800000"/>
              </a:solidFill>
              <a:latin typeface="Times New Roman"/>
              <a:ea typeface="Times New Roman"/>
            </a:endParaRPr>
          </a:p>
          <a:p>
            <a:pPr algn="ctr"/>
            <a:endParaRPr lang="ru-RU" sz="2400" b="1" dirty="0" smtClean="0">
              <a:solidFill>
                <a:srgbClr val="800000"/>
              </a:solidFill>
              <a:effectLst/>
              <a:latin typeface="Times New Roman"/>
              <a:ea typeface="Times New Roman"/>
            </a:endParaRPr>
          </a:p>
          <a:p>
            <a:pPr algn="ctr"/>
            <a:endParaRPr lang="ru-RU" sz="2400" b="1" dirty="0" smtClean="0">
              <a:solidFill>
                <a:srgbClr val="800000"/>
              </a:solidFill>
              <a:effectLst/>
              <a:latin typeface="Times New Roman"/>
              <a:ea typeface="Times New Roman"/>
            </a:endParaRPr>
          </a:p>
          <a:p>
            <a:pPr algn="ctr"/>
            <a:endParaRPr lang="ru-RU" sz="2400" b="1" dirty="0" smtClean="0">
              <a:solidFill>
                <a:srgbClr val="800000"/>
              </a:solidFill>
              <a:effectLst/>
              <a:latin typeface="Times New Roman"/>
              <a:ea typeface="Times New Roman"/>
            </a:endParaRPr>
          </a:p>
          <a:p>
            <a:pPr algn="ctr"/>
            <a:endParaRPr lang="ru-RU" sz="2400" b="1" dirty="0">
              <a:solidFill>
                <a:srgbClr val="80000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400" b="1" dirty="0" smtClean="0">
                <a:solidFill>
                  <a:srgbClr val="800000"/>
                </a:solidFill>
                <a:effectLst/>
                <a:latin typeface="Times New Roman"/>
                <a:ea typeface="Times New Roman"/>
              </a:rPr>
              <a:t>Цель создания макета:</a:t>
            </a:r>
          </a:p>
          <a:p>
            <a:pPr algn="just"/>
            <a:r>
              <a:rPr lang="ru-RU" sz="2400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       Развитие познавательного интереса к окружающему миру и накопление знаний об   истории родного города.</a:t>
            </a:r>
            <a:endParaRPr lang="ru-RU" sz="2400" b="1" dirty="0">
              <a:solidFill>
                <a:srgbClr val="0033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5" y="2065981"/>
            <a:ext cx="86433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u="sng" dirty="0" smtClean="0">
              <a:solidFill>
                <a:srgbClr val="800000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sz="2400" b="1" dirty="0" smtClean="0">
                <a:solidFill>
                  <a:srgbClr val="800000"/>
                </a:solidFill>
                <a:latin typeface="Times New Roman"/>
                <a:ea typeface="Times New Roman"/>
              </a:rPr>
              <a:t>Описание</a:t>
            </a:r>
            <a:r>
              <a:rPr lang="ru-RU" sz="2400" b="1" dirty="0">
                <a:solidFill>
                  <a:srgbClr val="800000"/>
                </a:solidFill>
                <a:latin typeface="Times New Roman"/>
                <a:ea typeface="Times New Roman"/>
              </a:rPr>
              <a:t>:</a:t>
            </a:r>
          </a:p>
          <a:p>
            <a:pPr lvl="0" algn="just"/>
            <a:r>
              <a:rPr lang="ru-RU" sz="2400" b="1" dirty="0" smtClean="0">
                <a:solidFill>
                  <a:srgbClr val="003300"/>
                </a:solidFill>
                <a:latin typeface="Times New Roman"/>
                <a:ea typeface="Times New Roman"/>
              </a:rPr>
              <a:t>     Макет </a:t>
            </a:r>
            <a:r>
              <a:rPr lang="ru-RU" sz="2400" b="1" dirty="0">
                <a:solidFill>
                  <a:srgbClr val="003300"/>
                </a:solidFill>
                <a:latin typeface="Times New Roman"/>
                <a:ea typeface="Times New Roman"/>
              </a:rPr>
              <a:t>состоит из входных ворот , показывающих вход в крепость, башни с куполом, мельницы, колодца, старой церкви. Макет дополнен игрушками: лошадь с телегой , крестьянин, пушка, растительность, изделия из яшмы</a:t>
            </a:r>
            <a:r>
              <a:rPr lang="ru-RU" sz="2400" b="1" dirty="0" smtClean="0">
                <a:solidFill>
                  <a:srgbClr val="003300"/>
                </a:solidFill>
                <a:latin typeface="Times New Roman"/>
                <a:ea typeface="Times New Roman"/>
              </a:rPr>
              <a:t>.</a:t>
            </a:r>
          </a:p>
          <a:p>
            <a:pPr lvl="0" algn="just"/>
            <a:endParaRPr lang="ru-RU" b="1" dirty="0">
              <a:solidFill>
                <a:srgbClr val="003300"/>
              </a:solidFill>
              <a:latin typeface="Times New Roman"/>
              <a:ea typeface="Times New Roman"/>
            </a:endParaRPr>
          </a:p>
          <a:p>
            <a:pPr lvl="0"/>
            <a:endParaRPr lang="ru-RU" b="1" dirty="0">
              <a:solidFill>
                <a:srgbClr val="003300"/>
              </a:solidFill>
              <a:latin typeface="Times New Roman"/>
              <a:ea typeface="Times New Roman"/>
            </a:endParaRPr>
          </a:p>
          <a:p>
            <a:r>
              <a:rPr lang="ru-RU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                                                 </a:t>
            </a:r>
          </a:p>
          <a:p>
            <a:r>
              <a:rPr lang="ru-RU" b="1" dirty="0">
                <a:solidFill>
                  <a:srgbClr val="003300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003300"/>
                </a:solidFill>
                <a:latin typeface="Times New Roman"/>
                <a:ea typeface="Times New Roman"/>
              </a:rPr>
              <a:t>                                     </a:t>
            </a:r>
            <a:r>
              <a:rPr lang="ru-RU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  </a:t>
            </a:r>
            <a:endParaRPr lang="ru-RU" dirty="0">
              <a:solidFill>
                <a:srgbClr val="0033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948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7"/>
            <a:ext cx="914400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220917"/>
            <a:ext cx="8784976" cy="4411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800000"/>
                </a:solidFill>
                <a:latin typeface="Times New Roman"/>
                <a:ea typeface="Times New Roman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Закреплять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обобщать знания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детей по теме «История города Орска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»;</a:t>
            </a:r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Формировать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представления о природном  ландшафте и особенностях строений 18 века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Знакомить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условиями жизни людей в 18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веке;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Повышать уровень любознательности;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Активизировать лексический словарь по данной теме;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Знакомить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произведениями </a:t>
            </a:r>
            <a:r>
              <a:rPr lang="ru-RU" sz="2000" b="1" dirty="0" err="1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орского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поэта В. Тихомирова;</a:t>
            </a:r>
          </a:p>
          <a:p>
            <a:pPr marL="285750" lvl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Развивать логическое мышление, память, внимание, воображение, фантазию; общую и мелкую моторику рук;</a:t>
            </a:r>
          </a:p>
          <a:p>
            <a:pPr marL="285750" lvl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Развивать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творческое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мышление;</a:t>
            </a:r>
          </a:p>
          <a:p>
            <a:pPr marL="285750" lvl="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Воспитывать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коммуникативные навыки, умение работать в коллективе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653136"/>
            <a:ext cx="878497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800000"/>
                </a:solidFill>
                <a:latin typeface="Times New Roman"/>
                <a:ea typeface="Times New Roman"/>
              </a:rPr>
              <a:t>Формы </a:t>
            </a:r>
            <a:r>
              <a:rPr lang="ru-RU" sz="2400" b="1" dirty="0">
                <a:solidFill>
                  <a:srgbClr val="800000"/>
                </a:solidFill>
                <a:latin typeface="Times New Roman"/>
                <a:ea typeface="Times New Roman"/>
              </a:rPr>
              <a:t>работы с макетом: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3300"/>
                </a:solidFill>
                <a:latin typeface="Times New Roman"/>
                <a:ea typeface="Times New Roman"/>
              </a:rPr>
              <a:t>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Организация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совместного 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вариативного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обыгрывания макета со взрослыми в стиле партнерского взаимодействия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Свободная игровая детская активность и художественная  деятельность.</a:t>
            </a:r>
            <a:endParaRPr lang="ru-RU" sz="20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8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9" y="0"/>
            <a:ext cx="9144000" cy="691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0972" y="186667"/>
            <a:ext cx="7848872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Виды деятельности, в которых используется  макет</a:t>
            </a:r>
            <a:r>
              <a:rPr lang="ru-RU" sz="24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  <a:buFont typeface="Wingdings" panose="05000000000000000000" pitchFamily="2" charset="2"/>
              <a:buChar char="Ø"/>
            </a:pPr>
            <a:r>
              <a:rPr lang="ru-RU" sz="2000" b="1" u="sng" dirty="0" smtClean="0">
                <a:solidFill>
                  <a:srgbClr val="8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Познавательная деятельность</a:t>
            </a:r>
            <a:r>
              <a:rPr lang="ru-RU" sz="2000" b="1" u="sng" dirty="0" smtClean="0">
                <a:solidFill>
                  <a:srgbClr val="0033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1.Беседа: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«История создания».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2.Занятие: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«Знакомство с архитектурой Старого города».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3.Экскурсия в старый город .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4.Рассматривание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иллюстраций.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5.Беседа: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«Казаки».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6.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Беседа: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«Современные поэты об истории города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u="sng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Рисование:</a:t>
            </a: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 «Старые дома».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 «Транспорт прошлого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».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«Национальные  костюмы народов Оренбуржья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».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«</a:t>
            </a:r>
            <a:r>
              <a:rPr lang="ru-RU" sz="2000" b="1" dirty="0" err="1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Урало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сибирская роспись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».</a:t>
            </a:r>
          </a:p>
          <a:p>
            <a:pPr marL="342900" indent="-342900"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  <a:buFont typeface="Wingdings" panose="05000000000000000000" pitchFamily="2" charset="2"/>
              <a:buChar char="Ø"/>
            </a:pPr>
            <a:r>
              <a:rPr lang="ru-RU" sz="2000" b="1" u="sng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Конструирование и ручной труд:</a:t>
            </a: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1.Ручной труд « Храм»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2.Ручной труд «Плетень».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3.Конструирование из бумаги «Цветущий сад».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4.Ручной труд из бросового материала «Колодец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u="sng" dirty="0" smtClean="0">
                <a:solidFill>
                  <a:srgbClr val="8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Игровая:</a:t>
            </a:r>
            <a:endParaRPr lang="ru-RU" sz="2000" b="1" dirty="0" smtClean="0">
              <a:solidFill>
                <a:srgbClr val="0033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ts val="1575"/>
              </a:lnSpc>
              <a:spcBef>
                <a:spcPts val="375"/>
              </a:spcBef>
              <a:spcAft>
                <a:spcPts val="375"/>
              </a:spcAft>
            </a:pP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Игровая ситуация: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«Путешествие по Старому городу ».</a:t>
            </a:r>
            <a:endParaRPr lang="ru-RU" sz="2400" b="1" dirty="0">
              <a:solidFill>
                <a:srgbClr val="0033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ts val="1575"/>
              </a:lnSpc>
              <a:spcBef>
                <a:spcPts val="225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Свободная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игровая 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деятельность детей: сюжетно </a:t>
            </a:r>
            <a:r>
              <a:rPr lang="ru-RU" sz="2000" b="1" dirty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ролевые игры, режиссерские, показ настольного театра</a:t>
            </a:r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rgbClr val="0033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83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852" y="116632"/>
            <a:ext cx="9105148" cy="877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Варианты дидактических игр:</a:t>
            </a:r>
            <a:endParaRPr lang="ru-RU" sz="2400" dirty="0" smtClean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sz="2400" b="1" dirty="0" smtClean="0">
                <a:solidFill>
                  <a:srgbClr val="800000"/>
                </a:solidFill>
                <a:effectLst/>
                <a:latin typeface="Times New Roman"/>
                <a:ea typeface="Times New Roman"/>
              </a:rPr>
              <a:t>«Расскажи про крепость»</a:t>
            </a:r>
            <a:endParaRPr lang="ru-RU" sz="2400" dirty="0" smtClean="0">
              <a:solidFill>
                <a:srgbClr val="800000"/>
              </a:solidFill>
              <a:effectLst/>
              <a:latin typeface="Times New Roman"/>
              <a:ea typeface="Times New Roman"/>
            </a:endParaRPr>
          </a:p>
          <a:p>
            <a:pPr algn="ctr"/>
            <a:r>
              <a:rPr lang="ru-RU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Задачи:</a:t>
            </a:r>
          </a:p>
          <a:p>
            <a:pPr algn="just"/>
            <a:r>
              <a:rPr lang="ru-RU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       Закрепить знания детей о месте расположения, постройках, для чего предназначались; формировать умение составлять небольшой рассказ из 5-6 предложений.</a:t>
            </a:r>
          </a:p>
          <a:p>
            <a:pPr algn="just"/>
            <a:r>
              <a:rPr lang="ru-RU" sz="2400" b="1" dirty="0">
                <a:solidFill>
                  <a:srgbClr val="00330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smtClean="0">
                <a:solidFill>
                  <a:srgbClr val="003300"/>
                </a:solidFill>
                <a:latin typeface="Times New Roman"/>
                <a:ea typeface="Times New Roman"/>
              </a:rPr>
              <a:t>                                 </a:t>
            </a:r>
            <a:r>
              <a:rPr lang="ru-RU" sz="2400" b="1" dirty="0" smtClean="0">
                <a:solidFill>
                  <a:srgbClr val="800000"/>
                </a:solidFill>
                <a:effectLst/>
                <a:latin typeface="Times New Roman"/>
                <a:ea typeface="Times New Roman"/>
              </a:rPr>
              <a:t>"Что, где находиться?"</a:t>
            </a:r>
          </a:p>
          <a:p>
            <a:pPr algn="ctr"/>
            <a:r>
              <a:rPr lang="ru-RU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Задачи:</a:t>
            </a:r>
          </a:p>
          <a:p>
            <a:pPr algn="just"/>
            <a:r>
              <a:rPr lang="ru-RU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           Закреплять умение ориентироваться на плоскости, определяя местонахождение животного или предмета относительно себя или другого предмета.</a:t>
            </a:r>
          </a:p>
          <a:p>
            <a:pPr algn="just"/>
            <a:r>
              <a:rPr lang="ru-RU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Активизировать в речи детей понятия "слева", "справа", "вверху", "внизу", "посередине",   и т.д. </a:t>
            </a:r>
          </a:p>
          <a:p>
            <a:pPr algn="just"/>
            <a:r>
              <a:rPr lang="ru-RU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Примерный ход игры:1. Педагог называет животное или предмет, а ребенок должен объяснить, где он расположен на макете.</a:t>
            </a:r>
          </a:p>
          <a:p>
            <a:pPr algn="just"/>
            <a:r>
              <a:rPr lang="ru-RU" b="1" dirty="0" smtClean="0">
                <a:solidFill>
                  <a:srgbClr val="003300"/>
                </a:solidFill>
                <a:effectLst/>
                <a:latin typeface="Times New Roman"/>
                <a:ea typeface="Times New Roman"/>
              </a:rPr>
              <a:t>2. Педагог называет месторасположение предмета на макете относительно других предметов, а ребенок должен найти и назвать этот предмет или животное, обосновывая свое мнение.</a:t>
            </a:r>
          </a:p>
          <a:p>
            <a:pPr lvl="0" algn="ctr"/>
            <a:r>
              <a:rPr lang="ru-RU" sz="2400" b="1" dirty="0">
                <a:solidFill>
                  <a:srgbClr val="003300"/>
                </a:solidFill>
                <a:latin typeface="Times New Roman"/>
                <a:ea typeface="Times New Roman"/>
              </a:rPr>
              <a:t> </a:t>
            </a:r>
            <a:r>
              <a:rPr lang="ru-RU" sz="2400" b="1" dirty="0">
                <a:solidFill>
                  <a:srgbClr val="800000"/>
                </a:solidFill>
                <a:latin typeface="Times New Roman"/>
                <a:ea typeface="Times New Roman"/>
              </a:rPr>
              <a:t>"Ну-ка, посчитай-ка"</a:t>
            </a:r>
          </a:p>
          <a:p>
            <a:pPr lvl="0" algn="ctr"/>
            <a:r>
              <a:rPr lang="ru-RU" b="1" dirty="0">
                <a:solidFill>
                  <a:srgbClr val="003300"/>
                </a:solidFill>
                <a:latin typeface="Times New Roman"/>
                <a:ea typeface="Times New Roman"/>
              </a:rPr>
              <a:t>Задачи:</a:t>
            </a:r>
          </a:p>
          <a:p>
            <a:pPr lvl="0" algn="just"/>
            <a:r>
              <a:rPr lang="ru-RU" b="1" dirty="0" smtClean="0">
                <a:solidFill>
                  <a:srgbClr val="003300"/>
                </a:solidFill>
                <a:latin typeface="Times New Roman"/>
                <a:ea typeface="Times New Roman"/>
              </a:rPr>
              <a:t>          Упражнять </a:t>
            </a:r>
            <a:r>
              <a:rPr lang="ru-RU" b="1" dirty="0">
                <a:solidFill>
                  <a:srgbClr val="003300"/>
                </a:solidFill>
                <a:latin typeface="Times New Roman"/>
                <a:ea typeface="Times New Roman"/>
              </a:rPr>
              <a:t>в счете  предметов и подборе соответствующей цифры; развивать слуховое внимание, речь, мелкую моторику, умение ориентироваться на макете.</a:t>
            </a:r>
          </a:p>
          <a:p>
            <a:pPr lvl="0" algn="just"/>
            <a:r>
              <a:rPr lang="ru-RU" b="1" dirty="0">
                <a:solidFill>
                  <a:srgbClr val="003300"/>
                </a:solidFill>
                <a:latin typeface="Times New Roman"/>
                <a:ea typeface="Times New Roman"/>
              </a:rPr>
              <a:t>Примерный ход </a:t>
            </a:r>
            <a:r>
              <a:rPr lang="ru-RU" b="1" dirty="0" smtClean="0">
                <a:solidFill>
                  <a:srgbClr val="003300"/>
                </a:solidFill>
                <a:latin typeface="Times New Roman"/>
                <a:ea typeface="Times New Roman"/>
              </a:rPr>
              <a:t>игры: Педагог </a:t>
            </a:r>
            <a:r>
              <a:rPr lang="ru-RU" b="1" dirty="0">
                <a:solidFill>
                  <a:srgbClr val="003300"/>
                </a:solidFill>
                <a:latin typeface="Times New Roman"/>
                <a:ea typeface="Times New Roman"/>
              </a:rPr>
              <a:t>предлагает посчитать здания и показать соответствующую цифру.</a:t>
            </a:r>
          </a:p>
          <a:p>
            <a:pPr algn="just"/>
            <a:endParaRPr lang="ru-RU" dirty="0">
              <a:latin typeface="Times New Roman"/>
              <a:ea typeface="Times New Roman"/>
            </a:endParaRPr>
          </a:p>
          <a:p>
            <a:pPr algn="just"/>
            <a:endParaRPr lang="ru-RU" dirty="0" smtClean="0">
              <a:effectLst/>
              <a:latin typeface="Times New Roman"/>
              <a:ea typeface="Times New Roman"/>
            </a:endParaRPr>
          </a:p>
          <a:p>
            <a:pPr algn="just"/>
            <a:endParaRPr lang="ru-RU" dirty="0">
              <a:latin typeface="Times New Roman"/>
              <a:ea typeface="Times New Roman"/>
            </a:endParaRPr>
          </a:p>
          <a:p>
            <a:pPr algn="just"/>
            <a:endParaRPr lang="ru-RU" dirty="0" smtClean="0">
              <a:effectLst/>
              <a:latin typeface="Times New Roman"/>
              <a:ea typeface="Times New Roman"/>
            </a:endParaRPr>
          </a:p>
          <a:p>
            <a:pPr algn="just"/>
            <a:endParaRPr lang="ru-RU" dirty="0">
              <a:latin typeface="Times New Roman"/>
              <a:ea typeface="Times New Roman"/>
            </a:endParaRPr>
          </a:p>
          <a:p>
            <a:pPr algn="just"/>
            <a:endParaRPr lang="ru-RU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63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3.imageban.ru/out/2012/01/23/1f1a34546403c6cbb51b7ea209e8d1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616"/>
            <a:ext cx="9143999" cy="683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0032" y="692696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Долго ехал в телеге Кобзарь, 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Политический ссыльный к границе.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По уральской и майской степи,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Неужели все это не сниться?</a:t>
            </a:r>
            <a:endParaRPr lang="ru-RU" b="1" dirty="0">
              <a:solidFill>
                <a:srgbClr val="8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79074"/>
            <a:ext cx="6336704" cy="47541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47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3.imageban.ru/out/2012/01/23/1f1a34546403c6cbb51b7ea209e8d1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7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1"/>
          <a:stretch/>
        </p:blipFill>
        <p:spPr bwMode="auto">
          <a:xfrm>
            <a:off x="4355976" y="3379839"/>
            <a:ext cx="2744174" cy="16942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44" y="987782"/>
            <a:ext cx="4319011" cy="3240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036" y="188640"/>
            <a:ext cx="4025570" cy="3018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5074068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b="1" smtClean="0">
                <a:solidFill>
                  <a:srgbClr val="800000"/>
                </a:solidFill>
              </a:rPr>
              <a:t>Подъезжаем</a:t>
            </a:r>
            <a:r>
              <a:rPr lang="ru-RU" b="1" dirty="0" smtClean="0">
                <a:solidFill>
                  <a:srgbClr val="800000"/>
                </a:solidFill>
              </a:rPr>
              <a:t>! – Возница был гордым.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800000"/>
                </a:solidFill>
              </a:rPr>
              <a:t>На пригорке – редуты вразброс,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800000"/>
                </a:solidFill>
              </a:rPr>
              <a:t>Деревянная церковь убога, 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800000"/>
                </a:solidFill>
              </a:rPr>
              <a:t>На казармы не взглянешь без слез.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rgbClr val="800000"/>
                </a:solidFill>
              </a:rPr>
              <a:t>И людей, и построек немного.</a:t>
            </a:r>
            <a:endParaRPr lang="ru-RU" b="1" dirty="0">
              <a:solidFill>
                <a:srgbClr val="8000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6"/>
          <a:stretch/>
        </p:blipFill>
        <p:spPr bwMode="auto">
          <a:xfrm>
            <a:off x="6403084" y="4797152"/>
            <a:ext cx="2228972" cy="17904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1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452192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</a:rPr>
              <a:t>И вот здесь, где в Европу рассвет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С азиатских полей наплывает,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Огорченно промолвил поэт: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- Неужели здесь песни спивают?</a:t>
            </a:r>
            <a:endParaRPr lang="ru-RU" b="1" dirty="0">
              <a:solidFill>
                <a:srgbClr val="80000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79923">
            <a:off x="2341942" y="272537"/>
            <a:ext cx="6895685" cy="578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4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72" y="23813"/>
            <a:ext cx="9144000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4008" y="47667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…</a:t>
            </a:r>
            <a:r>
              <a:rPr lang="ru-RU" b="1" dirty="0" smtClean="0">
                <a:solidFill>
                  <a:srgbClr val="800000"/>
                </a:solidFill>
              </a:rPr>
              <a:t>С той поры пролетели года.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Город мой – навсегда пограничный – 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Размахнулся на двух берегах,</a:t>
            </a:r>
          </a:p>
          <a:p>
            <a:r>
              <a:rPr lang="ru-RU" b="1" dirty="0" smtClean="0">
                <a:solidFill>
                  <a:srgbClr val="800000"/>
                </a:solidFill>
              </a:rPr>
              <a:t>И поются здесь песни отлично.</a:t>
            </a:r>
            <a:endParaRPr lang="ru-RU" b="1" dirty="0">
              <a:solidFill>
                <a:srgbClr val="80000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35" y="2060848"/>
            <a:ext cx="8320923" cy="468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36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611</Words>
  <Application>Microsoft Office PowerPoint</Application>
  <PresentationFormat>Экран (4:3)</PresentationFormat>
  <Paragraphs>105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mvideo</dc:creator>
  <cp:lastModifiedBy>Детсад 60</cp:lastModifiedBy>
  <cp:revision>49</cp:revision>
  <dcterms:created xsi:type="dcterms:W3CDTF">2020-10-05T11:04:16Z</dcterms:created>
  <dcterms:modified xsi:type="dcterms:W3CDTF">2020-10-08T04:32:59Z</dcterms:modified>
</cp:coreProperties>
</file>