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8.png"/><Relationship Id="rId4" Type="http://schemas.openxmlformats.org/officeDocument/2006/relationships/image" Target="../media/image1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jpeg"/><Relationship Id="rId5" Type="http://schemas.openxmlformats.org/officeDocument/2006/relationships/image" Target="../media/image22.jpeg"/><Relationship Id="rId4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3119660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i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i="1" dirty="0" smtClean="0">
                <a:solidFill>
                  <a:schemeClr val="tx2">
                    <a:lumMod val="50000"/>
                  </a:schemeClr>
                </a:solidFill>
              </a:rPr>
              <a:t>«</a:t>
            </a:r>
            <a:r>
              <a:rPr lang="ru-RU" i="1" dirty="0">
                <a:solidFill>
                  <a:schemeClr val="tx2">
                    <a:lumMod val="50000"/>
                  </a:schemeClr>
                </a:solidFill>
              </a:rPr>
              <a:t>Педагогические технологии в развитии логического мышления в работе с детьми дошкольного возраста».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3501008"/>
            <a:ext cx="8568952" cy="1473200"/>
          </a:xfrm>
        </p:spPr>
        <p:txBody>
          <a:bodyPr/>
          <a:lstStyle/>
          <a:p>
            <a:endParaRPr lang="ru-RU" i="1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Галушкина </a:t>
            </a:r>
            <a:r>
              <a:rPr lang="ru-RU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Лариса Юрьевна, старший воспитатель МДОАУ 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№ 71</a:t>
            </a:r>
            <a:endParaRPr lang="ru-RU" i="1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r>
              <a:rPr lang="ru-RU" i="1" dirty="0" err="1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Чудакова</a:t>
            </a:r>
            <a:r>
              <a:rPr lang="ru-RU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Светлана Александровна, старший воспитатель МДОАУ №116</a:t>
            </a:r>
          </a:p>
          <a:p>
            <a:endParaRPr lang="ru-RU" i="1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194139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4464496"/>
          </a:xfrm>
        </p:spPr>
        <p:txBody>
          <a:bodyPr>
            <a:noAutofit/>
          </a:bodyPr>
          <a:lstStyle/>
          <a:p>
            <a:r>
              <a:rPr lang="ru-RU" sz="3600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Одна из составляющих этих технологий 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- создание </a:t>
            </a:r>
            <a:r>
              <a:rPr lang="ru-RU" sz="36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условий для максимального развития логического мышления дошкольников в подготовке к успешному обучению</a:t>
            </a:r>
          </a:p>
        </p:txBody>
      </p:sp>
    </p:spTree>
    <p:extLst>
      <p:ext uri="{BB962C8B-B14F-4D97-AF65-F5344CB8AC3E}">
        <p14:creationId xmlns="" xmlns:p14="http://schemas.microsoft.com/office/powerpoint/2010/main" val="17900845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6120680"/>
          </a:xfrm>
        </p:spPr>
        <p:txBody>
          <a:bodyPr>
            <a:normAutofit fontScale="90000"/>
          </a:bodyPr>
          <a:lstStyle/>
          <a:p>
            <a:r>
              <a:rPr lang="ru-RU" sz="3600" b="1" i="1" u="sng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И</a:t>
            </a:r>
            <a:r>
              <a:rPr lang="ru-RU" sz="3600" b="1" i="1" u="sng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гровая </a:t>
            </a:r>
            <a:r>
              <a:rPr lang="ru-RU" sz="3600" b="1" i="1" u="sng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технология. </a:t>
            </a:r>
            <a:r>
              <a:rPr lang="ru-RU" sz="36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/>
            </a:r>
            <a:br>
              <a:rPr lang="ru-RU" sz="36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</a:br>
            <a:r>
              <a:rPr lang="ru-RU" sz="36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3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Обучение детей должно быть развивающим, увлекательным, проблемно игровым.</a:t>
            </a:r>
            <a:br>
              <a:rPr lang="ru-RU" sz="3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</a:br>
            <a:r>
              <a:rPr lang="ru-RU" sz="3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Данная технология позволяет ребенку: овладеть средствами (сенсорные эталоны, речь, схемы и модели) и способами познания (сравнением, обследованием, классификацией, </a:t>
            </a:r>
            <a:r>
              <a:rPr lang="ru-RU" sz="3100" dirty="0" err="1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сериацией</a:t>
            </a:r>
            <a:r>
              <a:rPr lang="ru-RU" sz="3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), накопить логико-математический опыт 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.</a:t>
            </a:r>
            <a:b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</a:br>
            <a:r>
              <a:rPr lang="ru-RU" sz="36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/>
            </a:r>
            <a:br>
              <a:rPr lang="ru-RU" sz="36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</a:br>
            <a:r>
              <a:rPr lang="ru-RU" sz="3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Л</a:t>
            </a:r>
            <a:r>
              <a:rPr lang="ru-RU" sz="3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огико-математические </a:t>
            </a:r>
            <a:r>
              <a:rPr lang="ru-RU" sz="3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игры </a:t>
            </a:r>
            <a:br>
              <a:rPr lang="ru-RU" sz="3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</a:br>
            <a:r>
              <a:rPr lang="ru-RU" sz="3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(«</a:t>
            </a:r>
            <a:r>
              <a:rPr lang="ru-RU" sz="3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Помоги </a:t>
            </a:r>
            <a:r>
              <a:rPr lang="ru-RU" sz="3100" dirty="0" err="1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муравьишкам</a:t>
            </a:r>
            <a:r>
              <a:rPr lang="ru-RU" sz="3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», «Найди клад», «Засели домики», «У кого в гостях Винни-Пух и Пятачок» и </a:t>
            </a:r>
            <a:r>
              <a:rPr lang="ru-RU" sz="3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др.)</a:t>
            </a:r>
            <a:endParaRPr lang="ru-RU" sz="31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158880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20688"/>
            <a:ext cx="7772400" cy="3744416"/>
          </a:xfrm>
        </p:spPr>
        <p:txBody>
          <a:bodyPr>
            <a:noAutofit/>
          </a:bodyPr>
          <a:lstStyle/>
          <a:p>
            <a:r>
              <a:rPr lang="ru-RU" sz="2800" b="1" i="1" u="sng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Т</a:t>
            </a:r>
            <a:r>
              <a:rPr lang="ru-RU" sz="2800" b="1" i="1" u="sng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ехнологии </a:t>
            </a:r>
            <a:r>
              <a:rPr lang="ru-RU" sz="2800" b="1" i="1" u="sng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«</a:t>
            </a:r>
            <a:r>
              <a:rPr lang="ru-RU" sz="2800" b="1" i="1" u="sng" dirty="0" err="1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Step</a:t>
            </a:r>
            <a:r>
              <a:rPr lang="ru-RU" sz="2800" b="1" i="1" u="sng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2800" b="1" i="1" u="sng" dirty="0" err="1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by</a:t>
            </a:r>
            <a:r>
              <a:rPr lang="ru-RU" sz="2800" b="1" i="1" u="sng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2800" b="1" i="1" u="sng" dirty="0" err="1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step</a:t>
            </a:r>
            <a:r>
              <a:rPr lang="ru-RU" sz="2800" i="1" u="sng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»</a:t>
            </a:r>
            <a:r>
              <a:rPr lang="ru-RU" sz="28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- развивающие </a:t>
            </a:r>
            <a:r>
              <a:rPr lang="ru-RU" sz="28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задания для дошкольников, направлены на расширение их субъективного опыта и систематизированы вокруг категорий разного характера (таких, как «живое», «неживое», «движение», «качество», «количеств», «причина», «следствие», потребности», «ресурсы» и д. </a:t>
            </a:r>
          </a:p>
        </p:txBody>
      </p:sp>
    </p:spTree>
    <p:extLst>
      <p:ext uri="{BB962C8B-B14F-4D97-AF65-F5344CB8AC3E}">
        <p14:creationId xmlns="" xmlns:p14="http://schemas.microsoft.com/office/powerpoint/2010/main" val="19484246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548680"/>
            <a:ext cx="9036496" cy="5472608"/>
          </a:xfrm>
        </p:spPr>
        <p:txBody>
          <a:bodyPr>
            <a:noAutofit/>
          </a:bodyPr>
          <a:lstStyle/>
          <a:p>
            <a:r>
              <a:rPr lang="ru-RU" sz="3600" b="1" i="1" u="sng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Математическое моделирование</a:t>
            </a:r>
            <a:r>
              <a:rPr lang="ru-RU" sz="36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 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можно </a:t>
            </a:r>
            <a:r>
              <a:rPr lang="ru-RU" sz="32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классифицировать по логике действий, выделяя: математические развлечения; логические игры, задачи, упражнения; дидактические игры и упражнения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.</a:t>
            </a:r>
            <a:b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</a:br>
            <a:r>
              <a:rPr lang="ru-RU" sz="3200" b="1" i="1" u="sng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Наглядное моделирование </a:t>
            </a:r>
            <a:r>
              <a:rPr lang="ru-RU" sz="3200" b="1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.                                                                                      </a:t>
            </a:r>
            <a:r>
              <a:rPr lang="ru-RU" sz="32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/>
            </a:r>
            <a:br>
              <a:rPr lang="ru-RU" sz="32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</a:br>
            <a:r>
              <a:rPr lang="ru-RU" sz="32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Эта задача решается путём формирования   у   детей   действий   по   построению   и   использованию наглядных моделей разных типов (</a:t>
            </a:r>
            <a:r>
              <a:rPr lang="ru-RU" sz="3200" dirty="0" err="1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мнемотаблиц</a:t>
            </a:r>
            <a:r>
              <a:rPr lang="ru-RU" sz="32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).</a:t>
            </a:r>
          </a:p>
        </p:txBody>
      </p:sp>
    </p:spTree>
    <p:extLst>
      <p:ext uri="{BB962C8B-B14F-4D97-AF65-F5344CB8AC3E}">
        <p14:creationId xmlns="" xmlns:p14="http://schemas.microsoft.com/office/powerpoint/2010/main" val="26820302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404664"/>
            <a:ext cx="8892480" cy="5328592"/>
          </a:xfrm>
        </p:spPr>
        <p:txBody>
          <a:bodyPr>
            <a:normAutofit/>
          </a:bodyPr>
          <a:lstStyle/>
          <a:p>
            <a:r>
              <a:rPr lang="ru-RU" sz="3600" b="1" i="1" u="sng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Технология </a:t>
            </a:r>
            <a:r>
              <a:rPr lang="ru-RU" sz="3600" b="1" i="1" u="sng" dirty="0" err="1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Триз</a:t>
            </a:r>
            <a:r>
              <a:rPr lang="ru-RU" sz="3600" b="1" i="1" u="sng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.</a:t>
            </a:r>
            <a:r>
              <a:rPr lang="ru-RU" sz="3600" b="1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36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В её основе лежит не просто обучение детей математике, сколько открытие способов получения верного результата . Проблемные ситуации являются частью технологии ТРИЗ 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(«</a:t>
            </a:r>
            <a:r>
              <a:rPr lang="ru-RU" sz="28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Поиск общих признаков» 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, «</a:t>
            </a:r>
            <a:r>
              <a:rPr lang="ru-RU" sz="28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Третий лишний» 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/>
            </a:r>
            <a:b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</a:b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«</a:t>
            </a:r>
            <a:r>
              <a:rPr lang="ru-RU" sz="28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Поиск противоположных объектов» 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)</a:t>
            </a:r>
            <a:endParaRPr lang="ru-RU" sz="28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30483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60648"/>
            <a:ext cx="8964488" cy="6264696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Применение инновационных технологий в образовательном процессе, не только обучает умению рассуждать и доказывать; развивать познавательный интерес и творческое воображение , но и обучает логическим операциям: анализу, синтезу, сравнению, умению классифицировать и упорядочивать, что так необходимо детям в подготовке к успешному обучению в школе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1880864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340768"/>
            <a:ext cx="8568951" cy="478539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6000" dirty="0" smtClean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0" indent="0" algn="ctr">
              <a:buNone/>
            </a:pPr>
            <a:r>
              <a:rPr lang="ru-RU" sz="6000" dirty="0" smtClean="0">
                <a:solidFill>
                  <a:schemeClr val="accent1">
                    <a:lumMod val="50000"/>
                  </a:schemeClr>
                </a:solidFill>
                <a:latin typeface="Book Antiqua" panose="02040602050305030304" pitchFamily="18" charset="0"/>
              </a:rPr>
              <a:t>Спасибо за внимание </a:t>
            </a:r>
            <a:endParaRPr lang="ru-RU" sz="6000" dirty="0">
              <a:solidFill>
                <a:schemeClr val="accent1">
                  <a:lumMod val="50000"/>
                </a:schemeClr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18142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332656"/>
            <a:ext cx="8568952" cy="5832648"/>
          </a:xfrm>
        </p:spPr>
        <p:txBody>
          <a:bodyPr>
            <a:normAutofit fontScale="90000"/>
          </a:bodyPr>
          <a:lstStyle/>
          <a:p>
            <a:r>
              <a:rPr lang="ru-RU" sz="3600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Что же такое логика, логическое мышление</a:t>
            </a:r>
            <a:r>
              <a:rPr lang="ru-RU" sz="36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? 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/>
            </a:r>
            <a:b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</a:br>
            <a:r>
              <a:rPr lang="ru-RU" sz="36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/>
            </a:r>
            <a:br>
              <a:rPr lang="ru-RU" sz="36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</a:br>
            <a:r>
              <a:rPr lang="ru-RU" sz="28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Логика – наука о правильном мышлении, искусство рассуждения и законах интеллектуальной познавательной деятельности.</a:t>
            </a:r>
            <a:br>
              <a:rPr lang="ru-RU" sz="28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</a:b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/>
            </a:r>
            <a:b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</a:b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/>
            </a:r>
            <a:b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</a:b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Логическое </a:t>
            </a:r>
            <a:r>
              <a:rPr lang="ru-RU" sz="28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мышление – вид мыслительного процесса, в котором используются логические конструкции и готовые понятия.</a:t>
            </a:r>
            <a:br>
              <a:rPr lang="ru-RU" sz="28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</a:b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300419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332656"/>
            <a:ext cx="8640960" cy="3672408"/>
          </a:xfrm>
        </p:spPr>
        <p:txBody>
          <a:bodyPr>
            <a:normAutofit/>
          </a:bodyPr>
          <a:lstStyle/>
          <a:p>
            <a:r>
              <a:rPr lang="ru-RU" sz="36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Н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авыки</a:t>
            </a:r>
            <a:r>
              <a:rPr lang="ru-RU" sz="36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, умения, приобретенные в дошкольный период, будут служить фундаментом для получения знаний и развития способностей в более старшем возрасте – в школе. </a:t>
            </a:r>
          </a:p>
        </p:txBody>
      </p:sp>
    </p:spTree>
    <p:extLst>
      <p:ext uri="{BB962C8B-B14F-4D97-AF65-F5344CB8AC3E}">
        <p14:creationId xmlns="" xmlns:p14="http://schemas.microsoft.com/office/powerpoint/2010/main" val="3573110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648072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Младший возраст </a:t>
            </a:r>
            <a:endParaRPr lang="ru-RU" sz="40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1026" name="Picture 2" descr="https://1.bp.blogspot.com/-ANwFf41BAoI/XdOuYTfy9RI/AAAAAAAAAJU/xYy3hFboxDUiwo8468uC4t8IlVug2ThBACLcBGAsYHQ/s1600/IMG_20190818_220826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908720"/>
            <a:ext cx="2880320" cy="21602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mishka-knizhka.ru/wp-content/uploads/2018/10/pazly9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960855"/>
            <a:ext cx="2728736" cy="204655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cstor.nn2.ru/userfiles/data/ufiles/1/13/72/35/13723545.shop_property_file_320_135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1" y="2759738"/>
            <a:ext cx="3063936" cy="222135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i12.fotocdn.net/s105/69778cdfa7155a3f/public_pin_l/2263738855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0" y="4540766"/>
            <a:ext cx="3048991" cy="231723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i03.fotocdn.net/s116/f822974863dc50ed/public_pin_l/2643815420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7794" y="4581128"/>
            <a:ext cx="3003946" cy="222964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275075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792088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Средний возраст </a:t>
            </a:r>
            <a:endParaRPr lang="ru-RU" sz="36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2050" name="Picture 2" descr="http://img1.liveinternet.ru/images/attach/c/8/100/110/100110455_a1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014" y="332656"/>
            <a:ext cx="2664296" cy="302433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s://i08.fotocdn.net/s109/6c0602700e2b0c59/public_pin_l/2403340973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356" y="1110673"/>
            <a:ext cx="2784276" cy="30493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https://i.pinimg.com/originals/48/5f/1f/485f1f046ceca3fc40c9ace41d88e3eb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1062" y="3284984"/>
            <a:ext cx="2449532" cy="309375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https://bebiklad.ru/wp-content/uploads/20170507_113124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933056"/>
            <a:ext cx="2880796" cy="266921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831248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648072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Старший дошкольный возраст </a:t>
            </a:r>
            <a:endParaRPr lang="ru-RU" sz="36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4" name="Picture 12" descr="https://neposed.net/images/olga/igraya_razvivaemsya/igri_na_razvitie_mishleniya/logicheskie-tablici2/logicheskie-tablici20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5525" y="4315075"/>
            <a:ext cx="3599725" cy="25429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https://avatars.mds.yandex.net/get-pdb/1683100/1336d432-2df4-4bed-9a53-ccf6bfadbf91/s1200?webp=fals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729586"/>
            <a:ext cx="3689792" cy="36006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s://ds05.infourok.ru/uploads/ex/1337/000de25e-acbc89a3/14/hello_html_m43041d28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791" y="4947924"/>
            <a:ext cx="4972273" cy="172819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https://pandia.ru/text/80/597/images/img2_41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24744"/>
            <a:ext cx="3960440" cy="360202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070613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fs01.urokimatematiki.ru/e/0014c7-02f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460946"/>
            <a:ext cx="3501993" cy="227039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ds04.infourok.ru/uploads/ex/097a/0014c9f9-4695ffbd/img9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32656"/>
            <a:ext cx="4032448" cy="302433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ds04.infourok.ru/uploads/ex/0d6e/00115f05-370d12f1/img11.jpg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776192" y="3717032"/>
            <a:ext cx="3301026" cy="254795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xn--80aaaga2ais1c4e.ot7.ru/admin/uploads/7/3/7/%D0%9A%D0%B0%D1%80%D1%82%D0%BE%D1%82%D0%B5%D0%BA%D0%B0-%D1%84%D0%B8%D0%B3%D1%83%D1%80-%D0%B8%D0%B7-%D1%81%D1%87%D0%B5%D1%82%D0%BD%D1%8B%D1%85-%D0%BF%D0%B0%D0%BB%D0%BE%D1%87%D0%B5%D0%BA-%D0%B4%D0%BB%D1%8F-%D1%80%D0%B0%D0%B7%D0%B2%D0%B8%D1%82%D0%B8%D1%8F-%D0%BC%D0%B5%D0%BB%D0%BA%D0%BE%D0%B9-%D0%BC%D0%BE%D1%82%D0%BE%D1%80%D0%B8%D0%BA%D0%B8-%D0%B8-%D0%B2%D0%BD%D0%B8%D0%BC%D0%B0%D1%82%D0%B5%D0%BB%D1%8C%D0%BD%D0%BE%D1%81%D1%82%D0%B8-%D1%83-%D0%B4%D0%BE%D1%88%D0%BA%D0%BE%D0%BB%D1%8C%D0%BD%D0%B8%D0%BA%D0%BE%D0%B2-3216.pn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976" y="300755"/>
            <a:ext cx="2779063" cy="375791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160452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mdoydetsad3.ru/wp-content/uploads/a/e/0/ae0243fc1887f4d9f2a3e0de41e7ffc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340768"/>
            <a:ext cx="3314733" cy="258549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s://fs00.infourok.ru/images/doc/313/312749/img19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5" y="4103693"/>
            <a:ext cx="3672408" cy="275430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s://fsd.multiurok.ru/html/2018/01/31/s_5a71b9952c538/817867_5.pn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4708" y="3789040"/>
            <a:ext cx="2934773" cy="296936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http://1.bp.blogspot.com/_hhw5GpaQvoU/TG3eP8e2gGI/AAAAAAAAAKU/7U-UWBeyMU8/s1600/Tangram+006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4912" y="2348880"/>
            <a:ext cx="2843808" cy="213285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https://fsd.multiurok.ru/html/2018/02/11/s_5a80aea2889f4/829811_1.jpe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5088" y="7818"/>
            <a:ext cx="2852737" cy="285749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7221453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404664"/>
            <a:ext cx="8640960" cy="4248472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«Развивающее обучение», 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/>
            </a:r>
            <a:b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</a:b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«</a:t>
            </a:r>
            <a:r>
              <a:rPr lang="ru-RU" sz="36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Игровые технологии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»,</a:t>
            </a:r>
            <a:b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</a:b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36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«Математическое моделирование», «Наглядное моделирование», 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/>
            </a:r>
            <a:b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</a:b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ТРИЗ</a:t>
            </a:r>
            <a:r>
              <a:rPr lang="ru-RU" sz="36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, 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/>
            </a:r>
            <a:b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</a:b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технология </a:t>
            </a:r>
            <a:r>
              <a:rPr lang="ru-RU" sz="36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«</a:t>
            </a:r>
            <a:r>
              <a:rPr lang="ru-RU" sz="3600" dirty="0" err="1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Step</a:t>
            </a:r>
            <a:r>
              <a:rPr lang="ru-RU" sz="36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3600" dirty="0" err="1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by</a:t>
            </a:r>
            <a:r>
              <a:rPr lang="ru-RU" sz="36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3600" dirty="0" err="1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step</a:t>
            </a:r>
            <a:r>
              <a:rPr lang="ru-RU" sz="36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».</a:t>
            </a:r>
          </a:p>
        </p:txBody>
      </p:sp>
    </p:spTree>
    <p:extLst>
      <p:ext uri="{BB962C8B-B14F-4D97-AF65-F5344CB8AC3E}">
        <p14:creationId xmlns="" xmlns:p14="http://schemas.microsoft.com/office/powerpoint/2010/main" val="23830631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132</TotalTime>
  <Words>225</Words>
  <Application>Microsoft Office PowerPoint</Application>
  <PresentationFormat>Экран (4:3)</PresentationFormat>
  <Paragraphs>18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Волна</vt:lpstr>
      <vt:lpstr> «Педагогические технологии в развитии логического мышления в работе с детьми дошкольного возраста». </vt:lpstr>
      <vt:lpstr>Что же такое логика, логическое мышление?   Логика – наука о правильном мышлении, искусство рассуждения и законах интеллектуальной познавательной деятельности.   Логическое мышление – вид мыслительного процесса, в котором используются логические конструкции и готовые понятия. . </vt:lpstr>
      <vt:lpstr>Навыки, умения, приобретенные в дошкольный период, будут служить фундаментом для получения знаний и развития способностей в более старшем возрасте – в школе. </vt:lpstr>
      <vt:lpstr>Младший возраст </vt:lpstr>
      <vt:lpstr>Средний возраст </vt:lpstr>
      <vt:lpstr>Старший дошкольный возраст </vt:lpstr>
      <vt:lpstr>Слайд 7</vt:lpstr>
      <vt:lpstr>Слайд 8</vt:lpstr>
      <vt:lpstr>«Развивающее обучение»,  «Игровые технологии»,  «Математическое моделирование», «Наглядное моделирование»,  ТРИЗ,  технология «Step by step».</vt:lpstr>
      <vt:lpstr>Одна из составляющих этих технологий - создание условий для максимального развития логического мышления дошкольников в подготовке к успешному обучению</vt:lpstr>
      <vt:lpstr>Игровая технология.   Обучение детей должно быть развивающим, увлекательным, проблемно игровым. Данная технология позволяет ребенку: овладеть средствами (сенсорные эталоны, речь, схемы и модели) и способами познания (сравнением, обследованием, классификацией, сериацией), накопить логико-математический опыт .  Логико-математические игры  («Помоги муравьишкам», «Найди клад», «Засели домики», «У кого в гостях Винни-Пух и Пятачок» и др.)</vt:lpstr>
      <vt:lpstr>Технологии «Step by step» - развивающие задания для дошкольников, направлены на расширение их субъективного опыта и систематизированы вокруг категорий разного характера (таких, как «живое», «неживое», «движение», «качество», «количеств», «причина», «следствие», потребности», «ресурсы» и д. </vt:lpstr>
      <vt:lpstr>Математическое моделирование  можно классифицировать по логике действий, выделяя: математические развлечения; логические игры, задачи, упражнения; дидактические игры и упражнения. Наглядное моделирование .                                                                                       Эта задача решается путём формирования   у   детей   действий   по   построению   и   использованию наглядных моделей разных типов (мнемотаблиц ).</vt:lpstr>
      <vt:lpstr>Технология Триз. В её основе лежит не просто обучение детей математике, сколько открытие способов получения верного результата . Проблемные ситуации являются частью технологии ТРИЗ .  («Поиск общих признаков» , «Третий лишний»  «Поиск противоположных объектов» )</vt:lpstr>
      <vt:lpstr>Применение инновационных технологий в образовательном процессе, не только обучает умению рассуждать и доказывать; развивать познавательный интерес и творческое воображение , но и обучает логическим операциям: анализу, синтезу, сравнению, умению классифицировать и упорядочивать, что так необходимо детям в подготовке к успешному обучению в школе. 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«Педагогические технологии в развитии логического мышления в работе с детьми дошкольного возраста». </dc:title>
  <dc:creator>IGOR</dc:creator>
  <cp:lastModifiedBy>User</cp:lastModifiedBy>
  <cp:revision>14</cp:revision>
  <dcterms:created xsi:type="dcterms:W3CDTF">2021-10-18T14:19:57Z</dcterms:created>
  <dcterms:modified xsi:type="dcterms:W3CDTF">2021-10-28T06:47:36Z</dcterms:modified>
</cp:coreProperties>
</file>