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25.03.2022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25.03.2022</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25.03.2022</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34729"/>
            <a:ext cx="7776864" cy="6156947"/>
          </a:xfrm>
          <a:prstGeom prst="rect">
            <a:avLst/>
          </a:prstGeom>
        </p:spPr>
      </p:pic>
      <p:sp>
        <p:nvSpPr>
          <p:cNvPr id="2" name="Заголовок 1"/>
          <p:cNvSpPr>
            <a:spLocks noGrp="1"/>
          </p:cNvSpPr>
          <p:nvPr>
            <p:ph type="title"/>
          </p:nvPr>
        </p:nvSpPr>
        <p:spPr>
          <a:xfrm>
            <a:off x="611560" y="548680"/>
            <a:ext cx="7520940" cy="1800200"/>
          </a:xfrm>
        </p:spPr>
        <p:txBody>
          <a:bodyPr/>
          <a:lstStyle/>
          <a:p>
            <a:pPr algn="ctr"/>
            <a:r>
              <a:rPr lang="ru-RU" sz="3200" b="1" i="1" dirty="0" smtClean="0">
                <a:solidFill>
                  <a:schemeClr val="bg1"/>
                </a:solidFill>
                <a:latin typeface="Arial" panose="020B0604020202020204" pitchFamily="34" charset="0"/>
                <a:cs typeface="Arial" panose="020B0604020202020204" pitchFamily="34" charset="0"/>
              </a:rPr>
              <a:t>«Сенсорное воспитание дошкольников через дидактические игры»</a:t>
            </a:r>
            <a:endParaRPr lang="ru-RU" sz="3200" b="1" i="1" dirty="0">
              <a:solidFill>
                <a:schemeClr val="bg1"/>
              </a:solidFill>
              <a:latin typeface="Arial" panose="020B0604020202020204" pitchFamily="34" charset="0"/>
              <a:cs typeface="Arial" panose="020B0604020202020204" pitchFamily="34" charset="0"/>
            </a:endParaRPr>
          </a:p>
        </p:txBody>
      </p:sp>
      <p:sp>
        <p:nvSpPr>
          <p:cNvPr id="3" name="Подзаголовок 2"/>
          <p:cNvSpPr>
            <a:spLocks noGrp="1"/>
          </p:cNvSpPr>
          <p:nvPr>
            <p:ph idx="1"/>
          </p:nvPr>
        </p:nvSpPr>
        <p:spPr>
          <a:xfrm>
            <a:off x="107504" y="4815681"/>
            <a:ext cx="3893056" cy="1800200"/>
          </a:xfrm>
        </p:spPr>
        <p:txBody>
          <a:bodyPr>
            <a:noAutofit/>
          </a:bodyPr>
          <a:lstStyle/>
          <a:p>
            <a:pPr algn="r"/>
            <a:r>
              <a:rPr lang="ru-RU" dirty="0" smtClean="0"/>
              <a:t>Подготовила воспитатель </a:t>
            </a:r>
            <a:r>
              <a:rPr lang="ru-RU" i="1" dirty="0" smtClean="0"/>
              <a:t>Муниципального </a:t>
            </a:r>
            <a:r>
              <a:rPr lang="ru-RU" i="1" dirty="0"/>
              <a:t>дошкольного образовательного автономного </a:t>
            </a:r>
            <a:r>
              <a:rPr lang="ru-RU" i="1" dirty="0" smtClean="0"/>
              <a:t>учреждения</a:t>
            </a:r>
            <a:r>
              <a:rPr lang="ru-RU" dirty="0" smtClean="0"/>
              <a:t> </a:t>
            </a:r>
            <a:r>
              <a:rPr lang="ru-RU" i="1" dirty="0" smtClean="0"/>
              <a:t>«Детский </a:t>
            </a:r>
            <a:r>
              <a:rPr lang="ru-RU" i="1" dirty="0"/>
              <a:t>сад № 40 «Голубок» </a:t>
            </a:r>
            <a:r>
              <a:rPr lang="ru-RU" i="1" dirty="0" smtClean="0"/>
              <a:t>г. Орска» Сорокина Юлия Викторовна</a:t>
            </a:r>
            <a:endParaRPr lang="ru-RU" dirty="0"/>
          </a:p>
          <a:p>
            <a:pPr algn="r"/>
            <a:r>
              <a:rPr lang="ru-RU" dirty="0" smtClean="0"/>
              <a:t> </a:t>
            </a:r>
            <a:endParaRPr lang="ru-RU" dirty="0"/>
          </a:p>
        </p:txBody>
      </p:sp>
    </p:spTree>
    <p:extLst>
      <p:ext uri="{BB962C8B-B14F-4D97-AF65-F5344CB8AC3E}">
        <p14:creationId xmlns:p14="http://schemas.microsoft.com/office/powerpoint/2010/main" val="53023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520940" cy="2448272"/>
          </a:xfrm>
        </p:spPr>
        <p:txBody>
          <a:bodyPr/>
          <a:lstStyle/>
          <a:p>
            <a:r>
              <a:rPr lang="ru-RU" sz="2000" dirty="0">
                <a:solidFill>
                  <a:srgbClr val="000000"/>
                </a:solidFill>
                <a:latin typeface="Constantia" panose="02030602050306030303" pitchFamily="18" charset="0"/>
                <a:ea typeface="Times New Roman"/>
              </a:rPr>
              <a:t>«Сравни предметы по высоте», «Самая длинная, самая короткая», «Разложи разноцветные кружки по убыванию, возрастанию», «В какую коробку? », «Дальше – ближе», «Сбор урожая», «Подбери чашку к блюдцу», «Собери матрешку», «Собери башенку», «Подбери одежду для кукол»</a:t>
            </a:r>
            <a:endParaRPr lang="ru-RU" sz="2000" dirty="0">
              <a:latin typeface="Constantia" panose="02030602050306030303"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2708920"/>
            <a:ext cx="3744416" cy="4032448"/>
          </a:xfrm>
          <a:prstGeom prst="rect">
            <a:avLst/>
          </a:prstGeom>
          <a:ln>
            <a:noFill/>
          </a:ln>
          <a:effectLst>
            <a:softEdge rad="112500"/>
          </a:effectLst>
        </p:spPr>
      </p:pic>
      <p:sp>
        <p:nvSpPr>
          <p:cNvPr id="3" name="Объект 2"/>
          <p:cNvSpPr>
            <a:spLocks noGrp="1"/>
          </p:cNvSpPr>
          <p:nvPr>
            <p:ph idx="1"/>
          </p:nvPr>
        </p:nvSpPr>
        <p:spPr>
          <a:xfrm>
            <a:off x="899592" y="2492896"/>
            <a:ext cx="7520940" cy="2088233"/>
          </a:xfrm>
        </p:spPr>
        <p:txBody>
          <a:bodyPr/>
          <a:lstStyle/>
          <a:p>
            <a:endParaRPr lang="ru-RU" dirty="0"/>
          </a:p>
        </p:txBody>
      </p:sp>
    </p:spTree>
    <p:extLst>
      <p:ext uri="{BB962C8B-B14F-4D97-AF65-F5344CB8AC3E}">
        <p14:creationId xmlns:p14="http://schemas.microsoft.com/office/powerpoint/2010/main" val="163458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3"/>
                </a:solidFill>
              </a:rPr>
              <a:t>Развитие понятия цвета</a:t>
            </a:r>
            <a:endParaRPr lang="ru-RU" dirty="0">
              <a:solidFill>
                <a:schemeClr val="accent3"/>
              </a:solidFill>
            </a:endParaRPr>
          </a:p>
        </p:txBody>
      </p:sp>
      <p:sp>
        <p:nvSpPr>
          <p:cNvPr id="3" name="Объект 2"/>
          <p:cNvSpPr>
            <a:spLocks noGrp="1"/>
          </p:cNvSpPr>
          <p:nvPr>
            <p:ph idx="1"/>
          </p:nvPr>
        </p:nvSpPr>
        <p:spPr/>
        <p:txBody>
          <a:bodyPr>
            <a:normAutofit fontScale="92500"/>
          </a:bodyPr>
          <a:lstStyle/>
          <a:p>
            <a:pPr>
              <a:buFont typeface="Arial" panose="020B0604020202020204" pitchFamily="34" charset="0"/>
              <a:buChar char="•"/>
            </a:pPr>
            <a:r>
              <a:rPr lang="ru-RU" sz="2400" b="0" dirty="0">
                <a:solidFill>
                  <a:srgbClr val="000000"/>
                </a:solidFill>
                <a:latin typeface="Constantia" panose="02030602050306030303" pitchFamily="18" charset="0"/>
              </a:rPr>
              <a:t>развивать умение различать цвета, ориентируясь на их</a:t>
            </a:r>
          </a:p>
          <a:p>
            <a:r>
              <a:rPr lang="ru-RU" sz="2400" b="0" dirty="0">
                <a:solidFill>
                  <a:srgbClr val="000000"/>
                </a:solidFill>
                <a:latin typeface="Constantia" panose="02030602050306030303" pitchFamily="18" charset="0"/>
              </a:rPr>
              <a:t>однородность или неоднородность при наложении;</a:t>
            </a:r>
          </a:p>
          <a:p>
            <a:pPr>
              <a:buFont typeface="Arial" panose="020B0604020202020204" pitchFamily="34" charset="0"/>
              <a:buChar char="•"/>
            </a:pPr>
            <a:r>
              <a:rPr lang="ru-RU" sz="2400" b="0" dirty="0" smtClean="0">
                <a:solidFill>
                  <a:srgbClr val="000000"/>
                </a:solidFill>
                <a:latin typeface="Constantia" panose="02030602050306030303" pitchFamily="18" charset="0"/>
              </a:rPr>
              <a:t> </a:t>
            </a:r>
            <a:r>
              <a:rPr lang="ru-RU" sz="2400" b="0" dirty="0">
                <a:solidFill>
                  <a:srgbClr val="000000"/>
                </a:solidFill>
                <a:latin typeface="Constantia" panose="02030602050306030303" pitchFamily="18" charset="0"/>
              </a:rPr>
              <a:t>познакомить детей с названиями основных цветов</a:t>
            </a:r>
          </a:p>
          <a:p>
            <a:r>
              <a:rPr lang="ru-RU" sz="2400" b="0" dirty="0">
                <a:solidFill>
                  <a:srgbClr val="000000"/>
                </a:solidFill>
                <a:latin typeface="Constantia" panose="02030602050306030303" pitchFamily="18" charset="0"/>
              </a:rPr>
              <a:t>(красный, синий, желтый, зеленый);</a:t>
            </a:r>
          </a:p>
          <a:p>
            <a:pPr>
              <a:buFont typeface="Arial" panose="020B0604020202020204" pitchFamily="34" charset="0"/>
              <a:buChar char="•"/>
            </a:pPr>
            <a:r>
              <a:rPr lang="ru-RU" sz="2400" b="0" dirty="0" smtClean="0">
                <a:solidFill>
                  <a:srgbClr val="000000"/>
                </a:solidFill>
                <a:latin typeface="Constantia" panose="02030602050306030303" pitchFamily="18" charset="0"/>
              </a:rPr>
              <a:t>развивать </a:t>
            </a:r>
            <a:r>
              <a:rPr lang="ru-RU" sz="2400" b="0" dirty="0">
                <a:solidFill>
                  <a:srgbClr val="000000"/>
                </a:solidFill>
                <a:latin typeface="Constantia" panose="02030602050306030303" pitchFamily="18" charset="0"/>
              </a:rPr>
              <a:t>умение осуществлять выбор цвета по </a:t>
            </a:r>
            <a:r>
              <a:rPr lang="ru-RU" sz="2400" b="0" dirty="0" smtClean="0">
                <a:solidFill>
                  <a:srgbClr val="000000"/>
                </a:solidFill>
                <a:latin typeface="Constantia" panose="02030602050306030303" pitchFamily="18" charset="0"/>
              </a:rPr>
              <a:t>образцу и </a:t>
            </a:r>
            <a:r>
              <a:rPr lang="ru-RU" sz="2400" b="0" dirty="0">
                <a:solidFill>
                  <a:srgbClr val="000000"/>
                </a:solidFill>
                <a:latin typeface="Constantia" panose="02030602050306030303" pitchFamily="18" charset="0"/>
              </a:rPr>
              <a:t>проверять его </a:t>
            </a:r>
            <a:r>
              <a:rPr lang="ru-RU" sz="2400" b="0" dirty="0" err="1">
                <a:solidFill>
                  <a:srgbClr val="000000"/>
                </a:solidFill>
                <a:latin typeface="Constantia" panose="02030602050306030303" pitchFamily="18" charset="0"/>
              </a:rPr>
              <a:t>примериванием</a:t>
            </a:r>
            <a:r>
              <a:rPr lang="ru-RU" sz="2400" b="0" dirty="0">
                <a:solidFill>
                  <a:srgbClr val="000000"/>
                </a:solidFill>
                <a:latin typeface="Constantia" panose="02030602050306030303" pitchFamily="18" charset="0"/>
              </a:rPr>
              <a:t>, ориентироваться </a:t>
            </a:r>
            <a:r>
              <a:rPr lang="ru-RU" sz="2400" b="0" dirty="0" smtClean="0">
                <a:solidFill>
                  <a:srgbClr val="000000"/>
                </a:solidFill>
                <a:latin typeface="Constantia" panose="02030602050306030303" pitchFamily="18" charset="0"/>
              </a:rPr>
              <a:t>на цвет </a:t>
            </a:r>
            <a:r>
              <a:rPr lang="ru-RU" sz="2400" b="0" dirty="0">
                <a:solidFill>
                  <a:srgbClr val="000000"/>
                </a:solidFill>
                <a:latin typeface="Constantia" panose="02030602050306030303" pitchFamily="18" charset="0"/>
              </a:rPr>
              <a:t>как на значимый признак, производить </a:t>
            </a:r>
            <a:r>
              <a:rPr lang="ru-RU" sz="2400" b="0" dirty="0" smtClean="0">
                <a:solidFill>
                  <a:srgbClr val="000000"/>
                </a:solidFill>
                <a:latin typeface="Constantia" panose="02030602050306030303" pitchFamily="18" charset="0"/>
              </a:rPr>
              <a:t>выбор цвета </a:t>
            </a:r>
            <a:r>
              <a:rPr lang="ru-RU" sz="2400" b="0" dirty="0">
                <a:solidFill>
                  <a:srgbClr val="000000"/>
                </a:solidFill>
                <a:latin typeface="Constantia" panose="02030602050306030303" pitchFamily="18" charset="0"/>
              </a:rPr>
              <a:t>по слову.</a:t>
            </a:r>
          </a:p>
          <a:p>
            <a:endParaRPr lang="ru-RU" dirty="0"/>
          </a:p>
        </p:txBody>
      </p:sp>
    </p:spTree>
    <p:extLst>
      <p:ext uri="{BB962C8B-B14F-4D97-AF65-F5344CB8AC3E}">
        <p14:creationId xmlns:p14="http://schemas.microsoft.com/office/powerpoint/2010/main" val="385526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404664"/>
            <a:ext cx="7520940" cy="2880320"/>
          </a:xfrm>
        </p:spPr>
        <p:txBody>
          <a:bodyPr/>
          <a:lstStyle/>
          <a:p>
            <a:pPr algn="just">
              <a:lnSpc>
                <a:spcPct val="107000"/>
              </a:lnSpc>
              <a:spcAft>
                <a:spcPts val="0"/>
              </a:spcAft>
            </a:pPr>
            <a:r>
              <a:rPr lang="ru-RU" sz="2000" dirty="0" smtClean="0">
                <a:solidFill>
                  <a:srgbClr val="000000"/>
                </a:solidFill>
                <a:latin typeface="Constantia" panose="02030602050306030303" pitchFamily="18" charset="0"/>
                <a:ea typeface="Times New Roman"/>
              </a:rPr>
              <a:t>«Разноцветное </a:t>
            </a:r>
            <a:r>
              <a:rPr lang="ru-RU" sz="2000" dirty="0">
                <a:solidFill>
                  <a:srgbClr val="000000"/>
                </a:solidFill>
                <a:latin typeface="Constantia" panose="02030602050306030303" pitchFamily="18" charset="0"/>
                <a:ea typeface="Times New Roman"/>
              </a:rPr>
              <a:t>лото», «</a:t>
            </a:r>
            <a:r>
              <a:rPr lang="ru-RU" sz="2000" dirty="0" smtClean="0">
                <a:solidFill>
                  <a:srgbClr val="000000"/>
                </a:solidFill>
                <a:latin typeface="Constantia" panose="02030602050306030303" pitchFamily="18" charset="0"/>
                <a:ea typeface="Times New Roman"/>
              </a:rPr>
              <a:t>Цветные </a:t>
            </a:r>
            <a:r>
              <a:rPr lang="ru-RU" sz="2000" dirty="0" err="1" smtClean="0">
                <a:solidFill>
                  <a:srgbClr val="000000"/>
                </a:solidFill>
                <a:latin typeface="Constantia" panose="02030602050306030303" pitchFamily="18" charset="0"/>
                <a:ea typeface="Times New Roman"/>
              </a:rPr>
              <a:t>гусенички</a:t>
            </a:r>
            <a:r>
              <a:rPr lang="ru-RU" sz="2000" dirty="0" smtClean="0">
                <a:solidFill>
                  <a:srgbClr val="000000"/>
                </a:solidFill>
                <a:latin typeface="Constantia" panose="02030602050306030303" pitchFamily="18" charset="0"/>
                <a:ea typeface="Times New Roman"/>
              </a:rPr>
              <a:t>», </a:t>
            </a:r>
            <a:r>
              <a:rPr lang="ru-RU" sz="2000" dirty="0">
                <a:solidFill>
                  <a:srgbClr val="000000"/>
                </a:solidFill>
                <a:latin typeface="Constantia" panose="02030602050306030303" pitchFamily="18" charset="0"/>
                <a:ea typeface="Times New Roman"/>
              </a:rPr>
              <a:t>«Назови оттенки цвета», «Воздушные шары», «Разложи фигуры по цвету», «Собери овощи», «Выложи по образцу», «Подбери себе соседа», «С какого дерева листок», «Сложи пирамидку», «Украсим елочку», «Сложи радугу», «Полосатый коврик», «Спрячь мышку», игры с мозаикой и другие.</a:t>
            </a:r>
            <a:r>
              <a:rPr lang="ru-RU" sz="2000" dirty="0">
                <a:latin typeface="Calibri"/>
                <a:ea typeface="Calibri"/>
              </a:rPr>
              <a:t/>
            </a:r>
            <a:br>
              <a:rPr lang="ru-RU" sz="2000" dirty="0">
                <a:latin typeface="Calibri"/>
                <a:ea typeface="Calibri"/>
              </a:rPr>
            </a:b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222622"/>
            <a:ext cx="2592288" cy="3240360"/>
          </a:xfrm>
          <a:prstGeom prst="rect">
            <a:avLst/>
          </a:prstGeom>
          <a:ln>
            <a:noFill/>
          </a:ln>
          <a:effectLst>
            <a:softEdge rad="112500"/>
          </a:effectLst>
        </p:spPr>
      </p:pic>
      <p:sp>
        <p:nvSpPr>
          <p:cNvPr id="3" name="Объект 2"/>
          <p:cNvSpPr>
            <a:spLocks noGrp="1"/>
          </p:cNvSpPr>
          <p:nvPr>
            <p:ph idx="1"/>
          </p:nvPr>
        </p:nvSpPr>
        <p:spPr>
          <a:xfrm>
            <a:off x="822960" y="2996952"/>
            <a:ext cx="7520940" cy="1683525"/>
          </a:xfrm>
        </p:spPr>
        <p:txBody>
          <a:bodyPr/>
          <a:lstStyle/>
          <a:p>
            <a:endParaRPr lang="ru-RU" dirty="0"/>
          </a:p>
        </p:txBody>
      </p:sp>
    </p:spTree>
    <p:extLst>
      <p:ext uri="{BB962C8B-B14F-4D97-AF65-F5344CB8AC3E}">
        <p14:creationId xmlns:p14="http://schemas.microsoft.com/office/powerpoint/2010/main" val="329786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3"/>
                </a:solidFill>
              </a:rPr>
              <a:t>Развитие тактильных ощущений</a:t>
            </a:r>
            <a:endParaRPr lang="ru-RU" dirty="0">
              <a:solidFill>
                <a:schemeClr val="accent3"/>
              </a:solidFill>
            </a:endParaRPr>
          </a:p>
        </p:txBody>
      </p:sp>
      <p:sp>
        <p:nvSpPr>
          <p:cNvPr id="3" name="Объект 2"/>
          <p:cNvSpPr>
            <a:spLocks noGrp="1"/>
          </p:cNvSpPr>
          <p:nvPr>
            <p:ph idx="1"/>
          </p:nvPr>
        </p:nvSpPr>
        <p:spPr>
          <a:xfrm>
            <a:off x="822960" y="1100629"/>
            <a:ext cx="7520940" cy="1824316"/>
          </a:xfrm>
        </p:spPr>
        <p:txBody>
          <a:bodyPr/>
          <a:lstStyle/>
          <a:p>
            <a:pPr algn="just"/>
            <a:r>
              <a:rPr lang="ru-RU" sz="2000" b="0" dirty="0">
                <a:solidFill>
                  <a:srgbClr val="000000"/>
                </a:solidFill>
                <a:latin typeface="Constantia" panose="02030602050306030303" pitchFamily="18" charset="0"/>
              </a:rPr>
              <a:t>Всестороннее представление об окружающем</a:t>
            </a:r>
          </a:p>
          <a:p>
            <a:pPr algn="just"/>
            <a:r>
              <a:rPr lang="ru-RU" sz="2000" b="0" dirty="0">
                <a:solidFill>
                  <a:srgbClr val="000000"/>
                </a:solidFill>
                <a:latin typeface="Constantia" panose="02030602050306030303" pitchFamily="18" charset="0"/>
              </a:rPr>
              <a:t>предметном мире у человека не может сложиться без</a:t>
            </a:r>
          </a:p>
          <a:p>
            <a:pPr algn="just"/>
            <a:r>
              <a:rPr lang="ru-RU" sz="2000" b="0" dirty="0">
                <a:solidFill>
                  <a:srgbClr val="000000"/>
                </a:solidFill>
                <a:latin typeface="Constantia" panose="02030602050306030303" pitchFamily="18" charset="0"/>
              </a:rPr>
              <a:t>тактильно- двигательного восприятия, так как оно</a:t>
            </a:r>
          </a:p>
          <a:p>
            <a:pPr algn="just"/>
            <a:r>
              <a:rPr lang="ru-RU" sz="2000" b="0" dirty="0">
                <a:solidFill>
                  <a:srgbClr val="000000"/>
                </a:solidFill>
                <a:latin typeface="Constantia" panose="02030602050306030303" pitchFamily="18" charset="0"/>
              </a:rPr>
              <a:t>лежит в основе чувственного познания.</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780928"/>
            <a:ext cx="5661248" cy="3744416"/>
          </a:xfrm>
          <a:prstGeom prst="rect">
            <a:avLst/>
          </a:prstGeom>
          <a:ln>
            <a:noFill/>
          </a:ln>
          <a:effectLst>
            <a:softEdge rad="112500"/>
          </a:effectLst>
        </p:spPr>
      </p:pic>
    </p:spTree>
    <p:extLst>
      <p:ext uri="{BB962C8B-B14F-4D97-AF65-F5344CB8AC3E}">
        <p14:creationId xmlns:p14="http://schemas.microsoft.com/office/powerpoint/2010/main" val="41578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520940" cy="2376264"/>
          </a:xfrm>
        </p:spPr>
        <p:txBody>
          <a:bodyPr/>
          <a:lstStyle/>
          <a:p>
            <a:r>
              <a:rPr lang="ru-RU" sz="1800" dirty="0">
                <a:solidFill>
                  <a:srgbClr val="000000"/>
                </a:solidFill>
                <a:latin typeface="Times New Roman"/>
                <a:ea typeface="Times New Roman"/>
              </a:rPr>
              <a:t>«Чудесный мешочек», «Определи на ощупь», «Платочек для куклы», «Узнай фигуру», «Найди пару», «Угадай, что съел? », «Что, каким бывает? », «Тяжелый-легкий»</a:t>
            </a:r>
            <a:endParaRPr lang="ru-RU" sz="18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856" y="2708920"/>
            <a:ext cx="5738701" cy="3796655"/>
          </a:xfrm>
          <a:prstGeom prst="rect">
            <a:avLst/>
          </a:prstGeom>
          <a:ln>
            <a:noFill/>
          </a:ln>
          <a:effectLst>
            <a:softEdge rad="112500"/>
          </a:effectLst>
        </p:spPr>
      </p:pic>
    </p:spTree>
    <p:extLst>
      <p:ext uri="{BB962C8B-B14F-4D97-AF65-F5344CB8AC3E}">
        <p14:creationId xmlns:p14="http://schemas.microsoft.com/office/powerpoint/2010/main" val="418648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5261208" cy="3731056"/>
          </a:xfrm>
        </p:spPr>
        <p:txBody>
          <a:bodyPr/>
          <a:lstStyle/>
          <a:p>
            <a:r>
              <a:rPr lang="ru-RU" sz="2000" dirty="0" smtClean="0">
                <a:latin typeface="Constantia" panose="02030602050306030303" pitchFamily="18" charset="0"/>
              </a:rPr>
              <a:t>В своей работе использую игры, сделанные своими руками. </a:t>
            </a:r>
            <a:br>
              <a:rPr lang="ru-RU" sz="2000" dirty="0" smtClean="0">
                <a:latin typeface="Constantia" panose="02030602050306030303" pitchFamily="18" charset="0"/>
              </a:rPr>
            </a:br>
            <a:r>
              <a:rPr lang="ru-RU" sz="2000" dirty="0">
                <a:latin typeface="Constantia" panose="02030602050306030303" pitchFamily="18" charset="0"/>
              </a:rPr>
              <a:t/>
            </a:r>
            <a:br>
              <a:rPr lang="ru-RU" sz="2000" dirty="0">
                <a:latin typeface="Constantia" panose="02030602050306030303" pitchFamily="18" charset="0"/>
              </a:rPr>
            </a:br>
            <a:r>
              <a:rPr lang="ru-RU" sz="2000" b="1" dirty="0" smtClean="0">
                <a:latin typeface="Constantia" panose="02030602050306030303" pitchFamily="18" charset="0"/>
              </a:rPr>
              <a:t>«Книжка-малышка»</a:t>
            </a:r>
            <a:r>
              <a:rPr lang="ru-RU" sz="2400" dirty="0" smtClean="0">
                <a:latin typeface="Constantia" panose="02030602050306030303" pitchFamily="18" charset="0"/>
              </a:rPr>
              <a:t/>
            </a:r>
            <a:br>
              <a:rPr lang="ru-RU" sz="2400" dirty="0" smtClean="0">
                <a:latin typeface="Constantia" panose="02030602050306030303" pitchFamily="18" charset="0"/>
              </a:rPr>
            </a:br>
            <a:r>
              <a:rPr lang="ru-RU" sz="2000" dirty="0" smtClean="0">
                <a:latin typeface="Constantia" panose="02030602050306030303" pitchFamily="18" charset="0"/>
              </a:rPr>
              <a:t>Цели: стимулирование познавательной, исследовательской активности; способствование развитию восприятия, внимания, творческих способностей, речи; </a:t>
            </a:r>
            <a:endParaRPr lang="ru-RU" sz="2000" dirty="0">
              <a:latin typeface="Constantia" panose="02030602050306030303"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86607" y="1340768"/>
            <a:ext cx="2689408" cy="2664296"/>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709" y="4118359"/>
            <a:ext cx="2741979" cy="2739641"/>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149080"/>
            <a:ext cx="2520279" cy="2708920"/>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4096816"/>
            <a:ext cx="2661603" cy="2592288"/>
          </a:xfrm>
          <a:prstGeom prst="rect">
            <a:avLst/>
          </a:prstGeom>
          <a:ln>
            <a:noFill/>
          </a:ln>
          <a:effectLst>
            <a:softEdge rad="112500"/>
          </a:effectLst>
        </p:spPr>
      </p:pic>
    </p:spTree>
    <p:extLst>
      <p:ext uri="{BB962C8B-B14F-4D97-AF65-F5344CB8AC3E}">
        <p14:creationId xmlns:p14="http://schemas.microsoft.com/office/powerpoint/2010/main" val="27645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«Волшебная коробочка»</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17227" y="620688"/>
            <a:ext cx="2684859" cy="2910205"/>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3727732"/>
            <a:ext cx="3479745" cy="300293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195" y="3727731"/>
            <a:ext cx="2796749" cy="3002935"/>
          </a:xfrm>
          <a:prstGeom prst="rect">
            <a:avLst/>
          </a:prstGeom>
        </p:spPr>
      </p:pic>
      <p:sp>
        <p:nvSpPr>
          <p:cNvPr id="7" name="Прямоугольник 6"/>
          <p:cNvSpPr/>
          <p:nvPr/>
        </p:nvSpPr>
        <p:spPr>
          <a:xfrm>
            <a:off x="515736" y="1340768"/>
            <a:ext cx="4572000" cy="2308324"/>
          </a:xfrm>
          <a:prstGeom prst="rect">
            <a:avLst/>
          </a:prstGeom>
        </p:spPr>
        <p:txBody>
          <a:bodyPr>
            <a:spAutoFit/>
          </a:bodyPr>
          <a:lstStyle/>
          <a:p>
            <a:r>
              <a:rPr lang="ru-RU" sz="2400" dirty="0" smtClean="0"/>
              <a:t>Цель: способствует развитию сенсорных способностей, мелкой моторики рук, координации движений, развитию творческого воображения, фантазии</a:t>
            </a:r>
            <a:endParaRPr lang="ru-RU" sz="2400" dirty="0"/>
          </a:p>
        </p:txBody>
      </p:sp>
    </p:spTree>
    <p:extLst>
      <p:ext uri="{BB962C8B-B14F-4D97-AF65-F5344CB8AC3E}">
        <p14:creationId xmlns:p14="http://schemas.microsoft.com/office/powerpoint/2010/main" val="409060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«Панно-найди пару!»</a:t>
            </a:r>
            <a:endParaRPr lang="ru-RU" dirty="0"/>
          </a:p>
        </p:txBody>
      </p:sp>
      <p:sp>
        <p:nvSpPr>
          <p:cNvPr id="3" name="Объект 2"/>
          <p:cNvSpPr>
            <a:spLocks noGrp="1"/>
          </p:cNvSpPr>
          <p:nvPr>
            <p:ph idx="1"/>
          </p:nvPr>
        </p:nvSpPr>
        <p:spPr>
          <a:xfrm>
            <a:off x="822960" y="1100628"/>
            <a:ext cx="3100968" cy="3336484"/>
          </a:xfrm>
        </p:spPr>
        <p:txBody>
          <a:bodyPr>
            <a:noAutofit/>
          </a:bodyPr>
          <a:lstStyle/>
          <a:p>
            <a:r>
              <a:rPr lang="ru-RU" sz="2000" b="0" dirty="0" smtClean="0">
                <a:latin typeface="Constantia" panose="02030602050306030303" pitchFamily="18" charset="0"/>
              </a:rPr>
              <a:t>Цель: развивать моторику рук, чувственный опыт, внимание, мышление, восприятие; учить группировать предметы по цвету и размеру</a:t>
            </a:r>
            <a:endParaRPr lang="ru-RU" sz="2000" b="0" dirty="0">
              <a:latin typeface="Constantia" panose="02030602050306030303"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1196752"/>
            <a:ext cx="5143500" cy="5435899"/>
          </a:xfrm>
          <a:prstGeom prst="rect">
            <a:avLst/>
          </a:prstGeom>
          <a:ln>
            <a:noFill/>
          </a:ln>
          <a:effectLst>
            <a:softEdge rad="112500"/>
          </a:effectLst>
        </p:spPr>
      </p:pic>
    </p:spTree>
    <p:extLst>
      <p:ext uri="{BB962C8B-B14F-4D97-AF65-F5344CB8AC3E}">
        <p14:creationId xmlns:p14="http://schemas.microsoft.com/office/powerpoint/2010/main" val="9014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520940" cy="548640"/>
          </a:xfrm>
        </p:spPr>
        <p:txBody>
          <a:bodyPr/>
          <a:lstStyle/>
          <a:p>
            <a:r>
              <a:rPr lang="ru-RU" dirty="0" smtClean="0"/>
              <a:t>«Куб – Забавный слоненок»</a:t>
            </a:r>
            <a:endParaRPr lang="ru-RU" dirty="0"/>
          </a:p>
        </p:txBody>
      </p:sp>
      <p:sp>
        <p:nvSpPr>
          <p:cNvPr id="3" name="Объект 2"/>
          <p:cNvSpPr>
            <a:spLocks noGrp="1"/>
          </p:cNvSpPr>
          <p:nvPr>
            <p:ph idx="1"/>
          </p:nvPr>
        </p:nvSpPr>
        <p:spPr>
          <a:xfrm>
            <a:off x="827584" y="908720"/>
            <a:ext cx="4613136" cy="1464275"/>
          </a:xfrm>
        </p:spPr>
        <p:txBody>
          <a:bodyPr>
            <a:noAutofit/>
          </a:bodyPr>
          <a:lstStyle/>
          <a:p>
            <a:r>
              <a:rPr lang="ru-RU" sz="2000" b="0" dirty="0" smtClean="0"/>
              <a:t>Цель: Развивать </a:t>
            </a:r>
            <a:r>
              <a:rPr lang="ru-RU" sz="2000" b="0" dirty="0"/>
              <a:t>у детей мышление, внимание, фантазию, восприятие устной и зрительной информации. Развивать мелкую моторику пальцев рук.</a:t>
            </a:r>
            <a:endParaRPr lang="ru-RU" sz="2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924944"/>
            <a:ext cx="2571750" cy="3717032"/>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456" y="3013574"/>
            <a:ext cx="2664296" cy="3456384"/>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6638" y="908720"/>
            <a:ext cx="3093296" cy="4104456"/>
          </a:xfrm>
          <a:prstGeom prst="rect">
            <a:avLst/>
          </a:prstGeom>
          <a:ln>
            <a:noFill/>
          </a:ln>
          <a:effectLst>
            <a:softEdge rad="112500"/>
          </a:effectLst>
        </p:spPr>
      </p:pic>
    </p:spTree>
    <p:extLst>
      <p:ext uri="{BB962C8B-B14F-4D97-AF65-F5344CB8AC3E}">
        <p14:creationId xmlns:p14="http://schemas.microsoft.com/office/powerpoint/2010/main" val="134611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«Куб </a:t>
            </a:r>
            <a:r>
              <a:rPr lang="ru-RU" dirty="0" err="1" smtClean="0"/>
              <a:t>умелок</a:t>
            </a:r>
            <a:r>
              <a:rPr lang="ru-RU" dirty="0" smtClean="0"/>
              <a:t>»</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025421"/>
            <a:ext cx="2684859" cy="3579812"/>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4884" y="3504027"/>
            <a:ext cx="2761252" cy="3356992"/>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2780928"/>
            <a:ext cx="2841522" cy="3401164"/>
          </a:xfrm>
          <a:prstGeom prst="rect">
            <a:avLst/>
          </a:prstGeom>
          <a:ln>
            <a:noFill/>
          </a:ln>
          <a:effectLst>
            <a:softEdge rad="112500"/>
          </a:effectLst>
        </p:spPr>
      </p:pic>
      <p:sp>
        <p:nvSpPr>
          <p:cNvPr id="8" name="Прямоугольник 7"/>
          <p:cNvSpPr/>
          <p:nvPr/>
        </p:nvSpPr>
        <p:spPr>
          <a:xfrm>
            <a:off x="3923928" y="911082"/>
            <a:ext cx="4572000" cy="1754326"/>
          </a:xfrm>
          <a:prstGeom prst="rect">
            <a:avLst/>
          </a:prstGeom>
        </p:spPr>
        <p:txBody>
          <a:bodyPr>
            <a:spAutoFit/>
          </a:bodyPr>
          <a:lstStyle/>
          <a:p>
            <a:r>
              <a:rPr lang="ru-RU" dirty="0"/>
              <a:t>Цель: упражнять в умении открывать и закрывать </a:t>
            </a:r>
            <a:r>
              <a:rPr lang="ru-RU" dirty="0" smtClean="0"/>
              <a:t>замочки, застежки; </a:t>
            </a:r>
            <a:r>
              <a:rPr lang="ru-RU" dirty="0"/>
              <a:t>развивать мелкую</a:t>
            </a:r>
            <a:br>
              <a:rPr lang="ru-RU" dirty="0"/>
            </a:br>
            <a:r>
              <a:rPr lang="ru-RU" dirty="0"/>
              <a:t>моторику, координацию движений рук; создать радостное настроение от</a:t>
            </a:r>
            <a:br>
              <a:rPr lang="ru-RU" dirty="0"/>
            </a:br>
            <a:r>
              <a:rPr lang="ru-RU" dirty="0"/>
              <a:t>результата своей деятельности.</a:t>
            </a:r>
          </a:p>
        </p:txBody>
      </p:sp>
    </p:spTree>
    <p:extLst>
      <p:ext uri="{BB962C8B-B14F-4D97-AF65-F5344CB8AC3E}">
        <p14:creationId xmlns:p14="http://schemas.microsoft.com/office/powerpoint/2010/main" val="166660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7944" y="332656"/>
            <a:ext cx="4464496" cy="1728192"/>
          </a:xfrm>
        </p:spPr>
        <p:txBody>
          <a:bodyPr/>
          <a:lstStyle/>
          <a:p>
            <a:pPr algn="r">
              <a:lnSpc>
                <a:spcPct val="107000"/>
              </a:lnSpc>
              <a:spcAft>
                <a:spcPts val="800"/>
              </a:spcAft>
            </a:pPr>
            <a:r>
              <a:rPr lang="ru-RU" sz="1800" dirty="0">
                <a:latin typeface="Times New Roman"/>
                <a:ea typeface="Times New Roman"/>
              </a:rPr>
              <a:t>«Самые далеко идущие успехи</a:t>
            </a:r>
            <a:r>
              <a:rPr lang="ru-RU" sz="1400" dirty="0">
                <a:latin typeface="Calibri"/>
                <a:ea typeface="Calibri"/>
              </a:rPr>
              <a:t/>
            </a:r>
            <a:br>
              <a:rPr lang="ru-RU" sz="1400" dirty="0">
                <a:latin typeface="Calibri"/>
                <a:ea typeface="Calibri"/>
              </a:rPr>
            </a:br>
            <a:r>
              <a:rPr lang="ru-RU" sz="1800" dirty="0">
                <a:latin typeface="Times New Roman"/>
                <a:ea typeface="Times New Roman"/>
              </a:rPr>
              <a:t>науки и техники рассчитаны</a:t>
            </a:r>
            <a:r>
              <a:rPr lang="ru-RU" sz="1400" dirty="0">
                <a:latin typeface="Calibri"/>
                <a:ea typeface="Calibri"/>
              </a:rPr>
              <a:t/>
            </a:r>
            <a:br>
              <a:rPr lang="ru-RU" sz="1400" dirty="0">
                <a:latin typeface="Calibri"/>
                <a:ea typeface="Calibri"/>
              </a:rPr>
            </a:br>
            <a:r>
              <a:rPr lang="ru-RU" sz="1800" dirty="0">
                <a:latin typeface="Times New Roman"/>
                <a:ea typeface="Times New Roman"/>
              </a:rPr>
              <a:t>не только на мыслящего,</a:t>
            </a:r>
            <a:r>
              <a:rPr lang="ru-RU" sz="1400" dirty="0">
                <a:latin typeface="Calibri"/>
                <a:ea typeface="Calibri"/>
              </a:rPr>
              <a:t/>
            </a:r>
            <a:br>
              <a:rPr lang="ru-RU" sz="1400" dirty="0">
                <a:latin typeface="Calibri"/>
                <a:ea typeface="Calibri"/>
              </a:rPr>
            </a:br>
            <a:r>
              <a:rPr lang="ru-RU" sz="1800" dirty="0">
                <a:latin typeface="Times New Roman"/>
                <a:ea typeface="Times New Roman"/>
              </a:rPr>
              <a:t>но и ощущающего человека»</a:t>
            </a:r>
            <a:r>
              <a:rPr lang="ru-RU" sz="1400" dirty="0">
                <a:latin typeface="Calibri"/>
                <a:ea typeface="Calibri"/>
              </a:rPr>
              <a:t/>
            </a:r>
            <a:br>
              <a:rPr lang="ru-RU" sz="1400" dirty="0">
                <a:latin typeface="Calibri"/>
                <a:ea typeface="Calibri"/>
              </a:rPr>
            </a:br>
            <a:r>
              <a:rPr lang="ru-RU" sz="1800" dirty="0">
                <a:latin typeface="Times New Roman"/>
                <a:ea typeface="Times New Roman"/>
              </a:rPr>
              <a:t>Б. Г. Ананьев.</a:t>
            </a:r>
            <a:r>
              <a:rPr lang="ru-RU" sz="1400" dirty="0">
                <a:latin typeface="Calibri"/>
                <a:ea typeface="Calibri"/>
              </a:rPr>
              <a:t/>
            </a:r>
            <a:br>
              <a:rPr lang="ru-RU" sz="1400" dirty="0">
                <a:latin typeface="Calibri"/>
                <a:ea typeface="Calibri"/>
              </a:rPr>
            </a:br>
            <a:endParaRPr lang="ru-RU" sz="1800" dirty="0"/>
          </a:p>
        </p:txBody>
      </p:sp>
      <p:sp>
        <p:nvSpPr>
          <p:cNvPr id="3" name="Объект 2"/>
          <p:cNvSpPr>
            <a:spLocks noGrp="1"/>
          </p:cNvSpPr>
          <p:nvPr>
            <p:ph idx="1"/>
          </p:nvPr>
        </p:nvSpPr>
        <p:spPr>
          <a:xfrm>
            <a:off x="1043608" y="2348880"/>
            <a:ext cx="7272808" cy="4608512"/>
          </a:xfrm>
        </p:spPr>
        <p:txBody>
          <a:bodyPr>
            <a:normAutofit fontScale="47500" lnSpcReduction="20000"/>
          </a:bodyPr>
          <a:lstStyle/>
          <a:p>
            <a:pPr algn="ctr">
              <a:lnSpc>
                <a:spcPct val="107000"/>
              </a:lnSpc>
              <a:spcAft>
                <a:spcPts val="800"/>
              </a:spcAft>
            </a:pPr>
            <a:r>
              <a:rPr lang="ru-RU" sz="5100" b="0" i="1" dirty="0">
                <a:latin typeface="Times New Roman"/>
                <a:ea typeface="Times New Roman"/>
              </a:rPr>
              <a:t>Сенсорное воспитание ребенка – это развитие его восприятия и формирование представлений о внешних свойствах предметов: их форме, цвете, величине, положении в пространстве, а также запахе, вкусе и т.д. Значение сенсорного развития в раннем и дошкольном возрасте трудно переоценить. Именно этот возраст наиболее благоприятен для совершенствования деятельности органов чувств, накоплении представлений об окружающем мире.</a:t>
            </a:r>
            <a:endParaRPr lang="ru-RU" sz="5100" b="0" i="1" dirty="0">
              <a:latin typeface="Calibri"/>
              <a:ea typeface="Calibri"/>
            </a:endParaRPr>
          </a:p>
          <a:p>
            <a:endParaRPr lang="ru-RU" dirty="0"/>
          </a:p>
        </p:txBody>
      </p:sp>
    </p:spTree>
    <p:extLst>
      <p:ext uri="{BB962C8B-B14F-4D97-AF65-F5344CB8AC3E}">
        <p14:creationId xmlns:p14="http://schemas.microsoft.com/office/powerpoint/2010/main" val="100097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«Веселые смайлики»</a:t>
            </a:r>
            <a:endParaRPr lang="ru-RU" dirty="0"/>
          </a:p>
        </p:txBody>
      </p:sp>
      <p:sp>
        <p:nvSpPr>
          <p:cNvPr id="3" name="Объект 2"/>
          <p:cNvSpPr>
            <a:spLocks noGrp="1"/>
          </p:cNvSpPr>
          <p:nvPr>
            <p:ph idx="1"/>
          </p:nvPr>
        </p:nvSpPr>
        <p:spPr>
          <a:xfrm>
            <a:off x="822960" y="1052736"/>
            <a:ext cx="4397112" cy="5184576"/>
          </a:xfrm>
        </p:spPr>
        <p:txBody>
          <a:bodyPr/>
          <a:lstStyle/>
          <a:p>
            <a:r>
              <a:rPr lang="ru-RU" dirty="0" smtClean="0">
                <a:latin typeface="Constantia" panose="02030602050306030303" pitchFamily="18" charset="0"/>
              </a:rPr>
              <a:t>Цель:  развивать ловкость рук, усидчивость, меткость</a:t>
            </a:r>
          </a:p>
          <a:p>
            <a:endParaRPr lang="ru-RU" dirty="0">
              <a:latin typeface="Constantia" panose="02030602050306030303" pitchFamily="18" charset="0"/>
            </a:endParaRPr>
          </a:p>
          <a:p>
            <a:endParaRPr lang="ru-RU" dirty="0" smtClean="0">
              <a:latin typeface="Constantia" panose="02030602050306030303" pitchFamily="18" charset="0"/>
            </a:endParaRPr>
          </a:p>
          <a:p>
            <a:endParaRPr lang="ru-RU" dirty="0">
              <a:latin typeface="Constantia" panose="02030602050306030303" pitchFamily="18" charset="0"/>
            </a:endParaRPr>
          </a:p>
          <a:p>
            <a:endParaRPr lang="ru-RU" dirty="0" smtClean="0">
              <a:latin typeface="Constantia" panose="02030602050306030303" pitchFamily="18" charset="0"/>
            </a:endParaRPr>
          </a:p>
          <a:p>
            <a:endParaRPr lang="ru-RU" dirty="0">
              <a:latin typeface="Constantia" panose="02030602050306030303" pitchFamily="18" charset="0"/>
            </a:endParaRPr>
          </a:p>
          <a:p>
            <a:endParaRPr lang="ru-RU" dirty="0" smtClean="0">
              <a:latin typeface="Constantia" panose="02030602050306030303" pitchFamily="18" charset="0"/>
            </a:endParaRPr>
          </a:p>
          <a:p>
            <a:endParaRPr lang="ru-RU" dirty="0" smtClean="0">
              <a:latin typeface="Constantia" panose="02030602050306030303" pitchFamily="18" charset="0"/>
            </a:endParaRPr>
          </a:p>
          <a:p>
            <a:r>
              <a:rPr lang="ru-RU" sz="3200" dirty="0" smtClean="0">
                <a:latin typeface="Constantia" panose="02030602050306030303" pitchFamily="18" charset="0"/>
              </a:rPr>
              <a:t>«Мешочки с секретом»</a:t>
            </a:r>
          </a:p>
          <a:p>
            <a:r>
              <a:rPr lang="ru-RU" dirty="0" smtClean="0">
                <a:latin typeface="Constantia" panose="02030602050306030303" pitchFamily="18" charset="0"/>
              </a:rPr>
              <a:t>Цель</a:t>
            </a:r>
            <a:r>
              <a:rPr lang="ru-RU" dirty="0">
                <a:latin typeface="Constantia" panose="02030602050306030303" pitchFamily="18" charset="0"/>
              </a:rPr>
              <a:t>: игра способствуют развитию навыка тактильного различения и когнитивных умений распознавать и сортировать объекты на ощупь.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75658" y="-235094"/>
            <a:ext cx="2232250" cy="4197085"/>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197667"/>
            <a:ext cx="3744457" cy="3645024"/>
          </a:xfrm>
          <a:prstGeom prst="rect">
            <a:avLst/>
          </a:prstGeom>
          <a:ln>
            <a:noFill/>
          </a:ln>
          <a:effectLst>
            <a:softEdge rad="112500"/>
          </a:effectLst>
        </p:spPr>
      </p:pic>
    </p:spTree>
    <p:extLst>
      <p:ext uri="{BB962C8B-B14F-4D97-AF65-F5344CB8AC3E}">
        <p14:creationId xmlns:p14="http://schemas.microsoft.com/office/powerpoint/2010/main" val="219088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wipe(down)">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wipe(down)">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3"/>
                </a:solidFill>
              </a:rPr>
              <a:t>Уголок сенсорного развития</a:t>
            </a:r>
            <a:endParaRPr lang="ru-RU" dirty="0">
              <a:solidFill>
                <a:schemeClr val="accent3"/>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1100138"/>
            <a:ext cx="6696743" cy="5569222"/>
          </a:xfrm>
        </p:spPr>
      </p:pic>
    </p:spTree>
    <p:extLst>
      <p:ext uri="{BB962C8B-B14F-4D97-AF65-F5344CB8AC3E}">
        <p14:creationId xmlns:p14="http://schemas.microsoft.com/office/powerpoint/2010/main" val="196842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3"/>
                </a:solidFill>
              </a:rPr>
              <a:t>Заключение</a:t>
            </a:r>
            <a:endParaRPr lang="ru-RU" dirty="0">
              <a:solidFill>
                <a:schemeClr val="accent3"/>
              </a:solidFill>
            </a:endParaRPr>
          </a:p>
        </p:txBody>
      </p:sp>
      <p:sp>
        <p:nvSpPr>
          <p:cNvPr id="3" name="Объект 2"/>
          <p:cNvSpPr>
            <a:spLocks noGrp="1"/>
          </p:cNvSpPr>
          <p:nvPr>
            <p:ph idx="1"/>
          </p:nvPr>
        </p:nvSpPr>
        <p:spPr/>
        <p:txBody>
          <a:bodyPr>
            <a:normAutofit fontScale="92500" lnSpcReduction="10000"/>
          </a:bodyPr>
          <a:lstStyle/>
          <a:p>
            <a:pPr indent="450215" algn="just">
              <a:lnSpc>
                <a:spcPct val="107000"/>
              </a:lnSpc>
              <a:spcAft>
                <a:spcPts val="800"/>
              </a:spcAft>
            </a:pPr>
            <a:r>
              <a:rPr lang="ru-RU" sz="2400" b="0" dirty="0">
                <a:latin typeface="Constantia" panose="02030602050306030303" pitchFamily="18" charset="0"/>
                <a:ea typeface="Times New Roman"/>
              </a:rPr>
              <a:t>Очень важно помнить, что дидактические игры должны создавать у детей хорошее настроение, вызвать радость: ребенок радуется тому, что узнал что-то новое, радуется своему достижению, умению произнести слово, что-то сделать, добиться результата, радуется первым совместным с другими детьми действиям и переживаниям. Эта радость является залогом успешного развития детей на ступени раннего возраста и имеет большое значение для дальнейшего воспитания.</a:t>
            </a:r>
            <a:endParaRPr lang="ru-RU" sz="1800" b="0" dirty="0">
              <a:latin typeface="Constantia" panose="02030602050306030303" pitchFamily="18" charset="0"/>
              <a:ea typeface="Calibri"/>
            </a:endParaRPr>
          </a:p>
          <a:p>
            <a:endParaRPr lang="ru-RU" dirty="0"/>
          </a:p>
        </p:txBody>
      </p:sp>
    </p:spTree>
    <p:extLst>
      <p:ext uri="{BB962C8B-B14F-4D97-AF65-F5344CB8AC3E}">
        <p14:creationId xmlns:p14="http://schemas.microsoft.com/office/powerpoint/2010/main" val="77188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131396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758984"/>
          </a:xfrm>
        </p:spPr>
        <p:txBody>
          <a:bodyPr/>
          <a:lstStyle/>
          <a:p>
            <a:pPr algn="ctr"/>
            <a:r>
              <a:rPr lang="ru-RU" dirty="0" smtClean="0">
                <a:solidFill>
                  <a:schemeClr val="accent3"/>
                </a:solidFill>
                <a:latin typeface="Constantia" panose="02030602050306030303" pitchFamily="18" charset="0"/>
              </a:rPr>
              <a:t>Актуальность</a:t>
            </a:r>
            <a:endParaRPr lang="ru-RU" dirty="0">
              <a:solidFill>
                <a:schemeClr val="accent3"/>
              </a:solidFill>
              <a:latin typeface="Constantia" panose="02030602050306030303" pitchFamily="18" charset="0"/>
            </a:endParaRPr>
          </a:p>
        </p:txBody>
      </p:sp>
      <p:sp>
        <p:nvSpPr>
          <p:cNvPr id="3" name="Объект 2"/>
          <p:cNvSpPr>
            <a:spLocks noGrp="1"/>
          </p:cNvSpPr>
          <p:nvPr>
            <p:ph idx="1"/>
          </p:nvPr>
        </p:nvSpPr>
        <p:spPr>
          <a:xfrm>
            <a:off x="899592" y="1484784"/>
            <a:ext cx="7520940" cy="3579849"/>
          </a:xfrm>
        </p:spPr>
        <p:txBody>
          <a:bodyPr>
            <a:normAutofit/>
          </a:bodyPr>
          <a:lstStyle/>
          <a:p>
            <a:pPr algn="ctr"/>
            <a:r>
              <a:rPr lang="ru-RU" sz="3600" b="0" dirty="0">
                <a:solidFill>
                  <a:srgbClr val="181818"/>
                </a:solidFill>
                <a:latin typeface="Times New Roman"/>
              </a:rPr>
              <a:t>Актуальность данной темы обусловлена тем, что сенсорное развитие ребенка является основой для развития его мышления, мыслительных операций, познавательных процессов.</a:t>
            </a:r>
            <a:endParaRPr lang="ru-RU" sz="3600" dirty="0"/>
          </a:p>
        </p:txBody>
      </p:sp>
    </p:spTree>
    <p:extLst>
      <p:ext uri="{BB962C8B-B14F-4D97-AF65-F5344CB8AC3E}">
        <p14:creationId xmlns:p14="http://schemas.microsoft.com/office/powerpoint/2010/main" val="141423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975008"/>
          </a:xfrm>
        </p:spPr>
        <p:txBody>
          <a:bodyPr/>
          <a:lstStyle/>
          <a:p>
            <a:pPr algn="ctr"/>
            <a:r>
              <a:rPr lang="ru-RU" dirty="0" smtClean="0">
                <a:solidFill>
                  <a:schemeClr val="accent3"/>
                </a:solidFill>
                <a:latin typeface="Constantia" panose="02030602050306030303" pitchFamily="18" charset="0"/>
              </a:rPr>
              <a:t>Цель:</a:t>
            </a:r>
            <a:endParaRPr lang="ru-RU" dirty="0">
              <a:solidFill>
                <a:schemeClr val="accent3"/>
              </a:solidFill>
              <a:latin typeface="Constantia" panose="02030602050306030303" pitchFamily="18" charset="0"/>
            </a:endParaRPr>
          </a:p>
        </p:txBody>
      </p:sp>
      <p:sp>
        <p:nvSpPr>
          <p:cNvPr id="3" name="Объект 2"/>
          <p:cNvSpPr>
            <a:spLocks noGrp="1"/>
          </p:cNvSpPr>
          <p:nvPr>
            <p:ph idx="1"/>
          </p:nvPr>
        </p:nvSpPr>
        <p:spPr>
          <a:xfrm>
            <a:off x="827584" y="1484784"/>
            <a:ext cx="7520940" cy="3579849"/>
          </a:xfrm>
        </p:spPr>
        <p:txBody>
          <a:bodyPr>
            <a:normAutofit/>
          </a:bodyPr>
          <a:lstStyle/>
          <a:p>
            <a:pPr algn="ctr"/>
            <a:r>
              <a:rPr lang="ru-RU" sz="3200" b="0" dirty="0">
                <a:solidFill>
                  <a:srgbClr val="000000"/>
                </a:solidFill>
                <a:latin typeface="Times New Roman"/>
              </a:rPr>
              <a:t>формирование сенсорной культуры у детей дошкольного возраста средствами дидактической игры (формирование представлений о цвете, форме, величине предметов, расположении в пространстве, запахе, вкусе, звуках и т. д.)</a:t>
            </a:r>
            <a:endParaRPr lang="ru-RU" sz="3200" dirty="0"/>
          </a:p>
        </p:txBody>
      </p:sp>
    </p:spTree>
    <p:extLst>
      <p:ext uri="{BB962C8B-B14F-4D97-AF65-F5344CB8AC3E}">
        <p14:creationId xmlns:p14="http://schemas.microsoft.com/office/powerpoint/2010/main" val="110362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3"/>
                </a:solidFill>
              </a:rPr>
              <a:t>Задачи:</a:t>
            </a:r>
            <a:endParaRPr lang="ru-RU" dirty="0">
              <a:solidFill>
                <a:schemeClr val="accent3"/>
              </a:solidFill>
            </a:endParaRPr>
          </a:p>
        </p:txBody>
      </p:sp>
      <p:sp>
        <p:nvSpPr>
          <p:cNvPr id="3" name="Объект 2"/>
          <p:cNvSpPr>
            <a:spLocks noGrp="1"/>
          </p:cNvSpPr>
          <p:nvPr>
            <p:ph idx="1"/>
          </p:nvPr>
        </p:nvSpPr>
        <p:spPr>
          <a:xfrm>
            <a:off x="822960" y="1100628"/>
            <a:ext cx="7520940" cy="4632628"/>
          </a:xfrm>
        </p:spPr>
        <p:txBody>
          <a:bodyPr>
            <a:noAutofit/>
          </a:bodyPr>
          <a:lstStyle/>
          <a:p>
            <a:pPr>
              <a:buFont typeface="Wingdings" panose="05000000000000000000" pitchFamily="2" charset="2"/>
              <a:buChar char="ü"/>
            </a:pPr>
            <a:r>
              <a:rPr lang="ru-RU" sz="2400" b="0" dirty="0">
                <a:solidFill>
                  <a:srgbClr val="000000"/>
                </a:solidFill>
                <a:latin typeface="Times New Roman"/>
              </a:rPr>
              <a:t>Формировать сенсорные эталоны (цвет, форма, величина)</a:t>
            </a:r>
            <a:endParaRPr lang="ru-RU" sz="1800" b="0" dirty="0">
              <a:solidFill>
                <a:srgbClr val="000000"/>
              </a:solidFill>
              <a:latin typeface="Calibri"/>
            </a:endParaRPr>
          </a:p>
          <a:p>
            <a:pPr>
              <a:buFont typeface="Wingdings" panose="05000000000000000000" pitchFamily="2" charset="2"/>
              <a:buChar char="ü"/>
            </a:pPr>
            <a:r>
              <a:rPr lang="ru-RU" sz="2400" b="0" dirty="0">
                <a:solidFill>
                  <a:srgbClr val="000000"/>
                </a:solidFill>
                <a:latin typeface="Times New Roman"/>
              </a:rPr>
              <a:t>Формировать умение выделять существенные признаки предметов.</a:t>
            </a:r>
            <a:endParaRPr lang="ru-RU" sz="1800" b="0" dirty="0">
              <a:solidFill>
                <a:srgbClr val="000000"/>
              </a:solidFill>
              <a:latin typeface="Calibri"/>
            </a:endParaRPr>
          </a:p>
          <a:p>
            <a:pPr>
              <a:buFont typeface="Wingdings" panose="05000000000000000000" pitchFamily="2" charset="2"/>
              <a:buChar char="ü"/>
            </a:pPr>
            <a:r>
              <a:rPr lang="ru-RU" sz="2400" b="0" dirty="0">
                <a:solidFill>
                  <a:srgbClr val="000000"/>
                </a:solidFill>
                <a:latin typeface="Times New Roman"/>
              </a:rPr>
              <a:t>Формировать умение сравнить предметы между собой, искать черты сходства и различия.</a:t>
            </a:r>
            <a:endParaRPr lang="ru-RU" sz="1800" b="0" dirty="0">
              <a:solidFill>
                <a:srgbClr val="000000"/>
              </a:solidFill>
              <a:latin typeface="Calibri"/>
            </a:endParaRPr>
          </a:p>
          <a:p>
            <a:pPr>
              <a:buFont typeface="Wingdings" panose="05000000000000000000" pitchFamily="2" charset="2"/>
              <a:buChar char="ü"/>
            </a:pPr>
            <a:r>
              <a:rPr lang="ru-RU" sz="2400" b="0" dirty="0">
                <a:solidFill>
                  <a:srgbClr val="000000"/>
                </a:solidFill>
                <a:latin typeface="Times New Roman"/>
              </a:rPr>
              <a:t>Учить детей определять количественные и качественные отношения предметов.</a:t>
            </a:r>
            <a:endParaRPr lang="ru-RU" sz="1800" b="0" dirty="0">
              <a:solidFill>
                <a:srgbClr val="000000"/>
              </a:solidFill>
              <a:latin typeface="Calibri"/>
            </a:endParaRPr>
          </a:p>
          <a:p>
            <a:pPr>
              <a:buFont typeface="Wingdings" panose="05000000000000000000" pitchFamily="2" charset="2"/>
              <a:buChar char="ü"/>
            </a:pPr>
            <a:r>
              <a:rPr lang="ru-RU" sz="2400" b="0" dirty="0">
                <a:solidFill>
                  <a:srgbClr val="000000"/>
                </a:solidFill>
                <a:latin typeface="Times New Roman"/>
              </a:rPr>
              <a:t>Развитие слухового внимания.</a:t>
            </a:r>
            <a:endParaRPr lang="ru-RU" sz="1800" b="0" dirty="0">
              <a:solidFill>
                <a:srgbClr val="000000"/>
              </a:solidFill>
              <a:latin typeface="Calibri"/>
            </a:endParaRPr>
          </a:p>
          <a:p>
            <a:pPr>
              <a:buFont typeface="Wingdings" panose="05000000000000000000" pitchFamily="2" charset="2"/>
              <a:buChar char="ü"/>
            </a:pPr>
            <a:r>
              <a:rPr lang="ru-RU" sz="2400" b="0" dirty="0">
                <a:solidFill>
                  <a:srgbClr val="000000"/>
                </a:solidFill>
                <a:latin typeface="Times New Roman"/>
              </a:rPr>
              <a:t>Развитие мелкой моторики рук.</a:t>
            </a:r>
            <a:endParaRPr lang="ru-RU" sz="1800" b="0" dirty="0">
              <a:solidFill>
                <a:srgbClr val="000000"/>
              </a:solidFill>
              <a:latin typeface="Calibri"/>
            </a:endParaRPr>
          </a:p>
        </p:txBody>
      </p:sp>
    </p:spTree>
    <p:extLst>
      <p:ext uri="{BB962C8B-B14F-4D97-AF65-F5344CB8AC3E}">
        <p14:creationId xmlns:p14="http://schemas.microsoft.com/office/powerpoint/2010/main" val="323433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1767096"/>
          </a:xfrm>
        </p:spPr>
        <p:txBody>
          <a:bodyPr/>
          <a:lstStyle/>
          <a:p>
            <a:pPr algn="ctr"/>
            <a:r>
              <a:rPr lang="ru-RU" sz="2000" i="1" dirty="0">
                <a:latin typeface="Constantia" panose="02030602050306030303" pitchFamily="18" charset="0"/>
              </a:rPr>
              <a:t>Дидактическая игра – это одно из средств обучения детей дошкольного возраста. Она дает возможность осуществлять задачи воспитания и обучения через доступную и привлекательную для детей форму деятельности.</a:t>
            </a:r>
          </a:p>
        </p:txBody>
      </p:sp>
      <p:sp>
        <p:nvSpPr>
          <p:cNvPr id="3" name="Объект 2"/>
          <p:cNvSpPr>
            <a:spLocks noGrp="1"/>
          </p:cNvSpPr>
          <p:nvPr>
            <p:ph idx="1"/>
          </p:nvPr>
        </p:nvSpPr>
        <p:spPr>
          <a:xfrm>
            <a:off x="899592" y="2708920"/>
            <a:ext cx="7520940" cy="2331597"/>
          </a:xfrm>
        </p:spPr>
        <p:txBody>
          <a:bodyPr>
            <a:normAutofit/>
          </a:bodyPr>
          <a:lstStyle/>
          <a:p>
            <a:pPr marL="457200" indent="-457200">
              <a:buFont typeface="Wingdings" panose="05000000000000000000" pitchFamily="2" charset="2"/>
              <a:buChar char="ü"/>
            </a:pPr>
            <a:r>
              <a:rPr lang="ru-RU" sz="2800" b="0" dirty="0" smtClean="0">
                <a:solidFill>
                  <a:srgbClr val="000000"/>
                </a:solidFill>
                <a:latin typeface="Times New Roman"/>
                <a:ea typeface="Times New Roman"/>
              </a:rPr>
              <a:t>закрепление </a:t>
            </a:r>
            <a:r>
              <a:rPr lang="ru-RU" sz="2800" b="0" dirty="0">
                <a:solidFill>
                  <a:srgbClr val="000000"/>
                </a:solidFill>
                <a:latin typeface="Times New Roman"/>
                <a:ea typeface="Times New Roman"/>
              </a:rPr>
              <a:t>понятия </a:t>
            </a:r>
            <a:r>
              <a:rPr lang="ru-RU" sz="2800" b="0" dirty="0" smtClean="0">
                <a:solidFill>
                  <a:srgbClr val="000000"/>
                </a:solidFill>
                <a:latin typeface="Times New Roman"/>
                <a:ea typeface="Times New Roman"/>
              </a:rPr>
              <a:t>формы</a:t>
            </a:r>
          </a:p>
          <a:p>
            <a:pPr marL="457200" indent="-457200">
              <a:buFont typeface="Wingdings" panose="05000000000000000000" pitchFamily="2" charset="2"/>
              <a:buChar char="ü"/>
            </a:pPr>
            <a:r>
              <a:rPr lang="ru-RU" sz="2800" b="0" dirty="0" smtClean="0">
                <a:solidFill>
                  <a:srgbClr val="000000"/>
                </a:solidFill>
                <a:latin typeface="Times New Roman"/>
                <a:ea typeface="Times New Roman"/>
              </a:rPr>
              <a:t>закрепление </a:t>
            </a:r>
            <a:r>
              <a:rPr lang="ru-RU" sz="2800" b="0" dirty="0">
                <a:solidFill>
                  <a:srgbClr val="000000"/>
                </a:solidFill>
                <a:latin typeface="Times New Roman"/>
                <a:ea typeface="Times New Roman"/>
              </a:rPr>
              <a:t>понятия </a:t>
            </a:r>
            <a:r>
              <a:rPr lang="ru-RU" sz="2800" b="0" dirty="0" smtClean="0">
                <a:solidFill>
                  <a:srgbClr val="000000"/>
                </a:solidFill>
                <a:latin typeface="Times New Roman"/>
                <a:ea typeface="Times New Roman"/>
              </a:rPr>
              <a:t>величины</a:t>
            </a:r>
          </a:p>
          <a:p>
            <a:pPr marL="457200" indent="-457200">
              <a:buFont typeface="Wingdings" panose="05000000000000000000" pitchFamily="2" charset="2"/>
              <a:buChar char="ü"/>
            </a:pPr>
            <a:r>
              <a:rPr lang="ru-RU" sz="2800" b="0" dirty="0" smtClean="0">
                <a:solidFill>
                  <a:srgbClr val="000000"/>
                </a:solidFill>
                <a:latin typeface="Times New Roman"/>
                <a:ea typeface="Times New Roman"/>
              </a:rPr>
              <a:t>на </a:t>
            </a:r>
            <a:r>
              <a:rPr lang="ru-RU" sz="2800" b="0" dirty="0">
                <a:solidFill>
                  <a:srgbClr val="000000"/>
                </a:solidFill>
                <a:latin typeface="Times New Roman"/>
                <a:ea typeface="Times New Roman"/>
              </a:rPr>
              <a:t>закрепление </a:t>
            </a:r>
            <a:r>
              <a:rPr lang="ru-RU" sz="2800" b="0" dirty="0" smtClean="0">
                <a:solidFill>
                  <a:srgbClr val="000000"/>
                </a:solidFill>
                <a:latin typeface="Times New Roman"/>
                <a:ea typeface="Times New Roman"/>
              </a:rPr>
              <a:t>цвета</a:t>
            </a:r>
          </a:p>
          <a:p>
            <a:pPr marL="457200" indent="-457200">
              <a:buFont typeface="Wingdings" panose="05000000000000000000" pitchFamily="2" charset="2"/>
              <a:buChar char="ü"/>
            </a:pPr>
            <a:r>
              <a:rPr lang="ru-RU" sz="2800" b="0" dirty="0">
                <a:solidFill>
                  <a:srgbClr val="000000"/>
                </a:solidFill>
                <a:latin typeface="Times New Roman"/>
                <a:ea typeface="Times New Roman"/>
              </a:rPr>
              <a:t>на развитие тактильных </a:t>
            </a:r>
            <a:r>
              <a:rPr lang="ru-RU" sz="2800" b="0" dirty="0" smtClean="0">
                <a:solidFill>
                  <a:srgbClr val="000000"/>
                </a:solidFill>
                <a:latin typeface="Times New Roman"/>
                <a:ea typeface="Times New Roman"/>
              </a:rPr>
              <a:t>ощущений	</a:t>
            </a:r>
            <a:endParaRPr lang="ru-RU" sz="2800" b="0" dirty="0"/>
          </a:p>
        </p:txBody>
      </p:sp>
    </p:spTree>
    <p:extLst>
      <p:ext uri="{BB962C8B-B14F-4D97-AF65-F5344CB8AC3E}">
        <p14:creationId xmlns:p14="http://schemas.microsoft.com/office/powerpoint/2010/main" val="314468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3"/>
                </a:solidFill>
              </a:rPr>
              <a:t>Развитие понятия формы</a:t>
            </a:r>
            <a:endParaRPr lang="ru-RU" dirty="0">
              <a:solidFill>
                <a:schemeClr val="accent3"/>
              </a:solidFill>
            </a:endParaRPr>
          </a:p>
        </p:txBody>
      </p:sp>
      <p:sp>
        <p:nvSpPr>
          <p:cNvPr id="3" name="Объект 2"/>
          <p:cNvSpPr>
            <a:spLocks noGrp="1"/>
          </p:cNvSpPr>
          <p:nvPr>
            <p:ph idx="1"/>
          </p:nvPr>
        </p:nvSpPr>
        <p:spPr>
          <a:xfrm>
            <a:off x="822960" y="1100628"/>
            <a:ext cx="7520940" cy="3984556"/>
          </a:xfrm>
        </p:spPr>
        <p:txBody>
          <a:bodyPr>
            <a:normAutofit/>
          </a:bodyPr>
          <a:lstStyle/>
          <a:p>
            <a:pPr>
              <a:buFont typeface="Arial" panose="020B0604020202020204" pitchFamily="34" charset="0"/>
              <a:buChar char="•"/>
            </a:pPr>
            <a:r>
              <a:rPr lang="ru-RU" sz="2200" b="0" dirty="0">
                <a:solidFill>
                  <a:srgbClr val="000000"/>
                </a:solidFill>
                <a:latin typeface="Constantia" panose="02030602050306030303" pitchFamily="18" charset="0"/>
              </a:rPr>
              <a:t>закреплять знание названий форм;</a:t>
            </a:r>
          </a:p>
          <a:p>
            <a:pPr>
              <a:buFont typeface="Arial" panose="020B0604020202020204" pitchFamily="34" charset="0"/>
              <a:buChar char="•"/>
            </a:pPr>
            <a:r>
              <a:rPr lang="ru-RU" sz="2200" b="0" dirty="0" smtClean="0">
                <a:solidFill>
                  <a:srgbClr val="000000"/>
                </a:solidFill>
                <a:latin typeface="Constantia" panose="02030602050306030303" pitchFamily="18" charset="0"/>
              </a:rPr>
              <a:t>осуществлять </a:t>
            </a:r>
            <a:r>
              <a:rPr lang="ru-RU" sz="2200" b="0" dirty="0">
                <a:solidFill>
                  <a:srgbClr val="000000"/>
                </a:solidFill>
                <a:latin typeface="Constantia" panose="02030602050306030303" pitchFamily="18" charset="0"/>
              </a:rPr>
              <a:t>выбор формы по ее названию;</a:t>
            </a:r>
          </a:p>
          <a:p>
            <a:pPr>
              <a:buFont typeface="Arial" panose="020B0604020202020204" pitchFamily="34" charset="0"/>
              <a:buChar char="•"/>
            </a:pPr>
            <a:r>
              <a:rPr lang="ru-RU" sz="2200" b="0" dirty="0" smtClean="0">
                <a:solidFill>
                  <a:srgbClr val="000000"/>
                </a:solidFill>
                <a:latin typeface="Constantia" panose="02030602050306030303" pitchFamily="18" charset="0"/>
              </a:rPr>
              <a:t>развивать </a:t>
            </a:r>
            <a:r>
              <a:rPr lang="ru-RU" sz="2200" b="0" dirty="0">
                <a:solidFill>
                  <a:srgbClr val="000000"/>
                </a:solidFill>
                <a:latin typeface="Constantia" panose="02030602050306030303" pitchFamily="18" charset="0"/>
              </a:rPr>
              <a:t>умение видеть форму в предмете,</a:t>
            </a:r>
          </a:p>
          <a:p>
            <a:pPr>
              <a:buFont typeface="Arial" panose="020B0604020202020204" pitchFamily="34" charset="0"/>
              <a:buChar char="•"/>
            </a:pPr>
            <a:r>
              <a:rPr lang="ru-RU" sz="2200" b="0" dirty="0">
                <a:solidFill>
                  <a:srgbClr val="000000"/>
                </a:solidFill>
                <a:latin typeface="Constantia" panose="02030602050306030303" pitchFamily="18" charset="0"/>
              </a:rPr>
              <a:t>соотносить форму прорези и вкладки,</a:t>
            </a:r>
          </a:p>
          <a:p>
            <a:pPr>
              <a:buFont typeface="Arial" panose="020B0604020202020204" pitchFamily="34" charset="0"/>
              <a:buChar char="•"/>
            </a:pPr>
            <a:r>
              <a:rPr lang="ru-RU" sz="2200" b="0" dirty="0">
                <a:solidFill>
                  <a:srgbClr val="000000"/>
                </a:solidFill>
                <a:latin typeface="Constantia" panose="02030602050306030303" pitchFamily="18" charset="0"/>
              </a:rPr>
              <a:t>составлять целое из разных </a:t>
            </a:r>
            <a:r>
              <a:rPr lang="ru-RU" sz="2200" b="0" dirty="0" smtClean="0">
                <a:solidFill>
                  <a:srgbClr val="000000"/>
                </a:solidFill>
                <a:latin typeface="Constantia" panose="02030602050306030303" pitchFamily="18" charset="0"/>
              </a:rPr>
              <a:t>геометрических форм</a:t>
            </a:r>
            <a:r>
              <a:rPr lang="ru-RU" sz="2200" b="0" dirty="0">
                <a:solidFill>
                  <a:srgbClr val="000000"/>
                </a:solidFill>
                <a:latin typeface="Constantia" panose="02030602050306030303" pitchFamily="18" charset="0"/>
              </a:rPr>
              <a:t>, подбирая нужные с помощью проб </a:t>
            </a:r>
            <a:r>
              <a:rPr lang="ru-RU" sz="2200" b="0" dirty="0" smtClean="0">
                <a:solidFill>
                  <a:srgbClr val="000000"/>
                </a:solidFill>
                <a:latin typeface="Constantia" panose="02030602050306030303" pitchFamily="18" charset="0"/>
              </a:rPr>
              <a:t>и </a:t>
            </a:r>
            <a:r>
              <a:rPr lang="ru-RU" sz="2200" b="0" dirty="0" err="1" smtClean="0">
                <a:solidFill>
                  <a:srgbClr val="000000"/>
                </a:solidFill>
                <a:latin typeface="Constantia" panose="02030602050306030303" pitchFamily="18" charset="0"/>
              </a:rPr>
              <a:t>примеривания</a:t>
            </a:r>
            <a:r>
              <a:rPr lang="ru-RU" sz="2200" b="0" dirty="0">
                <a:solidFill>
                  <a:srgbClr val="000000"/>
                </a:solidFill>
                <a:latin typeface="Constantia" panose="02030602050306030303" pitchFamily="18" charset="0"/>
              </a:rPr>
              <a:t>;</a:t>
            </a:r>
          </a:p>
          <a:p>
            <a:pPr>
              <a:buFont typeface="Arial" panose="020B0604020202020204" pitchFamily="34" charset="0"/>
              <a:buChar char="•"/>
            </a:pPr>
            <a:r>
              <a:rPr lang="ru-RU" sz="2200" b="0" dirty="0" smtClean="0">
                <a:solidFill>
                  <a:srgbClr val="000000"/>
                </a:solidFill>
                <a:latin typeface="Constantia" panose="02030602050306030303" pitchFamily="18" charset="0"/>
              </a:rPr>
              <a:t>развивать </a:t>
            </a:r>
            <a:r>
              <a:rPr lang="ru-RU" sz="2200" b="0" dirty="0">
                <a:solidFill>
                  <a:srgbClr val="000000"/>
                </a:solidFill>
                <a:latin typeface="Constantia" panose="02030602050306030303" pitchFamily="18" charset="0"/>
              </a:rPr>
              <a:t>умение соотносить плоскостную </a:t>
            </a:r>
            <a:r>
              <a:rPr lang="ru-RU" sz="2200" b="0" dirty="0" smtClean="0">
                <a:solidFill>
                  <a:srgbClr val="000000"/>
                </a:solidFill>
                <a:latin typeface="Constantia" panose="02030602050306030303" pitchFamily="18" charset="0"/>
              </a:rPr>
              <a:t>и объемную </a:t>
            </a:r>
            <a:r>
              <a:rPr lang="ru-RU" sz="2200" b="0" dirty="0">
                <a:solidFill>
                  <a:srgbClr val="000000"/>
                </a:solidFill>
                <a:latin typeface="Constantia" panose="02030602050306030303" pitchFamily="18" charset="0"/>
              </a:rPr>
              <a:t>формы в практическом действии </a:t>
            </a:r>
            <a:r>
              <a:rPr lang="ru-RU" sz="2200" b="0" dirty="0" smtClean="0">
                <a:solidFill>
                  <a:srgbClr val="000000"/>
                </a:solidFill>
                <a:latin typeface="Constantia" panose="02030602050306030303" pitchFamily="18" charset="0"/>
              </a:rPr>
              <a:t>с предметами</a:t>
            </a:r>
            <a:r>
              <a:rPr lang="ru-RU" sz="2200" b="0" dirty="0">
                <a:solidFill>
                  <a:srgbClr val="000000"/>
                </a:solidFill>
                <a:latin typeface="Constantia" panose="02030602050306030303" pitchFamily="18" charset="0"/>
              </a:rPr>
              <a:t>.</a:t>
            </a:r>
          </a:p>
          <a:p>
            <a:endParaRPr lang="ru-RU" dirty="0"/>
          </a:p>
        </p:txBody>
      </p:sp>
    </p:spTree>
    <p:extLst>
      <p:ext uri="{BB962C8B-B14F-4D97-AF65-F5344CB8AC3E}">
        <p14:creationId xmlns:p14="http://schemas.microsoft.com/office/powerpoint/2010/main" val="42342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520940" cy="2232248"/>
          </a:xfrm>
        </p:spPr>
        <p:txBody>
          <a:bodyPr/>
          <a:lstStyle/>
          <a:p>
            <a:r>
              <a:rPr lang="ru-RU" sz="2000" dirty="0">
                <a:solidFill>
                  <a:srgbClr val="000000"/>
                </a:solidFill>
                <a:latin typeface="Constantia" panose="02030602050306030303" pitchFamily="18" charset="0"/>
              </a:rPr>
              <a:t>Игры и упражнения на восприятие формы:</a:t>
            </a:r>
            <a:br>
              <a:rPr lang="ru-RU" sz="2000" dirty="0">
                <a:solidFill>
                  <a:srgbClr val="000000"/>
                </a:solidFill>
                <a:latin typeface="Constantia" panose="02030602050306030303" pitchFamily="18" charset="0"/>
              </a:rPr>
            </a:br>
            <a:r>
              <a:rPr lang="ru-RU" sz="2000" dirty="0" smtClean="0">
                <a:solidFill>
                  <a:srgbClr val="000000"/>
                </a:solidFill>
                <a:latin typeface="Constantia" panose="02030602050306030303" pitchFamily="18" charset="0"/>
              </a:rPr>
              <a:t>«домик </a:t>
            </a:r>
            <a:r>
              <a:rPr lang="ru-RU" sz="2000" dirty="0">
                <a:solidFill>
                  <a:srgbClr val="000000"/>
                </a:solidFill>
                <a:latin typeface="Constantia" panose="02030602050306030303" pitchFamily="18" charset="0"/>
              </a:rPr>
              <a:t>с прорезями», «Какой это формы»,</a:t>
            </a:r>
            <a:br>
              <a:rPr lang="ru-RU" sz="2000" dirty="0">
                <a:solidFill>
                  <a:srgbClr val="000000"/>
                </a:solidFill>
                <a:latin typeface="Constantia" panose="02030602050306030303" pitchFamily="18" charset="0"/>
              </a:rPr>
            </a:br>
            <a:r>
              <a:rPr lang="ru-RU" sz="2000" dirty="0">
                <a:solidFill>
                  <a:srgbClr val="000000"/>
                </a:solidFill>
                <a:latin typeface="Constantia" panose="02030602050306030303" pitchFamily="18" charset="0"/>
              </a:rPr>
              <a:t>«Круг, квадрат», «Волшебная коробочка»,</a:t>
            </a:r>
            <a:br>
              <a:rPr lang="ru-RU" sz="2000" dirty="0">
                <a:solidFill>
                  <a:srgbClr val="000000"/>
                </a:solidFill>
                <a:latin typeface="Constantia" panose="02030602050306030303" pitchFamily="18" charset="0"/>
              </a:rPr>
            </a:br>
            <a:r>
              <a:rPr lang="ru-RU" sz="2000" dirty="0">
                <a:solidFill>
                  <a:srgbClr val="000000"/>
                </a:solidFill>
                <a:latin typeface="Constantia" panose="02030602050306030303" pitchFamily="18" charset="0"/>
              </a:rPr>
              <a:t>«Заштопай штанишки», «Подбери</a:t>
            </a:r>
            <a:br>
              <a:rPr lang="ru-RU" sz="2000" dirty="0">
                <a:solidFill>
                  <a:srgbClr val="000000"/>
                </a:solidFill>
                <a:latin typeface="Constantia" panose="02030602050306030303" pitchFamily="18" charset="0"/>
              </a:rPr>
            </a:br>
            <a:r>
              <a:rPr lang="ru-RU" sz="2000" dirty="0" err="1" smtClean="0">
                <a:solidFill>
                  <a:srgbClr val="000000"/>
                </a:solidFill>
                <a:latin typeface="Constantia" panose="02030602050306030303" pitchFamily="18" charset="0"/>
              </a:rPr>
              <a:t>детальку</a:t>
            </a:r>
            <a:r>
              <a:rPr lang="ru-RU" sz="2000" dirty="0" smtClean="0">
                <a:solidFill>
                  <a:srgbClr val="000000"/>
                </a:solidFill>
                <a:latin typeface="Constantia" panose="02030602050306030303" pitchFamily="18" charset="0"/>
              </a:rPr>
              <a:t>» </a:t>
            </a:r>
            <a:r>
              <a:rPr lang="ru-RU" sz="2000" dirty="0">
                <a:solidFill>
                  <a:srgbClr val="000000"/>
                </a:solidFill>
                <a:latin typeface="Constantia" panose="02030602050306030303" pitchFamily="18" charset="0"/>
              </a:rPr>
              <a:t>и т.д.</a:t>
            </a:r>
            <a:br>
              <a:rPr lang="ru-RU" sz="2000" dirty="0">
                <a:solidFill>
                  <a:srgbClr val="000000"/>
                </a:solidFill>
                <a:latin typeface="Constantia" panose="02030602050306030303" pitchFamily="18" charset="0"/>
              </a:rPr>
            </a:br>
            <a:endParaRPr lang="ru-RU" sz="2000" dirty="0">
              <a:latin typeface="Constantia" panose="02030602050306030303"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2731182"/>
            <a:ext cx="2828925" cy="3771900"/>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2902632"/>
            <a:ext cx="2756842" cy="3622712"/>
          </a:xfrm>
          <a:prstGeom prst="rect">
            <a:avLst/>
          </a:prstGeom>
          <a:ln>
            <a:noFill/>
          </a:ln>
          <a:effectLst>
            <a:softEdge rad="112500"/>
          </a:effectLst>
        </p:spPr>
      </p:pic>
    </p:spTree>
    <p:extLst>
      <p:ext uri="{BB962C8B-B14F-4D97-AF65-F5344CB8AC3E}">
        <p14:creationId xmlns:p14="http://schemas.microsoft.com/office/powerpoint/2010/main" val="314977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3"/>
                </a:solidFill>
              </a:rPr>
              <a:t>Развитие понятия величины</a:t>
            </a:r>
            <a:endParaRPr lang="ru-RU" dirty="0">
              <a:solidFill>
                <a:schemeClr val="accent3"/>
              </a:solidFill>
            </a:endParaRPr>
          </a:p>
        </p:txBody>
      </p:sp>
      <p:sp>
        <p:nvSpPr>
          <p:cNvPr id="3" name="Объект 2"/>
          <p:cNvSpPr>
            <a:spLocks noGrp="1"/>
          </p:cNvSpPr>
          <p:nvPr>
            <p:ph idx="1"/>
          </p:nvPr>
        </p:nvSpPr>
        <p:spPr>
          <a:xfrm>
            <a:off x="822960" y="1100628"/>
            <a:ext cx="7520940" cy="3912548"/>
          </a:xfrm>
        </p:spPr>
        <p:txBody>
          <a:bodyPr>
            <a:normAutofit fontScale="92500" lnSpcReduction="20000"/>
          </a:bodyPr>
          <a:lstStyle/>
          <a:p>
            <a:pPr>
              <a:buFont typeface="Arial" panose="020B0604020202020204" pitchFamily="34" charset="0"/>
              <a:buChar char="•"/>
            </a:pPr>
            <a:r>
              <a:rPr lang="ru-RU" sz="1900" b="0" dirty="0">
                <a:solidFill>
                  <a:srgbClr val="000000"/>
                </a:solidFill>
                <a:latin typeface="Constantia" panose="02030602050306030303" pitchFamily="18" charset="0"/>
              </a:rPr>
              <a:t>развивать умение ориентироваться на величину</a:t>
            </a:r>
          </a:p>
          <a:p>
            <a:r>
              <a:rPr lang="ru-RU" sz="1900" b="0" dirty="0">
                <a:solidFill>
                  <a:srgbClr val="000000"/>
                </a:solidFill>
                <a:latin typeface="Constantia" panose="02030602050306030303" pitchFamily="18" charset="0"/>
              </a:rPr>
              <a:t>предметов;</a:t>
            </a:r>
          </a:p>
          <a:p>
            <a:pPr>
              <a:buFont typeface="Arial" panose="020B0604020202020204" pitchFamily="34" charset="0"/>
              <a:buChar char="•"/>
            </a:pPr>
            <a:r>
              <a:rPr lang="ru-RU" sz="1900" b="0" dirty="0" smtClean="0">
                <a:solidFill>
                  <a:srgbClr val="000000"/>
                </a:solidFill>
                <a:latin typeface="Constantia" panose="02030602050306030303" pitchFamily="18" charset="0"/>
              </a:rPr>
              <a:t>соотносить </a:t>
            </a:r>
            <a:r>
              <a:rPr lang="ru-RU" sz="1900" b="0" dirty="0">
                <a:solidFill>
                  <a:srgbClr val="000000"/>
                </a:solidFill>
                <a:latin typeface="Constantia" panose="02030602050306030303" pitchFamily="18" charset="0"/>
              </a:rPr>
              <a:t>по величине плоскостные и объемные</a:t>
            </a:r>
          </a:p>
          <a:p>
            <a:r>
              <a:rPr lang="ru-RU" sz="1900" b="0" dirty="0">
                <a:solidFill>
                  <a:srgbClr val="000000"/>
                </a:solidFill>
                <a:latin typeface="Constantia" panose="02030602050306030303" pitchFamily="18" charset="0"/>
              </a:rPr>
              <a:t>фигуры;</a:t>
            </a:r>
          </a:p>
          <a:p>
            <a:pPr>
              <a:buFont typeface="Arial" panose="020B0604020202020204" pitchFamily="34" charset="0"/>
              <a:buChar char="•"/>
            </a:pPr>
            <a:r>
              <a:rPr lang="ru-RU" sz="1900" b="0" dirty="0" smtClean="0">
                <a:solidFill>
                  <a:srgbClr val="000000"/>
                </a:solidFill>
                <a:latin typeface="Constantia" panose="02030602050306030303" pitchFamily="18" charset="0"/>
              </a:rPr>
              <a:t> </a:t>
            </a:r>
            <a:r>
              <a:rPr lang="ru-RU" sz="1900" b="0" dirty="0">
                <a:solidFill>
                  <a:srgbClr val="000000"/>
                </a:solidFill>
                <a:latin typeface="Constantia" panose="02030602050306030303" pitchFamily="18" charset="0"/>
              </a:rPr>
              <a:t>закреплять словесное обозначение величин</a:t>
            </a:r>
          </a:p>
          <a:p>
            <a:r>
              <a:rPr lang="ru-RU" sz="1900" b="0" dirty="0">
                <a:solidFill>
                  <a:srgbClr val="000000"/>
                </a:solidFill>
                <a:latin typeface="Constantia" panose="02030602050306030303" pitchFamily="18" charset="0"/>
              </a:rPr>
              <a:t>(«большой», «маленький», «больше», «меньше»);</a:t>
            </a:r>
          </a:p>
          <a:p>
            <a:pPr>
              <a:buFont typeface="Arial" panose="020B0604020202020204" pitchFamily="34" charset="0"/>
              <a:buChar char="•"/>
            </a:pPr>
            <a:r>
              <a:rPr lang="ru-RU" sz="1900" b="0" dirty="0" smtClean="0">
                <a:solidFill>
                  <a:srgbClr val="000000"/>
                </a:solidFill>
                <a:latin typeface="Constantia" panose="02030602050306030303" pitchFamily="18" charset="0"/>
              </a:rPr>
              <a:t>обратить </a:t>
            </a:r>
            <a:r>
              <a:rPr lang="ru-RU" sz="1900" b="0" dirty="0">
                <a:solidFill>
                  <a:srgbClr val="000000"/>
                </a:solidFill>
                <a:latin typeface="Constantia" panose="02030602050306030303" pitchFamily="18" charset="0"/>
              </a:rPr>
              <a:t>внимание на длину, высоту и ширину;</a:t>
            </a:r>
          </a:p>
          <a:p>
            <a:r>
              <a:rPr lang="ru-RU" sz="1900" b="0" dirty="0">
                <a:solidFill>
                  <a:srgbClr val="000000"/>
                </a:solidFill>
                <a:latin typeface="Constantia" panose="02030602050306030303" pitchFamily="18" charset="0"/>
              </a:rPr>
              <a:t>знакомить со словами «длинный», «короткий»,</a:t>
            </a:r>
          </a:p>
          <a:p>
            <a:r>
              <a:rPr lang="ru-RU" sz="1900" b="0" dirty="0">
                <a:solidFill>
                  <a:srgbClr val="000000"/>
                </a:solidFill>
                <a:latin typeface="Constantia" panose="02030602050306030303" pitchFamily="18" charset="0"/>
              </a:rPr>
              <a:t>«высокий», «низкий», «широкий», «узкий»;</a:t>
            </a:r>
          </a:p>
          <a:p>
            <a:pPr>
              <a:buFont typeface="Arial" panose="020B0604020202020204" pitchFamily="34" charset="0"/>
              <a:buChar char="•"/>
            </a:pPr>
            <a:r>
              <a:rPr lang="ru-RU" sz="1900" b="0" dirty="0" smtClean="0">
                <a:solidFill>
                  <a:srgbClr val="000000"/>
                </a:solidFill>
                <a:latin typeface="Constantia" panose="02030602050306030303" pitchFamily="18" charset="0"/>
              </a:rPr>
              <a:t> </a:t>
            </a:r>
            <a:r>
              <a:rPr lang="ru-RU" sz="1900" b="0" dirty="0">
                <a:solidFill>
                  <a:srgbClr val="000000"/>
                </a:solidFill>
                <a:latin typeface="Constantia" panose="02030602050306030303" pitchFamily="18" charset="0"/>
              </a:rPr>
              <a:t>развивать умение соотносить предметы по длине,</a:t>
            </a:r>
          </a:p>
          <a:p>
            <a:r>
              <a:rPr lang="ru-RU" sz="1900" b="0" dirty="0">
                <a:solidFill>
                  <a:srgbClr val="000000"/>
                </a:solidFill>
                <a:latin typeface="Constantia" panose="02030602050306030303" pitchFamily="18" charset="0"/>
              </a:rPr>
              <a:t>высоте и ширине в действиях с ними, определять</a:t>
            </a:r>
          </a:p>
          <a:p>
            <a:r>
              <a:rPr lang="ru-RU" sz="1900" b="0" dirty="0">
                <a:solidFill>
                  <a:srgbClr val="000000"/>
                </a:solidFill>
                <a:latin typeface="Constantia" panose="02030602050306030303" pitchFamily="18" charset="0"/>
              </a:rPr>
              <a:t>зрительно предметы резко различной величины.</a:t>
            </a:r>
          </a:p>
          <a:p>
            <a:endParaRPr lang="ru-RU" dirty="0"/>
          </a:p>
        </p:txBody>
      </p:sp>
    </p:spTree>
    <p:extLst>
      <p:ext uri="{BB962C8B-B14F-4D97-AF65-F5344CB8AC3E}">
        <p14:creationId xmlns:p14="http://schemas.microsoft.com/office/powerpoint/2010/main" val="36486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wipe(down)">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wipe(down)">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wipe(down)">
                                      <p:cBhvr>
                                        <p:cTn id="63" dur="5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wipe(down)">
                                      <p:cBhvr>
                                        <p:cTn id="6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446</TotalTime>
  <Words>874</Words>
  <Application>Microsoft Office PowerPoint</Application>
  <PresentationFormat>Экран (4:3)</PresentationFormat>
  <Paragraphs>80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Углы</vt:lpstr>
      <vt:lpstr>«Сенсорное воспитание дошкольников через дидактические игры»</vt:lpstr>
      <vt:lpstr>«Самые далеко идущие успехи науки и техники рассчитаны не только на мыслящего, но и ощущающего человека» Б. Г. Ананьев. </vt:lpstr>
      <vt:lpstr>Актуальность</vt:lpstr>
      <vt:lpstr>Цель:</vt:lpstr>
      <vt:lpstr>Задачи:</vt:lpstr>
      <vt:lpstr>Дидактическая игра – это одно из средств обучения детей дошкольного возраста. Она дает возможность осуществлять задачи воспитания и обучения через доступную и привлекательную для детей форму деятельности.</vt:lpstr>
      <vt:lpstr>Развитие понятия формы</vt:lpstr>
      <vt:lpstr>Игры и упражнения на восприятие формы: «домик с прорезями», «Какой это формы», «Круг, квадрат», «Волшебная коробочка», «Заштопай штанишки», «Подбери детальку» и т.д. </vt:lpstr>
      <vt:lpstr>Развитие понятия величины</vt:lpstr>
      <vt:lpstr>«Сравни предметы по высоте», «Самая длинная, самая короткая», «Разложи разноцветные кружки по убыванию, возрастанию», «В какую коробку? », «Дальше – ближе», «Сбор урожая», «Подбери чашку к блюдцу», «Собери матрешку», «Собери башенку», «Подбери одежду для кукол»</vt:lpstr>
      <vt:lpstr>Развитие понятия цвета</vt:lpstr>
      <vt:lpstr>«Разноцветное лото», «Цветные гусенички», «Назови оттенки цвета», «Воздушные шары», «Разложи фигуры по цвету», «Собери овощи», «Выложи по образцу», «Подбери себе соседа», «С какого дерева листок», «Сложи пирамидку», «Украсим елочку», «Сложи радугу», «Полосатый коврик», «Спрячь мышку», игры с мозаикой и другие. </vt:lpstr>
      <vt:lpstr>Развитие тактильных ощущений</vt:lpstr>
      <vt:lpstr>«Чудесный мешочек», «Определи на ощупь», «Платочек для куклы», «Узнай фигуру», «Найди пару», «Угадай, что съел? », «Что, каким бывает? », «Тяжелый-легкий»</vt:lpstr>
      <vt:lpstr>В своей работе использую игры, сделанные своими руками.   «Книжка-малышка» Цели: стимулирование познавательной, исследовательской активности; способствование развитию восприятия, внимания, творческих способностей, речи; </vt:lpstr>
      <vt:lpstr>«Волшебная коробочка»</vt:lpstr>
      <vt:lpstr>«Панно-найди пару!»</vt:lpstr>
      <vt:lpstr>«Куб – Забавный слоненок»</vt:lpstr>
      <vt:lpstr>«Куб умелок»</vt:lpstr>
      <vt:lpstr>«Веселые смайлики»</vt:lpstr>
      <vt:lpstr>Уголок сенсорного развития</vt:lpstr>
      <vt:lpstr>Заключение</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«Сенсорное воспитание дошкольников через дидактические игры»</dc:title>
  <dc:creator>Юлия Сорокина</dc:creator>
  <cp:lastModifiedBy>Юлия Сорокина</cp:lastModifiedBy>
  <cp:revision>25</cp:revision>
  <dcterms:created xsi:type="dcterms:W3CDTF">2022-03-24T14:25:18Z</dcterms:created>
  <dcterms:modified xsi:type="dcterms:W3CDTF">2022-03-25T16:23:09Z</dcterms:modified>
</cp:coreProperties>
</file>