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72" r:id="rId3"/>
    <p:sldId id="257" r:id="rId4"/>
    <p:sldId id="280" r:id="rId5"/>
    <p:sldId id="278" r:id="rId6"/>
    <p:sldId id="277" r:id="rId7"/>
    <p:sldId id="270" r:id="rId8"/>
    <p:sldId id="276" r:id="rId9"/>
    <p:sldId id="258" r:id="rId10"/>
    <p:sldId id="259" r:id="rId11"/>
    <p:sldId id="275" r:id="rId12"/>
    <p:sldId id="263" r:id="rId13"/>
    <p:sldId id="266" r:id="rId14"/>
    <p:sldId id="267" r:id="rId15"/>
    <p:sldId id="271" r:id="rId16"/>
    <p:sldId id="273" r:id="rId17"/>
    <p:sldId id="268" r:id="rId18"/>
    <p:sldId id="282" r:id="rId19"/>
    <p:sldId id="281" r:id="rId20"/>
    <p:sldId id="262" r:id="rId21"/>
    <p:sldId id="261" r:id="rId22"/>
    <p:sldId id="269" r:id="rId23"/>
    <p:sldId id="26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4725144"/>
            <a:ext cx="5904656" cy="1752600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МДОАУ </a:t>
            </a:r>
          </a:p>
          <a:p>
            <a:pPr algn="r"/>
            <a:r>
              <a:rPr lang="ru-RU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№99 г. Орска»</a:t>
            </a:r>
          </a:p>
          <a:p>
            <a:pPr algn="r"/>
            <a:r>
              <a:rPr lang="ru-RU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Жумабекова</a:t>
            </a:r>
            <a:r>
              <a:rPr lang="ru-RU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Г.А.</a:t>
            </a:r>
            <a:endParaRPr lang="ru-RU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980728"/>
            <a:ext cx="7772400" cy="1470025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из опыта работы </a:t>
            </a:r>
            <a:br>
              <a:rPr lang="ru-RU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технологии макетирования в ознакомлении детей старшего дошкольного возраста с историей и культурой родного края»</a:t>
            </a:r>
            <a:r>
              <a:rPr lang="ru-RU" sz="1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25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-1"/>
            <a:ext cx="9143822" cy="685786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6" t="27272" r="816" b="12929"/>
          <a:stretch/>
        </p:blipFill>
        <p:spPr>
          <a:xfrm>
            <a:off x="1727684" y="3428932"/>
            <a:ext cx="6984776" cy="3145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398163" y="509639"/>
            <a:ext cx="4716524" cy="10081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44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«Народный костюм»</a:t>
            </a:r>
            <a:endParaRPr lang="ru-RU" sz="440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47" y="404664"/>
            <a:ext cx="3744416" cy="2820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596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0"/>
            <a:ext cx="9143822" cy="6857867"/>
          </a:xfrm>
          <a:prstGeom prst="rect">
            <a:avLst/>
          </a:prstGeom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r="35686"/>
          <a:stretch/>
        </p:blipFill>
        <p:spPr>
          <a:xfrm>
            <a:off x="621069" y="243553"/>
            <a:ext cx="2971970" cy="3291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6" r="34218"/>
          <a:stretch/>
        </p:blipFill>
        <p:spPr>
          <a:xfrm>
            <a:off x="5152698" y="243553"/>
            <a:ext cx="2874509" cy="3346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3" b="20457"/>
          <a:stretch/>
        </p:blipFill>
        <p:spPr>
          <a:xfrm>
            <a:off x="1556748" y="3768502"/>
            <a:ext cx="6030326" cy="2992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526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-1"/>
            <a:ext cx="9143822" cy="68578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9" t="5371" r="5152"/>
          <a:stretch/>
        </p:blipFill>
        <p:spPr>
          <a:xfrm rot="10800000">
            <a:off x="4572089" y="344160"/>
            <a:ext cx="4404069" cy="3084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6" b="14243"/>
          <a:stretch/>
        </p:blipFill>
        <p:spPr>
          <a:xfrm rot="16200000">
            <a:off x="5151177" y="3020946"/>
            <a:ext cx="3257966" cy="4416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" b="15354"/>
          <a:stretch/>
        </p:blipFill>
        <p:spPr>
          <a:xfrm>
            <a:off x="395536" y="1087163"/>
            <a:ext cx="3853339" cy="5527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459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0"/>
            <a:ext cx="9143822" cy="68578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9" b="33333"/>
          <a:stretch/>
        </p:blipFill>
        <p:spPr>
          <a:xfrm>
            <a:off x="4283968" y="3861048"/>
            <a:ext cx="4678524" cy="2787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5" b="5556"/>
          <a:stretch/>
        </p:blipFill>
        <p:spPr>
          <a:xfrm rot="16200000">
            <a:off x="1350362" y="683458"/>
            <a:ext cx="2702780" cy="432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39552" y="476604"/>
            <a:ext cx="5832648" cy="10081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24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«Угадай национальное блюдо»</a:t>
            </a:r>
            <a:endParaRPr lang="ru-RU" sz="240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148064" y="2132856"/>
            <a:ext cx="3613987" cy="10081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24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Круги </a:t>
            </a:r>
            <a:r>
              <a:rPr lang="ru-RU" sz="240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Луллия</a:t>
            </a:r>
            <a:endParaRPr lang="ru-RU" sz="2400" dirty="0" smtClean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0" algn="ctr">
              <a:buFont typeface="Georgia" pitchFamily="18" charset="0"/>
              <a:buNone/>
            </a:pPr>
            <a:r>
              <a:rPr lang="ru-RU" sz="24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«Национальные блюда России» </a:t>
            </a:r>
          </a:p>
          <a:p>
            <a:pPr marL="182880" indent="0" algn="ctr">
              <a:buFont typeface="Georgia" pitchFamily="18" charset="0"/>
              <a:buNone/>
            </a:pPr>
            <a:endParaRPr lang="ru-RU" sz="240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64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" y="133"/>
            <a:ext cx="9143822" cy="685786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39552" y="476604"/>
            <a:ext cx="8100900" cy="10081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36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Кубики </a:t>
            </a:r>
            <a:r>
              <a:rPr lang="ru-RU" sz="360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Блума</a:t>
            </a:r>
            <a:r>
              <a:rPr lang="ru-RU" sz="36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60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23839" r="29882" b="32929"/>
          <a:stretch/>
        </p:blipFill>
        <p:spPr>
          <a:xfrm>
            <a:off x="531346" y="1196752"/>
            <a:ext cx="2992582" cy="2964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" t="19798" r="22907" b="26464"/>
          <a:stretch/>
        </p:blipFill>
        <p:spPr>
          <a:xfrm>
            <a:off x="6084168" y="1196752"/>
            <a:ext cx="2869156" cy="2958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5" t="17451" r="21566" b="31962"/>
          <a:stretch/>
        </p:blipFill>
        <p:spPr>
          <a:xfrm>
            <a:off x="3403817" y="4005064"/>
            <a:ext cx="2660670" cy="2776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049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0"/>
            <a:ext cx="9143822" cy="685786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39552" y="476604"/>
            <a:ext cx="8100900" cy="10081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36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Додекаэдр «Символы России»</a:t>
            </a:r>
            <a:endParaRPr lang="ru-RU" sz="360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3" r="18616" b="23434"/>
          <a:stretch/>
        </p:blipFill>
        <p:spPr>
          <a:xfrm>
            <a:off x="251520" y="1455796"/>
            <a:ext cx="297915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r="23176" b="21616"/>
          <a:stretch/>
        </p:blipFill>
        <p:spPr>
          <a:xfrm>
            <a:off x="6156176" y="1455796"/>
            <a:ext cx="2685792" cy="2687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" t="21651" r="18616" b="22626"/>
          <a:stretch/>
        </p:blipFill>
        <p:spPr>
          <a:xfrm>
            <a:off x="3317483" y="4162757"/>
            <a:ext cx="2701103" cy="2642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994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"/>
            <a:ext cx="9143822" cy="685786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699792" y="260648"/>
            <a:ext cx="4428492" cy="10081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36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Куб  «Россия»</a:t>
            </a:r>
            <a:endParaRPr lang="ru-RU" sz="360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85546" y="1457758"/>
            <a:ext cx="4428492" cy="10081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24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стороны:</a:t>
            </a:r>
          </a:p>
          <a:p>
            <a:pPr marL="182880" indent="0" algn="ctr">
              <a:buFont typeface="Georgia" pitchFamily="18" charset="0"/>
              <a:buNone/>
            </a:pPr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-города России</a:t>
            </a:r>
          </a:p>
          <a:p>
            <a:pPr marL="182880" indent="0" algn="ctr">
              <a:buFont typeface="Georgia" pitchFamily="18" charset="0"/>
              <a:buNone/>
            </a:pPr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-народы России</a:t>
            </a:r>
          </a:p>
          <a:p>
            <a:pPr marL="182880" indent="0" algn="ctr">
              <a:buFont typeface="Georgia" pitchFamily="18" charset="0"/>
              <a:buNone/>
            </a:pPr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-великие люди России</a:t>
            </a:r>
          </a:p>
          <a:p>
            <a:pPr marL="182880" indent="0" algn="ctr">
              <a:buFont typeface="Georgia" pitchFamily="18" charset="0"/>
              <a:buNone/>
            </a:pPr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-интересные факты о России</a:t>
            </a:r>
            <a:endParaRPr lang="ru-RU" sz="24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0" algn="ctr">
              <a:buFont typeface="Georgia" pitchFamily="18" charset="0"/>
              <a:buNone/>
            </a:pPr>
            <a:endParaRPr lang="ru-RU" sz="360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37946" y="3429066"/>
            <a:ext cx="4428492" cy="10081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24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Внутренние  стороны:</a:t>
            </a:r>
          </a:p>
          <a:p>
            <a:pPr marL="182880" indent="0" algn="ctr">
              <a:buFont typeface="Georgia" pitchFamily="18" charset="0"/>
              <a:buNone/>
            </a:pPr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-символы России</a:t>
            </a:r>
          </a:p>
          <a:p>
            <a:pPr marL="182880" indent="0" algn="ctr">
              <a:buFont typeface="Georgia" pitchFamily="18" charset="0"/>
              <a:buNone/>
            </a:pPr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-стихи о России</a:t>
            </a:r>
          </a:p>
          <a:p>
            <a:pPr marL="182880" indent="0" algn="ctr">
              <a:buFont typeface="Georgia" pitchFamily="18" charset="0"/>
              <a:buNone/>
            </a:pPr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-чудеса России</a:t>
            </a:r>
          </a:p>
          <a:p>
            <a:pPr marL="182880" indent="0" algn="ctr">
              <a:buFont typeface="Georgia" pitchFamily="18" charset="0"/>
              <a:buNone/>
            </a:pPr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-костюмы народов России</a:t>
            </a:r>
          </a:p>
          <a:p>
            <a:pPr marL="182880" indent="0" algn="ctr">
              <a:buFont typeface="Georgia" pitchFamily="18" charset="0"/>
              <a:buNone/>
            </a:pPr>
            <a:endParaRPr lang="ru-RU" sz="24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7"/>
          <a:stretch/>
        </p:blipFill>
        <p:spPr>
          <a:xfrm>
            <a:off x="5364088" y="1765955"/>
            <a:ext cx="3318841" cy="3187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447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0"/>
            <a:ext cx="9143822" cy="68578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7" r="2977" b="29664"/>
          <a:stretch/>
        </p:blipFill>
        <p:spPr>
          <a:xfrm>
            <a:off x="503493" y="314186"/>
            <a:ext cx="3332162" cy="3112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72"/>
          <a:stretch/>
        </p:blipFill>
        <p:spPr>
          <a:xfrm>
            <a:off x="535006" y="3789040"/>
            <a:ext cx="3378910" cy="2724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03134" y="2217746"/>
            <a:ext cx="4771210" cy="3593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211960" y="476604"/>
            <a:ext cx="4428492" cy="10081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36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Куб  «Россия»</a:t>
            </a:r>
            <a:endParaRPr lang="ru-RU" sz="360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37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"/>
            <a:ext cx="9143822" cy="6857867"/>
          </a:xfrm>
          <a:prstGeom prst="rect">
            <a:avLst/>
          </a:prstGeom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8280920" cy="4032448"/>
          </a:xfrm>
        </p:spPr>
        <p:txBody>
          <a:bodyPr>
            <a:normAutofit fontScale="70000" lnSpcReduction="20000"/>
          </a:bodyPr>
          <a:lstStyle/>
          <a:p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может быть: </a:t>
            </a:r>
          </a:p>
          <a:p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Напольным (макет имеет более крупные конструкционные объемы</a:t>
            </a:r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Настольным (размер ограничивается размером стола или его части</a:t>
            </a:r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Подиумным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специальных подставках-подиумах</a:t>
            </a:r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Настенным (макеты в виде объемных предметных картин с передним предметным планом, а задний – картина.</a:t>
            </a:r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691680" y="234425"/>
            <a:ext cx="6372708" cy="10081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36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макетирования</a:t>
            </a:r>
            <a:endParaRPr lang="ru-RU" sz="360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78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133"/>
            <a:ext cx="9143822" cy="685786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69911" y="2085255"/>
            <a:ext cx="6048672" cy="360040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интерес к прошлому, желание узнавать новое, воспитывать любовь к малой родине.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Познакомить детей с убранством русской избы, рассказать о старинной русской мебели, домашней утвари.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интерес к народным обычаям через знакомство с бытом крестьян, убранством избы. Расширять словарный запас.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Воспитывать любовь и уважение к народным традициям, истокам русской культуры. Приобщать к культуре своего народа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2548858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395536" y="440548"/>
            <a:ext cx="7704856" cy="126026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«Русская изба»</a:t>
            </a:r>
            <a:endParaRPr lang="ru-RU" sz="440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32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" y="133"/>
            <a:ext cx="9143822" cy="6857867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699387" y="1052736"/>
            <a:ext cx="7772400" cy="1470025"/>
          </a:xfrm>
        </p:spPr>
        <p:txBody>
          <a:bodyPr/>
          <a:lstStyle/>
          <a:p>
            <a:pPr marL="182880" indent="0">
              <a:buNone/>
            </a:pPr>
            <a:r>
              <a:rPr lang="ru-RU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показать подход к реализации темы ознакомлении детей с историей и культурой родного края  посредством создания условий для игр детей на макетной основе, как одного из универсальных средств обогащения субкультуры дошкольников.</a:t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адачи: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-изучение истории родного города, формирование чувства любви к малой родине, уважительного отношения к национальным традициям Оренбургской области;</a:t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развивающей предметно-пространственной среды для игр с макетами;</a:t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работа с родителями в вопросах обыгрывания макета в стиле партнерского взаимодействия и для свободной детской активности.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31724" y="65208"/>
            <a:ext cx="8080373" cy="82821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44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440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22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-1"/>
            <a:ext cx="9143822" cy="68578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40548"/>
            <a:ext cx="3528392" cy="295232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«Русская изба»</a:t>
            </a:r>
            <a:endParaRPr lang="ru-RU" sz="440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32417"/>
            <a:ext cx="5275669" cy="619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23" b="77246" l="38234" r="60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66" t="10958" r="36853" b="15389"/>
          <a:stretch/>
        </p:blipFill>
        <p:spPr>
          <a:xfrm>
            <a:off x="827584" y="2420888"/>
            <a:ext cx="2216727" cy="414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3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-1"/>
            <a:ext cx="9143822" cy="685786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757" b="80052" l="73016" r="970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18" t="14470" r="-3351" b="12662"/>
          <a:stretch/>
        </p:blipFill>
        <p:spPr>
          <a:xfrm>
            <a:off x="6444208" y="2640717"/>
            <a:ext cx="2479964" cy="41286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r="12051"/>
          <a:stretch/>
        </p:blipFill>
        <p:spPr>
          <a:xfrm>
            <a:off x="251520" y="548680"/>
            <a:ext cx="5184576" cy="5985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5112060" y="476604"/>
            <a:ext cx="3528392" cy="295232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«Юрта»</a:t>
            </a:r>
            <a:endParaRPr lang="ru-RU" sz="440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67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0"/>
            <a:ext cx="9143822" cy="68578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789040"/>
            <a:ext cx="5148064" cy="2892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801887"/>
            <a:ext cx="2585807" cy="3433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6632"/>
            <a:ext cx="5148064" cy="3549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908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-1"/>
            <a:ext cx="9143822" cy="685786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276872"/>
            <a:ext cx="7175351" cy="1793167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74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0"/>
            <a:ext cx="9143822" cy="685786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7504309" cy="5651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528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"/>
            <a:ext cx="9143822" cy="685786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49" y="741980"/>
            <a:ext cx="3559020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49" y="3645024"/>
            <a:ext cx="3579733" cy="2695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833" y="741980"/>
            <a:ext cx="4209396" cy="5589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26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66"/>
            <a:ext cx="9143822" cy="685786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9" b="27047"/>
          <a:stretch/>
        </p:blipFill>
        <p:spPr>
          <a:xfrm rot="16200000">
            <a:off x="1034256" y="1007651"/>
            <a:ext cx="2601728" cy="3015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94"/>
          <a:stretch/>
        </p:blipFill>
        <p:spPr>
          <a:xfrm>
            <a:off x="5004047" y="1194114"/>
            <a:ext cx="3350009" cy="2643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2" r="10424"/>
          <a:stretch/>
        </p:blipFill>
        <p:spPr>
          <a:xfrm rot="10800000">
            <a:off x="827584" y="4071510"/>
            <a:ext cx="3094779" cy="2494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4" b="22071"/>
          <a:stretch/>
        </p:blipFill>
        <p:spPr>
          <a:xfrm rot="16200000">
            <a:off x="5441150" y="3645737"/>
            <a:ext cx="2489125" cy="3336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65208"/>
            <a:ext cx="8612097" cy="82821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36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на липучках </a:t>
            </a:r>
          </a:p>
          <a:p>
            <a:pPr marL="182880" indent="0" algn="ctr">
              <a:buFont typeface="Georgia" pitchFamily="18" charset="0"/>
              <a:buNone/>
            </a:pPr>
            <a:r>
              <a:rPr lang="ru-RU" sz="36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«Моя Родина Россия»</a:t>
            </a:r>
            <a:endParaRPr lang="ru-RU" sz="360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94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0"/>
            <a:ext cx="9143822" cy="685786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3486" y="-287058"/>
            <a:ext cx="3341698" cy="4437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3"/>
          <a:stretch/>
        </p:blipFill>
        <p:spPr>
          <a:xfrm rot="16200000">
            <a:off x="4729125" y="2473946"/>
            <a:ext cx="2871339" cy="5489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41524" y="479314"/>
            <a:ext cx="3464033" cy="82821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36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на липучках </a:t>
            </a:r>
          </a:p>
          <a:p>
            <a:pPr marL="182880" indent="0" algn="ctr">
              <a:buFont typeface="Georgia" pitchFamily="18" charset="0"/>
              <a:buNone/>
            </a:pPr>
            <a:r>
              <a:rPr lang="ru-RU" sz="36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«Русская изба»</a:t>
            </a:r>
            <a:endParaRPr lang="ru-RU" sz="360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78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4"/>
            <a:ext cx="9143822" cy="685786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39552" y="188640"/>
            <a:ext cx="8100900" cy="10081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36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Рюкзачок  «Русская изба»</a:t>
            </a:r>
            <a:endParaRPr lang="ru-RU" sz="360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8"/>
          <a:stretch/>
        </p:blipFill>
        <p:spPr>
          <a:xfrm rot="10800000">
            <a:off x="323527" y="1340768"/>
            <a:ext cx="4531499" cy="2794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428" y="1340768"/>
            <a:ext cx="3518569" cy="4671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293096"/>
            <a:ext cx="1823232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939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0"/>
            <a:ext cx="9143822" cy="685786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65208"/>
            <a:ext cx="8612097" cy="82821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36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 </a:t>
            </a:r>
          </a:p>
          <a:p>
            <a:pPr marL="182880" indent="0" algn="ctr">
              <a:buFont typeface="Georgia" pitchFamily="18" charset="0"/>
              <a:buNone/>
            </a:pPr>
            <a:r>
              <a:rPr lang="ru-RU" sz="36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«Русские ремесла»</a:t>
            </a:r>
            <a:endParaRPr lang="ru-RU" sz="360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1" b="8384"/>
          <a:stretch/>
        </p:blipFill>
        <p:spPr>
          <a:xfrm rot="16200000">
            <a:off x="872472" y="646671"/>
            <a:ext cx="2473965" cy="3718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2"/>
          <a:stretch/>
        </p:blipFill>
        <p:spPr>
          <a:xfrm>
            <a:off x="251519" y="4149080"/>
            <a:ext cx="3740248" cy="2573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r="4394"/>
          <a:stretch/>
        </p:blipFill>
        <p:spPr>
          <a:xfrm rot="10800000">
            <a:off x="4939965" y="1268756"/>
            <a:ext cx="4033618" cy="2473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6" b="15253"/>
          <a:stretch/>
        </p:blipFill>
        <p:spPr>
          <a:xfrm rot="16200000">
            <a:off x="5548995" y="3263453"/>
            <a:ext cx="2849926" cy="4067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r="14091"/>
          <a:stretch/>
        </p:blipFill>
        <p:spPr>
          <a:xfrm>
            <a:off x="2918975" y="2962319"/>
            <a:ext cx="3305871" cy="2335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83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-1"/>
            <a:ext cx="9143822" cy="68578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0504" y="203713"/>
            <a:ext cx="2983417" cy="3961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2" r="3996" b="5961"/>
          <a:stretch/>
        </p:blipFill>
        <p:spPr>
          <a:xfrm rot="16200000">
            <a:off x="5212703" y="1791463"/>
            <a:ext cx="3374550" cy="3647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0436" y="3253056"/>
            <a:ext cx="2829579" cy="4047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299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1151</TotalTime>
  <Words>263</Words>
  <Application>Microsoft Office PowerPoint</Application>
  <PresentationFormat>Экран (4:3)</PresentationFormat>
  <Paragraphs>46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Сообщение из опыта работы  «Использование технологии макетирования в ознакомлении детей старшего дошкольного возраста с историей и культурой родного края»  </vt:lpstr>
      <vt:lpstr> Цель: показать подход к реализации темы ознакомлении детей с историей и культурой родного края  посредством создания условий для игр детей на макетной основе, как одного из универсальных средств обогащения субкультуры дошкольников. Задачи:  -изучение истории родного города, формирование чувства любви к малой родине, уважительного отношения к национальным традициям Оренбургской области; -создание развивающей предметно-пространственной среды для игр с макетами; - работа с родителями в вопросах обыгрывания макета в стиле партнерского взаимодействия и для свободной детской активности.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Макет «Русская изба»</vt:lpstr>
      <vt:lpstr>Макет «Русская изба»</vt:lpstr>
      <vt:lpstr>Макет «Юрта»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39</cp:revision>
  <dcterms:created xsi:type="dcterms:W3CDTF">2023-04-21T05:04:05Z</dcterms:created>
  <dcterms:modified xsi:type="dcterms:W3CDTF">2023-04-27T06:45:54Z</dcterms:modified>
</cp:coreProperties>
</file>