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0"/>
  </p:handoutMasterIdLst>
  <p:sldIdLst>
    <p:sldId id="263" r:id="rId5"/>
    <p:sldId id="268" r:id="rId6"/>
    <p:sldId id="273" r:id="rId7"/>
    <p:sldId id="287" r:id="rId8"/>
    <p:sldId id="291" r:id="rId9"/>
    <p:sldId id="292" r:id="rId10"/>
    <p:sldId id="288" r:id="rId11"/>
    <p:sldId id="293" r:id="rId12"/>
    <p:sldId id="289" r:id="rId13"/>
    <p:sldId id="290" r:id="rId14"/>
    <p:sldId id="278" r:id="rId15"/>
    <p:sldId id="283" r:id="rId16"/>
    <p:sldId id="282" r:id="rId17"/>
    <p:sldId id="294" r:id="rId18"/>
    <p:sldId id="28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9D2"/>
    <a:srgbClr val="FF6965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wmf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8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51" y="3112387"/>
            <a:ext cx="682266" cy="7074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22" y="617943"/>
            <a:ext cx="504825" cy="571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1789" y="4694476"/>
            <a:ext cx="930391" cy="12275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92" y="144368"/>
            <a:ext cx="542925" cy="5238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42" y="5334195"/>
            <a:ext cx="619050" cy="7857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01" y="793708"/>
            <a:ext cx="504439" cy="5732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35" y="3237635"/>
            <a:ext cx="505836" cy="5278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545" y="3532354"/>
            <a:ext cx="1837994" cy="13476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3" y="1849821"/>
            <a:ext cx="608569" cy="6925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372" y="2012025"/>
            <a:ext cx="714375" cy="7524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72" y="5066318"/>
            <a:ext cx="1038023" cy="7071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8" y="272246"/>
            <a:ext cx="1860164" cy="13119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42" y="842568"/>
            <a:ext cx="576489" cy="54967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85" y="422756"/>
            <a:ext cx="1363851" cy="480937"/>
          </a:xfrm>
          <a:prstGeom prst="rect">
            <a:avLst/>
          </a:prstGeom>
        </p:spPr>
      </p:pic>
      <p:pic>
        <p:nvPicPr>
          <p:cNvPr id="30" name="Рисунок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5" y="3034817"/>
            <a:ext cx="3191652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7376894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22" y="3159355"/>
            <a:ext cx="2227716" cy="317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29" y="3327682"/>
            <a:ext cx="590083" cy="6118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590062" y="3097525"/>
            <a:ext cx="516972" cy="6821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07" y="397621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224" y="816747"/>
            <a:ext cx="470785" cy="597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42" y="816747"/>
            <a:ext cx="335160" cy="3808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77" y="2586264"/>
            <a:ext cx="351849" cy="3671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66" y="1360529"/>
            <a:ext cx="1481355" cy="1086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87" y="2714619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13" y="393674"/>
            <a:ext cx="18097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69" y="351240"/>
            <a:ext cx="1809750" cy="6381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38" y="3159355"/>
            <a:ext cx="2395938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650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81" y="468239"/>
            <a:ext cx="1809750" cy="638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08" y="3273631"/>
            <a:ext cx="2580572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166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25" y="415010"/>
            <a:ext cx="1809750" cy="638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3172245"/>
            <a:ext cx="2762763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379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80250" y="2131231"/>
            <a:ext cx="5493984" cy="69958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FF6965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61" y="3638173"/>
            <a:ext cx="696193" cy="72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97" y="444775"/>
            <a:ext cx="382530" cy="3691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52" y="5679298"/>
            <a:ext cx="586145" cy="7439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39" y="444775"/>
            <a:ext cx="408635" cy="464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42" y="3638173"/>
            <a:ext cx="500801" cy="5225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3555">
            <a:off x="9841353" y="4499050"/>
            <a:ext cx="1827940" cy="13402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70" y="2481025"/>
            <a:ext cx="416339" cy="4385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29" y="1226189"/>
            <a:ext cx="555294" cy="529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6" y="3213240"/>
            <a:ext cx="3497240" cy="31752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25" y="415010"/>
            <a:ext cx="18097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91" r:id="rId3"/>
    <p:sldLayoutId id="2147483692" r:id="rId4"/>
    <p:sldLayoutId id="2147483694" r:id="rId5"/>
    <p:sldLayoutId id="2147483686" r:id="rId6"/>
    <p:sldLayoutId id="2147483690" r:id="rId7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DOAY118@yandex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0409" y="1508307"/>
            <a:ext cx="11310151" cy="1661096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Обобщение опыта работы по теме:</a:t>
            </a:r>
            <a:r>
              <a:rPr lang="ru-RU" sz="3600" i="1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600" i="1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«Формирование функциональной </a:t>
            </a: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математической грамотности в  старшем дошкольном возрасте»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41756" y="4865413"/>
            <a:ext cx="5761973" cy="876709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Подготовила воспитатель: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Файзриева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София Анатольевна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72813"/>
              </p:ext>
            </p:extLst>
          </p:nvPr>
        </p:nvGraphicFramePr>
        <p:xfrm>
          <a:off x="658678" y="99922"/>
          <a:ext cx="11321511" cy="841248"/>
        </p:xfrm>
        <a:graphic>
          <a:graphicData uri="http://schemas.openxmlformats.org/drawingml/2006/table">
            <a:tbl>
              <a:tblPr firstRow="1" firstCol="1" bandRow="1"/>
              <a:tblGrid>
                <a:gridCol w="11321511"/>
              </a:tblGrid>
              <a:tr h="0">
                <a:tc>
                  <a:txBody>
                    <a:bodyPr/>
                    <a:lstStyle/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Управление образования г. Орска</a:t>
                      </a:r>
                      <a:endParaRPr lang="ru-RU" sz="1200" dirty="0"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Муниципальное дошкольное образовательное автономное  учреждение «Детский сад №118 общеразвивающего </a:t>
                      </a:r>
                      <a:r>
                        <a:rPr lang="ru-RU" sz="1200" b="1" dirty="0" smtClean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вида</a:t>
                      </a:r>
                      <a:r>
                        <a:rPr lang="ru-RU" sz="1200" b="0" baseline="0" dirty="0" smtClean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с </a:t>
                      </a:r>
                      <a:r>
                        <a:rPr lang="ru-RU" sz="1200" b="1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приоритетным осуществлением физического  развития  воспитанников «Дружба»  г</a:t>
                      </a:r>
                      <a:r>
                        <a:rPr lang="ru-RU" sz="1200" b="1" dirty="0" smtClean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. Орска</a:t>
                      </a:r>
                      <a:r>
                        <a:rPr lang="ru-RU" sz="1200" b="1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462421,  г. Орск  ул. Олимпийская 20 «</a:t>
                      </a:r>
                      <a:r>
                        <a:rPr lang="ru-RU" sz="1200" dirty="0" smtClean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А»</a:t>
                      </a:r>
                      <a:r>
                        <a:rPr lang="ru-RU" sz="1200" baseline="0" dirty="0" smtClean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        </a:t>
                      </a:r>
                      <a:r>
                        <a:rPr lang="ru-RU" sz="1200" dirty="0" smtClean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тел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. (3537)  28-96-90 тел./факс (3537) 28-88-64 </a:t>
                      </a:r>
                      <a:r>
                        <a:rPr lang="en-US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mail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MDOAY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118@</a:t>
                      </a:r>
                      <a:r>
                        <a:rPr lang="en-US" sz="1200" dirty="0" err="1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yandex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.</a:t>
                      </a:r>
                      <a:r>
                        <a:rPr lang="en-US" sz="1200" dirty="0" err="1" smtClean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ru</a:t>
                      </a:r>
                      <a:endParaRPr lang="ru-RU" sz="1200" dirty="0"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68326" y="629231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otype Corsiva" panose="03010101010201010101" pitchFamily="66" charset="0"/>
              </a:rPr>
              <a:t>г</a:t>
            </a:r>
            <a:r>
              <a:rPr lang="ru-RU" b="1" dirty="0" smtClean="0">
                <a:latin typeface="Monotype Corsiva" panose="03010101010201010101" pitchFamily="66" charset="0"/>
              </a:rPr>
              <a:t>. Орск, 2022г.</a:t>
            </a:r>
            <a:endParaRPr lang="ru-RU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7981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661741-DDDD-4FFB-9364-1A7B3D13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59" y="788115"/>
            <a:ext cx="10262587" cy="5712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Настольные игры на формирование у дошкольников </a:t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представлений</a:t>
            </a:r>
            <a:r>
              <a:rPr lang="ru-RU" b="1" u="sng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о времени.</a:t>
            </a:r>
            <a:r>
              <a:rPr lang="ru-RU" b="1" u="sng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b="1" u="sng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u="sng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137A2DE-2052-45D1-9B07-4B8A57538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1" r="17282"/>
          <a:stretch/>
        </p:blipFill>
        <p:spPr>
          <a:xfrm rot="415439">
            <a:off x="8957569" y="1036466"/>
            <a:ext cx="2981339" cy="25140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5CDDBF-0D6C-47DF-BA75-707EC79E59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8" r="26529"/>
          <a:stretch/>
        </p:blipFill>
        <p:spPr>
          <a:xfrm rot="5400000">
            <a:off x="2532808" y="4302155"/>
            <a:ext cx="2190273" cy="23635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B39E40B-3487-4457-BA57-D0CEC252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 b="21137"/>
          <a:stretch/>
        </p:blipFill>
        <p:spPr>
          <a:xfrm rot="15480284">
            <a:off x="697206" y="608972"/>
            <a:ext cx="2399878" cy="33690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A00B65B-CE4D-4021-B85F-7974F39EA6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1180" r="23617"/>
          <a:stretch/>
        </p:blipFill>
        <p:spPr>
          <a:xfrm>
            <a:off x="31192" y="4388814"/>
            <a:ext cx="2369605" cy="2207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A7A5AB9-99DF-4A41-AF47-C18E287F64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1" r="27754"/>
          <a:stretch/>
        </p:blipFill>
        <p:spPr>
          <a:xfrm rot="10800000">
            <a:off x="8565393" y="3652706"/>
            <a:ext cx="3073232" cy="32052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81" y="1374035"/>
            <a:ext cx="3939121" cy="327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3572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FFEF93-7915-4669-99F9-E087A469AA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F815A6B-1B60-4D81-83ED-9C3C53848A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C5D9201-2C66-4E74-BD08-CCAEF1B67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2" y="373417"/>
            <a:ext cx="11212496" cy="63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057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9D25A0-776E-4789-BEBB-4A2B6696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147" y="76912"/>
            <a:ext cx="8074795" cy="1606268"/>
          </a:xfrm>
        </p:spPr>
        <p:txBody>
          <a:bodyPr/>
          <a:lstStyle/>
          <a:p>
            <a:r>
              <a:rPr lang="ru-RU" sz="4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Математический центр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1F84CB9-668C-40AF-BA44-F3D30D6BF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27" y="880046"/>
            <a:ext cx="5145437" cy="58611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BECBC90-DFFC-46FA-A150-B8337A716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4779">
            <a:off x="-12605" y="923171"/>
            <a:ext cx="3972036" cy="57749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CDA9621-9FD1-4A58-AA1A-6E75DE0B2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360" y="1924181"/>
            <a:ext cx="2887670" cy="40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201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9D25A0-776E-4789-BEBB-4A2B6696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C9451A8-6716-4F95-BAE2-D76E36371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388" y="264902"/>
            <a:ext cx="4840644" cy="63281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1D0A6F-F147-4D7B-A62D-1322301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8" y="888919"/>
            <a:ext cx="3426249" cy="53405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D0AD8F2-5F22-4363-BB40-DA61986A8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462" y="408986"/>
            <a:ext cx="3462828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699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Компьютер\Desktop\изображение_viber_2022-01-24_10-54-28-7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74" y="92991"/>
            <a:ext cx="7442801" cy="55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734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4C6933-3C4D-49E2-B7A7-C5844007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359" y="2122354"/>
            <a:ext cx="6953807" cy="1517491"/>
          </a:xfrm>
        </p:spPr>
        <p:txBody>
          <a:bodyPr/>
          <a:lstStyle/>
          <a:p>
            <a:r>
              <a:rPr lang="ru-RU" sz="6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внимание!!!</a:t>
            </a:r>
            <a:endParaRPr lang="ru-RU" sz="6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223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85A54F-F081-499A-9A73-61193D777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03" y="3286958"/>
            <a:ext cx="8080232" cy="743712"/>
          </a:xfrm>
        </p:spPr>
        <p:txBody>
          <a:bodyPr/>
          <a:lstStyle/>
          <a:p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  <a:t/>
            </a: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Monotype Corsiva" panose="03010101010201010101" pitchFamily="66" charset="0"/>
              </a:rPr>
              <a:t>Одна из важнейших задач современного образования – формирование функционально грамотных людей. Эта задача является актуальной и для дошкольного образования, поскольку подготовка к школе требует формирования важнейших компетенций уже в пред школьный период воспитания. </a:t>
            </a:r>
          </a:p>
        </p:txBody>
      </p:sp>
    </p:spTree>
    <p:extLst>
      <p:ext uri="{BB962C8B-B14F-4D97-AF65-F5344CB8AC3E}">
        <p14:creationId xmlns:p14="http://schemas.microsoft.com/office/powerpoint/2010/main" val="23859685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57AB61-D151-4308-AC52-B20F3D253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065016"/>
            <a:ext cx="9144000" cy="1271668"/>
          </a:xfrm>
        </p:spPr>
        <p:txBody>
          <a:bodyPr/>
          <a:lstStyle/>
          <a:p>
            <a:r>
              <a:rPr lang="ru-RU" sz="2400" b="1" dirty="0">
                <a:latin typeface="Segoe Print" panose="02000600000000000000" pitchFamily="2" charset="0"/>
              </a:rPr>
              <a:t/>
            </a:r>
            <a:br>
              <a:rPr lang="ru-RU" sz="2400" b="1" dirty="0">
                <a:latin typeface="Segoe Print" panose="02000600000000000000" pitchFamily="2" charset="0"/>
              </a:rPr>
            </a:br>
            <a:r>
              <a:rPr lang="ru-RU" sz="2400" b="1" dirty="0">
                <a:latin typeface="Segoe Print" panose="02000600000000000000" pitchFamily="2" charset="0"/>
              </a:rPr>
              <a:t/>
            </a:r>
            <a:br>
              <a:rPr lang="ru-RU" sz="2400" b="1" dirty="0">
                <a:latin typeface="Segoe Print" panose="02000600000000000000" pitchFamily="2" charset="0"/>
              </a:rPr>
            </a:br>
            <a:r>
              <a:rPr lang="ru-RU" sz="2400" b="1" dirty="0">
                <a:latin typeface="Segoe Print" panose="02000600000000000000" pitchFamily="2" charset="0"/>
              </a:rPr>
              <a:t/>
            </a:r>
            <a:br>
              <a:rPr lang="ru-RU" sz="2400" b="1" dirty="0">
                <a:latin typeface="Segoe Print" panose="02000600000000000000" pitchFamily="2" charset="0"/>
              </a:rPr>
            </a:br>
            <a:r>
              <a:rPr lang="ru-RU" sz="2400" b="1" dirty="0">
                <a:latin typeface="Segoe Print" panose="02000600000000000000" pitchFamily="2" charset="0"/>
              </a:rPr>
              <a:t/>
            </a:r>
            <a:br>
              <a:rPr lang="ru-RU" sz="2400" b="1" dirty="0">
                <a:latin typeface="Segoe Print" panose="02000600000000000000" pitchFamily="2" charset="0"/>
              </a:rPr>
            </a:br>
            <a:r>
              <a:rPr lang="ru-RU" sz="2400" b="1" dirty="0">
                <a:latin typeface="Segoe Print" panose="02000600000000000000" pitchFamily="2" charset="0"/>
              </a:rPr>
              <a:t/>
            </a:r>
            <a:br>
              <a:rPr lang="ru-RU" sz="2400" b="1" dirty="0">
                <a:latin typeface="Segoe Print" panose="02000600000000000000" pitchFamily="2" charset="0"/>
              </a:rPr>
            </a:b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Основные математические понятия, которые должен усвоить ребёнок, занимаясь по любой образовательной программе, - это натуральное число, величина, геометрическая фигура, ориентировка в пространстве и во времени.</a:t>
            </a:r>
            <a:b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atin typeface="Segoe Print" panose="02000600000000000000" pitchFamily="2" charset="0"/>
              </a:rPr>
              <a:t/>
            </a:r>
            <a:br>
              <a:rPr lang="ru-RU" sz="2400" b="1" dirty="0">
                <a:latin typeface="Segoe Print" panose="02000600000000000000" pitchFamily="2" charset="0"/>
              </a:rPr>
            </a:b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336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F4C251-2F18-4EA2-B139-4814A44C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359" y="725689"/>
            <a:ext cx="11268722" cy="5712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Игры на развитие количественных представлений по разделу </a:t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3600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«Количество и счёт».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endParaRPr lang="ru-RU" sz="4400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AA2B684-87C0-41A7-B2EE-306F75FC4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5CF56CE-8A17-469F-AFE6-2887144DD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EDD7FB-FBAC-460F-B454-FCEC5E6BEF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t="14801" r="25801" b="3039"/>
          <a:stretch/>
        </p:blipFill>
        <p:spPr>
          <a:xfrm>
            <a:off x="377827" y="546807"/>
            <a:ext cx="3986463" cy="28381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65C5CB3-A4C9-4CD0-A41B-96C832BDDA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2" b="21137"/>
          <a:stretch/>
        </p:blipFill>
        <p:spPr>
          <a:xfrm>
            <a:off x="108717" y="3351154"/>
            <a:ext cx="2517287" cy="31806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D32E539-2D80-406D-A184-4336DB49F8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18446"/>
          <a:stretch/>
        </p:blipFill>
        <p:spPr>
          <a:xfrm rot="5400000">
            <a:off x="4713798" y="1984330"/>
            <a:ext cx="4101161" cy="3181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4169B12-004A-4FBE-B634-A5CE510018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25114" b="23754"/>
          <a:stretch/>
        </p:blipFill>
        <p:spPr>
          <a:xfrm>
            <a:off x="2738181" y="3385001"/>
            <a:ext cx="2376035" cy="31468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943BE01-4858-4883-9349-2B52B86698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25655"/>
          <a:stretch/>
        </p:blipFill>
        <p:spPr>
          <a:xfrm rot="5400000">
            <a:off x="8885479" y="3366907"/>
            <a:ext cx="2693807" cy="37540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E20E8B9-5616-4DAA-9A41-9D5A6ACF5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875" y="466298"/>
            <a:ext cx="2544205" cy="33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668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21ACB38-4E0B-4BEF-BA99-A7777613A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1" y="213197"/>
            <a:ext cx="2336284" cy="30973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3F640F3-423A-409D-886E-DCAECCB1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716" y="342766"/>
            <a:ext cx="4592286" cy="29978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0D599E8-4E50-4848-BB5B-D90801421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47" y="3455861"/>
            <a:ext cx="2336284" cy="31889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9B0BDED-8AFE-4074-A0EB-EA8BCDFF65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7"/>
          <a:stretch/>
        </p:blipFill>
        <p:spPr>
          <a:xfrm>
            <a:off x="8559342" y="1449580"/>
            <a:ext cx="3375206" cy="42991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617F633-1C76-46EC-BB58-41F5DB3DD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716" y="3611215"/>
            <a:ext cx="4636953" cy="29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889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59952A-E3B4-4D10-8E2B-28DE244E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237" y="0"/>
            <a:ext cx="9485168" cy="10835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 </a:t>
            </a:r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</a:t>
            </a:r>
            <a:r>
              <a:rPr lang="ru-RU" sz="4400" b="1" i="0" dirty="0" smtClean="0">
                <a:solidFill>
                  <a:srgbClr val="7030A0"/>
                </a:solidFill>
                <a:effectLst/>
                <a:latin typeface="Monotype Corsiva" panose="03010101010201010101" pitchFamily="66" charset="0"/>
                <a:cs typeface="Arial" panose="020B0604020202020204" pitchFamily="34" charset="0"/>
              </a:rPr>
              <a:t>идактические игры по </a:t>
            </a:r>
            <a:r>
              <a:rPr lang="ru-RU" sz="4400" b="1" i="0" dirty="0">
                <a:solidFill>
                  <a:srgbClr val="7030A0"/>
                </a:solidFill>
                <a:effectLst/>
                <a:latin typeface="Monotype Corsiva" panose="03010101010201010101" pitchFamily="66" charset="0"/>
                <a:cs typeface="Arial" panose="020B0604020202020204" pitchFamily="34" charset="0"/>
              </a:rPr>
              <a:t>разделу </a:t>
            </a:r>
            <a:r>
              <a:rPr lang="ru-RU" sz="4400" b="1" i="0" dirty="0">
                <a:solidFill>
                  <a:srgbClr val="FF0000"/>
                </a:solidFill>
                <a:effectLst/>
                <a:latin typeface="Monotype Corsiva" panose="03010101010201010101" pitchFamily="66" charset="0"/>
                <a:cs typeface="Arial" panose="020B0604020202020204" pitchFamily="34" charset="0"/>
              </a:rPr>
              <a:t>«Величина»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53DE5A8-B697-4C8E-8381-A4A1ED8A41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3114503-182C-4BD4-BD6F-AB1DEACE72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FCCCBD-2C72-4950-A4ED-6AD53270BF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2B7EB94-1AEE-4F0F-810F-1AF65E506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8" b="30782"/>
          <a:stretch/>
        </p:blipFill>
        <p:spPr>
          <a:xfrm>
            <a:off x="593947" y="1000048"/>
            <a:ext cx="2366581" cy="28009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59E865D-BC61-40CD-8544-E75C77D588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0" r="17185"/>
          <a:stretch/>
        </p:blipFill>
        <p:spPr>
          <a:xfrm>
            <a:off x="8039518" y="973258"/>
            <a:ext cx="3944539" cy="27238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DE9B5C0-14AC-4094-8360-FC3EB62AD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1" t="3039" r="19612" b="10573"/>
          <a:stretch/>
        </p:blipFill>
        <p:spPr>
          <a:xfrm>
            <a:off x="8039518" y="3749904"/>
            <a:ext cx="3977540" cy="27238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FF01C68-A8C4-4158-8102-B2F4FA38B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r="33851"/>
          <a:stretch/>
        </p:blipFill>
        <p:spPr>
          <a:xfrm rot="5400000">
            <a:off x="4437546" y="924803"/>
            <a:ext cx="3000655" cy="31615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9BE23D8-DC33-4600-843B-6A67BCF99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5284" r="19539" b="10099"/>
          <a:stretch/>
        </p:blipFill>
        <p:spPr>
          <a:xfrm>
            <a:off x="3846872" y="4198567"/>
            <a:ext cx="4087674" cy="22751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71583B5-9E8F-461B-BDFF-13B4BD38B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237" y="3857697"/>
            <a:ext cx="2255785" cy="28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765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E2C61C-2951-42F0-9B9A-9DECFE2FB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902985"/>
            <a:ext cx="11416683" cy="5712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Дидактические игры с целью закрепления </a:t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знаний о </a:t>
            </a: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геометрических фигурах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, на развитие внимания и воображения у детей.</a:t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C9F1244-CE8B-4C84-A30F-62BDB3BF3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r="16918" b="5082"/>
          <a:stretch/>
        </p:blipFill>
        <p:spPr>
          <a:xfrm>
            <a:off x="489050" y="1158878"/>
            <a:ext cx="3021317" cy="26227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92C6FDB-B94D-4DEB-95A1-FCA9569CCC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r="17864"/>
          <a:stretch/>
        </p:blipFill>
        <p:spPr>
          <a:xfrm rot="16200000">
            <a:off x="4289238" y="1923466"/>
            <a:ext cx="3854295" cy="35967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A957F11-CB7E-4308-8863-BE639C6CB7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r="10219"/>
          <a:stretch/>
        </p:blipFill>
        <p:spPr>
          <a:xfrm rot="11244789">
            <a:off x="7998080" y="3426697"/>
            <a:ext cx="4052534" cy="24541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379D7E-1A94-4264-B1B3-D0AEE4FC61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11165"/>
          <a:stretch/>
        </p:blipFill>
        <p:spPr>
          <a:xfrm>
            <a:off x="125256" y="3832799"/>
            <a:ext cx="4184260" cy="24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986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837AB6-A29E-436F-8F90-93F325585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201" y="336854"/>
            <a:ext cx="2642904" cy="47040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0E609E8-9FC1-4D36-9817-86456FD49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7337" r="25218" b="7889"/>
          <a:stretch/>
        </p:blipFill>
        <p:spPr>
          <a:xfrm rot="5400000">
            <a:off x="5174599" y="1346079"/>
            <a:ext cx="4885922" cy="28674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EB2165A-F70D-4FB7-B2A8-B59DB193E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9"/>
          <a:stretch/>
        </p:blipFill>
        <p:spPr>
          <a:xfrm>
            <a:off x="105540" y="1664741"/>
            <a:ext cx="3022450" cy="47918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686C654-0FDF-4E50-A537-68D3F39AB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130" y="1455596"/>
            <a:ext cx="2812277" cy="50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53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276036-B774-45E2-8AD7-29E629ECF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03" y="612020"/>
            <a:ext cx="10386874" cy="5712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Настольные игры на формирование у дошкольников </a:t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представлений о пространстве.</a:t>
            </a:r>
            <a:b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u="sng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D3C9676-A47B-4771-AB8A-CFE09F2E62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r="32298"/>
          <a:stretch/>
        </p:blipFill>
        <p:spPr>
          <a:xfrm rot="5400000">
            <a:off x="466693" y="3749386"/>
            <a:ext cx="2672248" cy="28925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89ADB95-44DB-41A2-96BA-C751393A4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88"/>
          <a:stretch/>
        </p:blipFill>
        <p:spPr>
          <a:xfrm>
            <a:off x="5108323" y="1074762"/>
            <a:ext cx="2950795" cy="4555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E01F099-D3E9-476D-AB0E-AF1E2865CD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r="27767"/>
          <a:stretch/>
        </p:blipFill>
        <p:spPr>
          <a:xfrm rot="5400000">
            <a:off x="650804" y="705506"/>
            <a:ext cx="3224104" cy="30839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0077221-27C7-46EF-AE45-113DB2723E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r="31408"/>
          <a:stretch/>
        </p:blipFill>
        <p:spPr>
          <a:xfrm rot="5400000">
            <a:off x="8164723" y="4013557"/>
            <a:ext cx="2812532" cy="26331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F0E097A-67CF-42C1-8159-581EA2CF8E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r="26675"/>
          <a:stretch/>
        </p:blipFill>
        <p:spPr>
          <a:xfrm rot="16200000">
            <a:off x="9050454" y="1110362"/>
            <a:ext cx="2625253" cy="30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098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2" id="{69433D8B-8606-4ADE-9BA3-CD2F4BDFBA5D}" vid="{297C542E-FF64-4EC1-ADFD-FD10CBAE33E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11738C6-D76B-4EA3-8A0C-A17BDC1DB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EC10D1-364F-4DE0-9381-C780B9C7D7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2196CA-8D48-47B0-9C8C-268F7036896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tf96391487</Template>
  <TotalTime>0</TotalTime>
  <Words>115</Words>
  <Application>Microsoft Office PowerPoint</Application>
  <PresentationFormat>Произвольный</PresentationFormat>
  <Paragraphs>17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Тема1</vt:lpstr>
      <vt:lpstr> Обобщение опыта работы по теме: «Формирование функциональной  математической грамотности в  старшем дошкольном возрасте»</vt:lpstr>
      <vt:lpstr>                  Одна из важнейших задач современного образования – формирование функционально грамотных людей. Эта задача является актуальной и для дошкольного образования, поскольку подготовка к школе требует формирования важнейших компетенций уже в пред школьный период воспитания. </vt:lpstr>
      <vt:lpstr>     Основные математические понятия, которые должен усвоить ребёнок, занимаясь по любой образовательной программе, - это натуральное число, величина, геометрическая фигура, ориентировка в пространстве и во времени.  </vt:lpstr>
      <vt:lpstr>Игры на развитие количественных представлений по разделу   «Количество и счёт». </vt:lpstr>
      <vt:lpstr>Презентация PowerPoint</vt:lpstr>
      <vt:lpstr>  Дидактические игры по разделу «Величина»</vt:lpstr>
      <vt:lpstr>Дидактические игры с целью закрепления  знаний о геометрических фигурах, на развитие внимания и воображения у детей. </vt:lpstr>
      <vt:lpstr>Презентация PowerPoint</vt:lpstr>
      <vt:lpstr>Настольные игры на формирование у дошкольников  представлений о пространстве. </vt:lpstr>
      <vt:lpstr>Настольные игры на формирование у дошкольников  представлений о времени. </vt:lpstr>
      <vt:lpstr>Презентация PowerPoint</vt:lpstr>
      <vt:lpstr>Математический центр</vt:lpstr>
      <vt:lpstr>Презентация PowerPoint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2020-02-05T15:19:00Z</dcterms:created>
  <dcterms:modified xsi:type="dcterms:W3CDTF">2022-01-24T07:19:25Z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