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99" r:id="rId3"/>
    <p:sldId id="320" r:id="rId4"/>
    <p:sldId id="322" r:id="rId5"/>
    <p:sldId id="321" r:id="rId6"/>
    <p:sldId id="306" r:id="rId7"/>
    <p:sldId id="323" r:id="rId8"/>
    <p:sldId id="307" r:id="rId9"/>
    <p:sldId id="308" r:id="rId10"/>
    <p:sldId id="309" r:id="rId11"/>
    <p:sldId id="324" r:id="rId12"/>
    <p:sldId id="311" r:id="rId13"/>
    <p:sldId id="325" r:id="rId14"/>
    <p:sldId id="326" r:id="rId15"/>
    <p:sldId id="327" r:id="rId16"/>
    <p:sldId id="328" r:id="rId17"/>
    <p:sldId id="329" r:id="rId18"/>
    <p:sldId id="312" r:id="rId19"/>
    <p:sldId id="305" r:id="rId20"/>
    <p:sldId id="330" r:id="rId21"/>
    <p:sldId id="331" r:id="rId22"/>
    <p:sldId id="28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7257D"/>
    <a:srgbClr val="9A0000"/>
    <a:srgbClr val="700000"/>
    <a:srgbClr val="820000"/>
    <a:srgbClr val="FFCCFF"/>
    <a:srgbClr val="884106"/>
    <a:srgbClr val="C9E7A7"/>
    <a:srgbClr val="ADDB7B"/>
    <a:srgbClr val="FFA7A7"/>
    <a:srgbClr val="61256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47" autoAdjust="0"/>
    <p:restoredTop sz="86559" autoAdjust="0"/>
  </p:normalViewPr>
  <p:slideViewPr>
    <p:cSldViewPr>
      <p:cViewPr>
        <p:scale>
          <a:sx n="60" d="100"/>
          <a:sy n="60" d="100"/>
        </p:scale>
        <p:origin x="-138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336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AF345-F768-4ECD-8EB0-938A99083D76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88D45-FE5C-4F46-9CBF-CF0566EDD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39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5112568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Georgia" pitchFamily="18" charset="0"/>
              </a:rPr>
              <a:t>Городское методическое объединение </a:t>
            </a:r>
            <a:endParaRPr lang="ru-RU" sz="2200" b="1" dirty="0" smtClean="0">
              <a:solidFill>
                <a:srgbClr val="002060"/>
              </a:solidFill>
              <a:latin typeface="Georgia" pitchFamily="18" charset="0"/>
            </a:endParaRPr>
          </a:p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Georgia" pitchFamily="18" charset="0"/>
              </a:rPr>
              <a:t>педагогов-психологов ДОО </a:t>
            </a:r>
            <a:endParaRPr lang="ru-RU" sz="22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772816"/>
            <a:ext cx="7776864" cy="3139321"/>
          </a:xfrm>
          <a:prstGeom prst="rect">
            <a:avLst/>
          </a:prstGeom>
          <a:solidFill>
            <a:srgbClr val="FFCCFF"/>
          </a:solidFill>
          <a:ln w="57150">
            <a:solidFill>
              <a:srgbClr val="9A0000"/>
            </a:solidFill>
          </a:ln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КОНСУЛЬТИРОВАНИЕ УЧАСТНИКОВ ОБРАЗОВАТЕЛЬНОГО ПРОЦЕССА </a:t>
            </a:r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ПО РЕЗУЛЬТАТАМ АНАЛИЗА </a:t>
            </a:r>
            <a:endParaRPr lang="ru-RU" sz="3600" dirty="0" smtClean="0">
              <a:solidFill>
                <a:srgbClr val="C0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ДАННЫХ ПСИХОЛОГИЧЕСКОГО СКРИНИНГА И ДРУГИМ ВОПРОСАМ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5517232"/>
            <a:ext cx="8064896" cy="6938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541338" algn="ctr" defTabSz="179388">
              <a:lnSpc>
                <a:spcPct val="120000"/>
              </a:lnSpc>
            </a:pPr>
            <a:r>
              <a:rPr lang="ru-RU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Козлова </a:t>
            </a:r>
            <a:r>
              <a:rPr lang="ru-RU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Л. В., </a:t>
            </a:r>
            <a:r>
              <a:rPr lang="ru-RU" sz="1600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педагог-психолог </a:t>
            </a:r>
            <a:r>
              <a:rPr lang="ru-RU" sz="1600" b="1" dirty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высшей квалификационной категории МДОАУ «</a:t>
            </a:r>
            <a:r>
              <a:rPr lang="ru-RU" sz="1600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Детский </a:t>
            </a:r>
            <a:r>
              <a:rPr lang="ru-RU" sz="1600" b="1" dirty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сад № 96» г</a:t>
            </a:r>
            <a:r>
              <a:rPr lang="ru-RU" sz="1600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Орска</a:t>
            </a:r>
            <a:endParaRPr lang="ru-RU" sz="1600" b="1" dirty="0" smtClean="0">
              <a:solidFill>
                <a:srgbClr val="00206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19872" y="630932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Georgia" pitchFamily="18" charset="0"/>
                <a:cs typeface="Times New Roman" panose="02020603050405020304" pitchFamily="18" charset="0"/>
              </a:rPr>
              <a:t>г</a:t>
            </a:r>
            <a:r>
              <a:rPr lang="ru-RU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. Орск, </a:t>
            </a:r>
            <a:r>
              <a:rPr lang="ru-RU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2020</a:t>
            </a:r>
            <a:endParaRPr lang="ru-RU" b="1" dirty="0">
              <a:solidFill>
                <a:srgbClr val="00206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12" descr="http://logoped.sar-roo.info/images/rid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32656"/>
            <a:ext cx="3528392" cy="8640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6640424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76064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1. Психолог, запрашивающий у </a:t>
            </a: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человека </a:t>
            </a: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в ходе обследования сведения о его личности или допускающий, чтобы ему </a:t>
            </a: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доверили </a:t>
            </a: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эту информацию, делает это </a:t>
            </a: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только </a:t>
            </a: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после того, как обследуемый полностью осознал цели обследования, а также цели и способы использования этой </a:t>
            </a: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информации</a:t>
            </a: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2</a:t>
            </a: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. Любой человек имеет право </a:t>
            </a: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отказаться </a:t>
            </a: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от участия в психологическом </a:t>
            </a: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обследовании </a:t>
            </a: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и тем </a:t>
            </a: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самым </a:t>
            </a: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оградить от нежелательного </a:t>
            </a: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вмешательства </a:t>
            </a: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свой внутренний мир.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3. Когда обследование проводится в интересах учреждения, обследуемый должен быть полностью проинформирован относительно использования получаемых результатов.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4. Результаты обследования, проведенного по личной просьбе и в интересах обследуемого, не могут быть предоставлены какому-либо учреждению, если испытуемый не дает на это согласия.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5. Если обследование проводится в интересах личности и по инициативе организации, то для использования полученных результатов в рамках этой организации дополнительного согласия обследуемого не требуется. </a:t>
            </a: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Для передачи </a:t>
            </a: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полученной </a:t>
            </a: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информации за пределы организации необходимо согласие обследуемого.</a:t>
            </a:r>
            <a:endParaRPr lang="ru-RU" sz="1800" b="1" dirty="0" smtClean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95536" y="260648"/>
            <a:ext cx="8352928" cy="64807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altLang="ru-RU" sz="2000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Общие этические требования, которые предъявляются </a:t>
            </a:r>
          </a:p>
          <a:p>
            <a:pPr algn="ctr"/>
            <a:r>
              <a:rPr lang="ru-RU" altLang="ru-RU" sz="2000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к проведению психодиагностического обследования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3990238167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6. Если в силу необходимости защиты интересов общества или прав граждан результаты психодиагностического обследования должны быть сообщены другому лицу или в официальный орган, обследуемый должен быть поставлен об этом в известность.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7. Обязательство хранить профессиональную тайну теряет силу, если положение закона обязывает психолога сообщить о полученной информации.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8. При тестировании детей до 16 лет в области освоения программы и учебных достижений, навыков и умений достаточным является согласие педагогического совета; в случае же оценки личности необходимо индивидуальное согласие родителей. 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9. Во избежание неправильного обращения с тестовыми данными необходимо, чтобы доступ к ним подлежал строгому контролю.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rgbClr val="57257D"/>
                </a:solidFill>
                <a:latin typeface="Georgia" pitchFamily="18" charset="0"/>
              </a:rPr>
              <a:t>10. При сообщении результатов тестирования необходимо учитывать особенности того человека, которому они предназначаются.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95536" y="260648"/>
            <a:ext cx="8352928" cy="64807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altLang="ru-RU" sz="2000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Общие этические требования, которые предъявляются </a:t>
            </a:r>
          </a:p>
          <a:p>
            <a:pPr algn="ctr"/>
            <a:r>
              <a:rPr lang="ru-RU" altLang="ru-RU" sz="2000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к проведению психодиагностического обследования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399023816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66936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3900" b="1" dirty="0" smtClean="0">
                <a:solidFill>
                  <a:srgbClr val="002060"/>
                </a:solidFill>
                <a:latin typeface="Georgia" pitchFamily="18" charset="0"/>
              </a:rPr>
              <a:t>Психодиагностическая работа </a:t>
            </a:r>
            <a:r>
              <a:rPr lang="ru-RU" sz="3900" b="1" dirty="0" smtClean="0">
                <a:solidFill>
                  <a:srgbClr val="002060"/>
                </a:solidFill>
                <a:latin typeface="Georgia" pitchFamily="18" charset="0"/>
              </a:rPr>
              <a:t>является </a:t>
            </a:r>
            <a:r>
              <a:rPr lang="ru-RU" sz="3900" b="1" dirty="0" smtClean="0">
                <a:solidFill>
                  <a:srgbClr val="002060"/>
                </a:solidFill>
                <a:latin typeface="Georgia" pitchFamily="18" charset="0"/>
              </a:rPr>
              <a:t>частью </a:t>
            </a:r>
            <a:r>
              <a:rPr lang="ru-RU" sz="3900" b="1" dirty="0" smtClean="0">
                <a:solidFill>
                  <a:srgbClr val="002060"/>
                </a:solidFill>
                <a:latin typeface="Georgia" pitchFamily="18" charset="0"/>
              </a:rPr>
              <a:t>общей системы </a:t>
            </a:r>
            <a:r>
              <a:rPr lang="ru-RU" sz="3900" b="1" dirty="0" smtClean="0">
                <a:solidFill>
                  <a:srgbClr val="002060"/>
                </a:solidFill>
                <a:latin typeface="Georgia" pitchFamily="18" charset="0"/>
              </a:rPr>
              <a:t>диагностики в дошкольном </a:t>
            </a:r>
            <a:r>
              <a:rPr lang="ru-RU" sz="3900" b="1" dirty="0" smtClean="0">
                <a:solidFill>
                  <a:srgbClr val="002060"/>
                </a:solidFill>
                <a:latin typeface="Georgia" pitchFamily="18" charset="0"/>
              </a:rPr>
              <a:t>учреждении  </a:t>
            </a:r>
            <a:r>
              <a:rPr lang="ru-RU" sz="3900" b="1" dirty="0" smtClean="0">
                <a:solidFill>
                  <a:srgbClr val="002060"/>
                </a:solidFill>
                <a:latin typeface="Georgia" pitchFamily="18" charset="0"/>
              </a:rPr>
              <a:t>и </a:t>
            </a:r>
            <a:r>
              <a:rPr lang="ru-RU" sz="3900" b="1" dirty="0" smtClean="0">
                <a:solidFill>
                  <a:srgbClr val="002060"/>
                </a:solidFill>
                <a:latin typeface="Georgia" pitchFamily="18" charset="0"/>
              </a:rPr>
              <a:t>проводится </a:t>
            </a:r>
            <a:r>
              <a:rPr lang="ru-RU" sz="3900" b="1" dirty="0" smtClean="0">
                <a:solidFill>
                  <a:srgbClr val="002060"/>
                </a:solidFill>
                <a:latin typeface="Georgia" pitchFamily="18" charset="0"/>
              </a:rPr>
              <a:t>со всеми участниками образовательного </a:t>
            </a:r>
            <a:r>
              <a:rPr lang="ru-RU" sz="3900" b="1" dirty="0" smtClean="0">
                <a:solidFill>
                  <a:srgbClr val="002060"/>
                </a:solidFill>
                <a:latin typeface="Georgia" pitchFamily="18" charset="0"/>
              </a:rPr>
              <a:t>процесса - дети, родители, педагоги</a:t>
            </a:r>
            <a:r>
              <a:rPr lang="ru-RU" sz="3900" b="1" dirty="0" smtClean="0">
                <a:solidFill>
                  <a:srgbClr val="002060"/>
                </a:solidFill>
                <a:latin typeface="Georgia" pitchFamily="18" charset="0"/>
              </a:rPr>
              <a:t>.</a:t>
            </a:r>
            <a:r>
              <a:rPr lang="ru-RU" sz="3900" dirty="0" smtClean="0"/>
              <a:t> </a:t>
            </a:r>
            <a:r>
              <a:rPr lang="ru-RU" sz="3900" b="1" dirty="0" smtClean="0">
                <a:solidFill>
                  <a:srgbClr val="002060"/>
                </a:solidFill>
                <a:latin typeface="Georgia" pitchFamily="18" charset="0"/>
              </a:rPr>
              <a:t>Содержание диагностической работы с детьми отражено в годовом плане. </a:t>
            </a:r>
          </a:p>
        </p:txBody>
      </p:sp>
    </p:spTree>
    <p:extLst>
      <p:ext uri="{BB962C8B-B14F-4D97-AF65-F5344CB8AC3E}">
        <p14:creationId xmlns:p14="http://schemas.microsoft.com/office/powerpoint/2010/main" xmlns="" val="2334309591"/>
      </p:ext>
    </p:extLst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04867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3900" b="1" dirty="0" smtClean="0">
                <a:solidFill>
                  <a:srgbClr val="C00000"/>
                </a:solidFill>
                <a:latin typeface="Georgia" pitchFamily="18" charset="0"/>
              </a:rPr>
              <a:t>Основная  задача  диагностики  дошкольников  –  помочь педагогу  организовать  свою  работу  с  детьми  и  родителями  так,  чтобы использовать  потенциал  каждого  ребенка  максимально эффективно. </a:t>
            </a:r>
            <a:r>
              <a:rPr lang="ru-RU" sz="3900" b="1" dirty="0" smtClean="0">
                <a:solidFill>
                  <a:srgbClr val="C00000"/>
                </a:solidFill>
                <a:latin typeface="Georgia" pitchFamily="18" charset="0"/>
              </a:rPr>
              <a:t>Важно  </a:t>
            </a:r>
            <a:r>
              <a:rPr lang="ru-RU" sz="3900" b="1" dirty="0" smtClean="0">
                <a:solidFill>
                  <a:srgbClr val="C00000"/>
                </a:solidFill>
                <a:latin typeface="Georgia" pitchFamily="18" charset="0"/>
              </a:rPr>
              <a:t>соблюдать </a:t>
            </a:r>
            <a:r>
              <a:rPr lang="ru-RU" sz="3900" b="1" dirty="0" smtClean="0">
                <a:solidFill>
                  <a:srgbClr val="C00000"/>
                </a:solidFill>
                <a:latin typeface="Georgia" pitchFamily="18" charset="0"/>
              </a:rPr>
              <a:t>принцип  </a:t>
            </a:r>
            <a:r>
              <a:rPr lang="ru-RU" sz="3900" b="1" dirty="0" smtClean="0">
                <a:solidFill>
                  <a:srgbClr val="C00000"/>
                </a:solidFill>
                <a:latin typeface="Georgia" pitchFamily="18" charset="0"/>
              </a:rPr>
              <a:t>конфиденциальности!</a:t>
            </a:r>
            <a:endParaRPr lang="ru-RU" sz="3900" b="1" dirty="0" smtClean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4309591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04867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57257D"/>
                </a:solidFill>
                <a:latin typeface="Georgia" pitchFamily="18" charset="0"/>
              </a:rPr>
              <a:t>Завершающий этап </a:t>
            </a:r>
            <a:r>
              <a:rPr lang="ru-RU" sz="3600" b="1" dirty="0" smtClean="0">
                <a:solidFill>
                  <a:srgbClr val="57257D"/>
                </a:solidFill>
                <a:latin typeface="Georgia" pitchFamily="18" charset="0"/>
              </a:rPr>
              <a:t>психодиагностического обследования </a:t>
            </a:r>
            <a:r>
              <a:rPr lang="ru-RU" sz="3600" b="1" dirty="0" smtClean="0">
                <a:solidFill>
                  <a:srgbClr val="57257D"/>
                </a:solidFill>
                <a:latin typeface="Georgia" pitchFamily="18" charset="0"/>
              </a:rPr>
              <a:t>- изложение </a:t>
            </a:r>
            <a:r>
              <a:rPr lang="ru-RU" sz="3600" b="1" dirty="0" smtClean="0">
                <a:solidFill>
                  <a:srgbClr val="57257D"/>
                </a:solidFill>
                <a:latin typeface="Georgia" pitchFamily="18" charset="0"/>
              </a:rPr>
              <a:t>результатов клиенту. </a:t>
            </a:r>
            <a:endParaRPr lang="ru-RU" sz="3600" b="1" dirty="0" smtClean="0">
              <a:solidFill>
                <a:srgbClr val="57257D"/>
              </a:solidFill>
              <a:latin typeface="Georgia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57257D"/>
                </a:solidFill>
                <a:latin typeface="Georgia" pitchFamily="18" charset="0"/>
              </a:rPr>
              <a:t>От </a:t>
            </a:r>
            <a:r>
              <a:rPr lang="ru-RU" sz="3600" b="1" dirty="0" smtClean="0">
                <a:solidFill>
                  <a:srgbClr val="57257D"/>
                </a:solidFill>
                <a:latin typeface="Georgia" pitchFamily="18" charset="0"/>
              </a:rPr>
              <a:t>характера изложения результатов </a:t>
            </a:r>
            <a:r>
              <a:rPr lang="ru-RU" sz="3600" b="1" dirty="0" smtClean="0">
                <a:solidFill>
                  <a:srgbClr val="57257D"/>
                </a:solidFill>
                <a:latin typeface="Georgia" pitchFamily="18" charset="0"/>
              </a:rPr>
              <a:t>зависит </a:t>
            </a:r>
            <a:r>
              <a:rPr lang="ru-RU" sz="3600" b="1" dirty="0" smtClean="0">
                <a:solidFill>
                  <a:srgbClr val="57257D"/>
                </a:solidFill>
                <a:latin typeface="Georgia" pitchFamily="18" charset="0"/>
              </a:rPr>
              <a:t>эффективность дальнейшей работы по психологическому </a:t>
            </a:r>
            <a:r>
              <a:rPr lang="ru-RU" sz="3600" b="1" dirty="0" smtClean="0">
                <a:solidFill>
                  <a:srgbClr val="57257D"/>
                </a:solidFill>
                <a:latin typeface="Georgia" pitchFamily="18" charset="0"/>
              </a:rPr>
              <a:t>сопровождению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57257D"/>
                </a:solidFill>
                <a:latin typeface="Georgia" pitchFamily="18" charset="0"/>
              </a:rPr>
              <a:t>( оформление письменного или устного психологического заключения)</a:t>
            </a:r>
            <a:endParaRPr lang="ru-RU" sz="3600" b="1" dirty="0" smtClean="0">
              <a:solidFill>
                <a:srgbClr val="57257D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4309591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0486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800" b="1" dirty="0" smtClean="0">
                <a:solidFill>
                  <a:srgbClr val="C00000"/>
                </a:solidFill>
                <a:latin typeface="Georgia" pitchFamily="18" charset="0"/>
              </a:rPr>
              <a:t>Принцип психопрофилактического </a:t>
            </a:r>
            <a:r>
              <a:rPr lang="ru-RU" sz="3800" b="1" dirty="0" smtClean="0">
                <a:solidFill>
                  <a:srgbClr val="C00000"/>
                </a:solidFill>
                <a:latin typeface="Georgia" pitchFamily="18" charset="0"/>
              </a:rPr>
              <a:t>изложения результатов психодиагностического обследования предполагает </a:t>
            </a:r>
            <a:r>
              <a:rPr lang="ru-RU" sz="3800" b="1" dirty="0" smtClean="0">
                <a:solidFill>
                  <a:srgbClr val="C00000"/>
                </a:solidFill>
                <a:latin typeface="Georgia" pitchFamily="18" charset="0"/>
              </a:rPr>
              <a:t>способ </a:t>
            </a:r>
            <a:r>
              <a:rPr lang="ru-RU" sz="3800" b="1" dirty="0" smtClean="0">
                <a:solidFill>
                  <a:srgbClr val="C00000"/>
                </a:solidFill>
                <a:latin typeface="Georgia" pitchFamily="18" charset="0"/>
              </a:rPr>
              <a:t>представления данных, который не наносит ущерба самооценке обследуемого и не имеет иных нежелательных последствий. </a:t>
            </a:r>
            <a:endParaRPr lang="ru-RU" sz="3800" b="1" dirty="0" smtClean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4309591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60486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800" b="1" dirty="0" smtClean="0">
                <a:solidFill>
                  <a:srgbClr val="00B050"/>
                </a:solidFill>
                <a:latin typeface="Georgia" pitchFamily="18" charset="0"/>
              </a:rPr>
              <a:t>Специфика  </a:t>
            </a:r>
            <a:r>
              <a:rPr lang="ru-RU" sz="3800" b="1" dirty="0" smtClean="0">
                <a:solidFill>
                  <a:srgbClr val="00B050"/>
                </a:solidFill>
                <a:latin typeface="Georgia" pitchFamily="18" charset="0"/>
              </a:rPr>
              <a:t>психологического консультирования в условиях детского </a:t>
            </a:r>
            <a:r>
              <a:rPr lang="ru-RU" sz="3800" b="1" dirty="0" smtClean="0">
                <a:solidFill>
                  <a:srgbClr val="00B050"/>
                </a:solidFill>
                <a:latin typeface="Georgia" pitchFamily="18" charset="0"/>
              </a:rPr>
              <a:t>сада заключается </a:t>
            </a:r>
            <a:r>
              <a:rPr lang="ru-RU" sz="3800" b="1" dirty="0" smtClean="0">
                <a:solidFill>
                  <a:srgbClr val="00B050"/>
                </a:solidFill>
                <a:latin typeface="Georgia" pitchFamily="18" charset="0"/>
              </a:rPr>
              <a:t>в опосредованном характере консультирования, т.е. направленном на проблемы развития, обучения и воспитания </a:t>
            </a:r>
            <a:r>
              <a:rPr lang="ru-RU" sz="3800" b="1" dirty="0" smtClean="0">
                <a:solidFill>
                  <a:srgbClr val="00B050"/>
                </a:solidFill>
                <a:latin typeface="Georgia" pitchFamily="18" charset="0"/>
              </a:rPr>
              <a:t>ребенка независимо </a:t>
            </a:r>
            <a:r>
              <a:rPr lang="ru-RU" sz="3800" b="1" dirty="0" smtClean="0">
                <a:solidFill>
                  <a:srgbClr val="00B050"/>
                </a:solidFill>
                <a:latin typeface="Georgia" pitchFamily="18" charset="0"/>
              </a:rPr>
              <a:t>от лиц, запрашивающих психологическую помощь. </a:t>
            </a:r>
          </a:p>
        </p:txBody>
      </p:sp>
    </p:spTree>
    <p:extLst>
      <p:ext uri="{BB962C8B-B14F-4D97-AF65-F5344CB8AC3E}">
        <p14:creationId xmlns:p14="http://schemas.microsoft.com/office/powerpoint/2010/main" xmlns="" val="233430959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4726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57257D"/>
                </a:solidFill>
                <a:latin typeface="Georgia" pitchFamily="18" charset="0"/>
              </a:rPr>
              <a:t>Сообщение  </a:t>
            </a:r>
            <a:r>
              <a:rPr lang="ru-RU" sz="4000" b="1" dirty="0" smtClean="0">
                <a:solidFill>
                  <a:srgbClr val="57257D"/>
                </a:solidFill>
                <a:latin typeface="Georgia" pitchFamily="18" charset="0"/>
              </a:rPr>
              <a:t>результатов психодиагностического обследования следует проводить в форме </a:t>
            </a:r>
            <a:r>
              <a:rPr lang="ru-RU" sz="4000" b="1" dirty="0" smtClean="0">
                <a:solidFill>
                  <a:srgbClr val="57257D"/>
                </a:solidFill>
                <a:latin typeface="Georgia" pitchFamily="18" charset="0"/>
              </a:rPr>
              <a:t>развернутой </a:t>
            </a:r>
            <a:r>
              <a:rPr lang="ru-RU" sz="4000" b="1" dirty="0" smtClean="0">
                <a:solidFill>
                  <a:srgbClr val="57257D"/>
                </a:solidFill>
                <a:latin typeface="Georgia" pitchFamily="18" charset="0"/>
              </a:rPr>
              <a:t>консультативной беседы, в соответствии с основными ее закономерностями. </a:t>
            </a:r>
            <a:endParaRPr lang="ru-RU" sz="4000" b="1" dirty="0" smtClean="0">
              <a:solidFill>
                <a:srgbClr val="57257D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430959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12" descr="http://logoped.sar-roo.info/images/rid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5661248"/>
            <a:ext cx="4392488" cy="864096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320480"/>
          </a:xfrm>
        </p:spPr>
        <p:txBody>
          <a:bodyPr>
            <a:normAutofit/>
          </a:bodyPr>
          <a:lstStyle/>
          <a:p>
            <a:pPr marL="514350" lvl="0" indent="-514350">
              <a:buAutoNum type="arabicParenR"/>
            </a:pPr>
            <a:r>
              <a:rPr lang="ru-RU" b="1" dirty="0" err="1" smtClean="0">
                <a:solidFill>
                  <a:srgbClr val="C00000"/>
                </a:solidFill>
                <a:latin typeface="Georgia" pitchFamily="18" charset="0"/>
              </a:rPr>
              <a:t>Общевозрастные</a:t>
            </a: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 и общепедагогические рекомендации.</a:t>
            </a:r>
          </a:p>
          <a:p>
            <a:pPr marL="514350" lvl="0" indent="-514350" algn="just">
              <a:buAutoNum type="arabicParenR"/>
            </a:pP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«Симптоматические» рекомендации.</a:t>
            </a:r>
          </a:p>
          <a:p>
            <a:pPr marL="514350" lvl="0" indent="-514350" algn="just">
              <a:buAutoNum type="arabicParenR"/>
            </a:pP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Индивидуализированные рекомендации.</a:t>
            </a:r>
          </a:p>
          <a:p>
            <a:pPr marL="514350" lvl="0" indent="-514350" algn="just">
              <a:buAutoNum type="arabicParenR"/>
            </a:pP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«Диспетчерские» рекомендации. 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395536" y="260648"/>
            <a:ext cx="8352928" cy="100811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solidFill>
                  <a:srgbClr val="57257D"/>
                </a:solidFill>
                <a:latin typeface="Georgia" pitchFamily="18" charset="0"/>
              </a:rPr>
              <a:t>Рекомендации по сообщению результатов психодиагностического обследования</a:t>
            </a:r>
            <a:endParaRPr lang="ru-RU" sz="2800" b="1" dirty="0">
              <a:solidFill>
                <a:srgbClr val="57257D"/>
              </a:solidFill>
              <a:latin typeface="Georgia" pitchFamily="18" charset="0"/>
            </a:endParaRPr>
          </a:p>
        </p:txBody>
      </p:sp>
      <p:pic>
        <p:nvPicPr>
          <p:cNvPr id="15" name="Picture 12" descr="http://logoped.sar-roo.info/images/rid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5661248"/>
            <a:ext cx="4248472" cy="8640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339016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12" descr="http://logoped.sar-roo.info/images/rid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5877272"/>
            <a:ext cx="4061251" cy="72008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648072"/>
          </a:xfrm>
          <a:ln w="381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600" b="1" dirty="0" smtClean="0">
                <a:solidFill>
                  <a:srgbClr val="002060"/>
                </a:solidFill>
                <a:latin typeface="Georgia" pitchFamily="18" charset="0"/>
              </a:rPr>
              <a:t>Принципы формулирования рекомендаций: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424936" cy="4536504"/>
          </a:xfrm>
        </p:spPr>
        <p:txBody>
          <a:bodyPr>
            <a:noAutofit/>
          </a:bodyPr>
          <a:lstStyle/>
          <a:p>
            <a:pPr marL="173038" lvl="0" indent="-173038" algn="just"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При сообщении результатов обследования предпочтительней опираться на диалоговую форму беседы, с развернутыми пояснениями и ответами па интересующие клиента вопросы.</a:t>
            </a:r>
          </a:p>
          <a:p>
            <a:pPr marL="173038" lvl="0" indent="-173038" algn="just">
              <a:spcBef>
                <a:spcPts val="0"/>
              </a:spcBef>
            </a:pPr>
            <a:r>
              <a:rPr lang="ru-RU" sz="1800" b="1" dirty="0" smtClean="0">
                <a:solidFill>
                  <a:srgbClr val="002060"/>
                </a:solidFill>
                <a:latin typeface="Georgia" pitchFamily="18" charset="0"/>
              </a:rPr>
              <a:t>Психолог должен подготовить обследуемого к восприятию психодиагностической информации, установив с ним контакт и уточнив задачу консультации.</a:t>
            </a:r>
          </a:p>
          <a:p>
            <a:pPr marL="173038" lvl="0" indent="-173038" algn="just"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Рекомендации должны формулироваться с учетом социально-демографических характеристик обследуемого, его условий жизни и возможностей.</a:t>
            </a:r>
          </a:p>
          <a:p>
            <a:pPr marL="173038" lvl="0" indent="-173038" algn="just">
              <a:spcBef>
                <a:spcPts val="0"/>
              </a:spcBef>
            </a:pPr>
            <a:r>
              <a:rPr lang="ru-RU" sz="1800" b="1" dirty="0" smtClean="0">
                <a:solidFill>
                  <a:srgbClr val="002060"/>
                </a:solidFill>
                <a:latin typeface="Georgia" pitchFamily="18" charset="0"/>
              </a:rPr>
              <a:t>Рекомендации должны предлагаться как один из возможных вариантов поведения и не должны носить директивного характера.</a:t>
            </a:r>
          </a:p>
          <a:p>
            <a:pPr marL="173038" lvl="0" indent="-173038" algn="just">
              <a:spcBef>
                <a:spcPts val="0"/>
              </a:spcBef>
            </a:pPr>
            <a:r>
              <a:rPr lang="ru-RU" sz="1800" b="1" dirty="0" smtClean="0">
                <a:solidFill>
                  <a:srgbClr val="C00000"/>
                </a:solidFill>
                <a:latin typeface="Georgia" pitchFamily="18" charset="0"/>
              </a:rPr>
              <a:t>Сообщение результатов обследования должно быть гибким, полнота и глубина сообщаемой обследуемому информации определяется в процессе беседы.</a:t>
            </a:r>
          </a:p>
          <a:p>
            <a:pPr marL="173038" lvl="0" indent="-173038" algn="just">
              <a:spcBef>
                <a:spcPts val="0"/>
              </a:spcBef>
            </a:pPr>
            <a:r>
              <a:rPr lang="ru-RU" sz="1800" b="1" dirty="0" smtClean="0">
                <a:solidFill>
                  <a:srgbClr val="002060"/>
                </a:solidFill>
                <a:latin typeface="Georgia" pitchFamily="18" charset="0"/>
              </a:rPr>
              <a:t>Психолог должен быть готов изменить форму изложения результатов в зависимости от реакции обследуемого в ходе беседы</a:t>
            </a:r>
            <a:r>
              <a:rPr lang="ru-RU" sz="1800" b="1" dirty="0" smtClean="0">
                <a:solidFill>
                  <a:srgbClr val="002060"/>
                </a:solidFill>
                <a:latin typeface="Georgia" pitchFamily="18" charset="0"/>
              </a:rPr>
              <a:t>.</a:t>
            </a:r>
            <a:endParaRPr lang="ru-RU" sz="1800" b="1" dirty="0" smtClean="0">
              <a:solidFill>
                <a:srgbClr val="002060"/>
              </a:solidFill>
              <a:latin typeface="Georgia" pitchFamily="18" charset="0"/>
            </a:endParaRPr>
          </a:p>
        </p:txBody>
      </p:sp>
      <p:pic>
        <p:nvPicPr>
          <p:cNvPr id="11" name="Picture 2" descr="http://m.c.lnkd.licdn.com/mpr/mpr/AAEAAQAAAAAAAAIUAAAAJDM0YTBmOTg1LTFlY2MtNGI0MS1iNWJiLTcwNWY5NmRmZWExNQ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5805264"/>
            <a:ext cx="1883459" cy="79208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4117714518"/>
      </p:ext>
    </p:extLst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841" y="-23624"/>
            <a:ext cx="914400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5575" y="332656"/>
            <a:ext cx="7632849" cy="10772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Психодиагностическое обследование</a:t>
            </a:r>
            <a:endParaRPr lang="ru-RU" sz="32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1484784"/>
            <a:ext cx="8640960" cy="5222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Диагностика развития детей дошкольного возраста, будучи включена в дошкольное образование, призвана помогать педагогам и родителям следить за ходом развития ребенка и осуществлять индивидуальный подход, правильно строить с ним педагогическое общение.</a:t>
            </a:r>
            <a:endParaRPr lang="ru-RU" sz="36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98177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12" descr="http://logoped.sar-roo.info/images/rid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5733256"/>
            <a:ext cx="4061251" cy="86409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648072"/>
          </a:xfrm>
          <a:ln w="381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600" b="1" dirty="0" smtClean="0">
                <a:solidFill>
                  <a:srgbClr val="002060"/>
                </a:solidFill>
                <a:latin typeface="Georgia" pitchFamily="18" charset="0"/>
              </a:rPr>
              <a:t>Принципы формулирования рекомендаций: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424936" cy="4608512"/>
          </a:xfrm>
        </p:spPr>
        <p:txBody>
          <a:bodyPr>
            <a:noAutofit/>
          </a:bodyPr>
          <a:lstStyle/>
          <a:p>
            <a:pPr marL="173038" lvl="0" indent="-173038" algn="just"/>
            <a:r>
              <a:rPr lang="ru-RU" sz="1600" b="1" dirty="0" smtClean="0">
                <a:solidFill>
                  <a:srgbClr val="C00000"/>
                </a:solidFill>
                <a:latin typeface="Georgia" pitchFamily="18" charset="0"/>
              </a:rPr>
              <a:t>Формулировки высказываний должны быть понятны обследуемому, необходимо говорить с человеком «на его языке».</a:t>
            </a:r>
          </a:p>
          <a:p>
            <a:pPr marL="173038" lvl="0" indent="-173038" algn="just"/>
            <a:r>
              <a:rPr lang="ru-RU" sz="1600" b="1" dirty="0" smtClean="0">
                <a:solidFill>
                  <a:srgbClr val="002060"/>
                </a:solidFill>
                <a:latin typeface="Georgia" pitchFamily="18" charset="0"/>
              </a:rPr>
              <a:t>При сообщении психологической информации психолог должен получить от обследуемого обратную связь, содержание которой определяет отношение к информации и к самому психологу как источнику информации. </a:t>
            </a:r>
          </a:p>
          <a:p>
            <a:pPr marL="173038" lvl="0" indent="-173038" algn="just"/>
            <a:r>
              <a:rPr lang="ru-RU" sz="1600" b="1" dirty="0" smtClean="0">
                <a:solidFill>
                  <a:srgbClr val="C00000"/>
                </a:solidFill>
                <a:latin typeface="Georgia" pitchFamily="18" charset="0"/>
              </a:rPr>
              <a:t>Сообщение психодиагностической информации должно быть </a:t>
            </a:r>
            <a:r>
              <a:rPr lang="ru-RU" sz="1600" b="1" dirty="0" err="1" smtClean="0">
                <a:solidFill>
                  <a:srgbClr val="C00000"/>
                </a:solidFill>
                <a:latin typeface="Georgia" pitchFamily="18" charset="0"/>
              </a:rPr>
              <a:t>безоценочным</a:t>
            </a:r>
            <a:r>
              <a:rPr lang="ru-RU" sz="1600" b="1" dirty="0" smtClean="0">
                <a:solidFill>
                  <a:srgbClr val="C00000"/>
                </a:solidFill>
                <a:latin typeface="Georgia" pitchFamily="18" charset="0"/>
              </a:rPr>
              <a:t>. </a:t>
            </a:r>
          </a:p>
          <a:p>
            <a:pPr marL="173038" lvl="0" indent="-173038" algn="just" fontAlgn="base"/>
            <a:r>
              <a:rPr lang="ru-RU" sz="1600" b="1" dirty="0" smtClean="0">
                <a:solidFill>
                  <a:srgbClr val="002060"/>
                </a:solidFill>
                <a:latin typeface="Georgia" pitchFamily="18" charset="0"/>
              </a:rPr>
              <a:t>По итогам диагностики группы давать только общие рекомендации, стараться не указывать фамилий, проводить работу с детьми индивидуально, корректируя </a:t>
            </a:r>
            <a:r>
              <a:rPr lang="ru-RU" sz="1600" b="1" dirty="0" err="1" smtClean="0">
                <a:solidFill>
                  <a:srgbClr val="002060"/>
                </a:solidFill>
                <a:latin typeface="Georgia" pitchFamily="18" charset="0"/>
              </a:rPr>
              <a:t>неуспешность</a:t>
            </a:r>
            <a:r>
              <a:rPr lang="ru-RU" sz="1600" b="1" dirty="0" smtClean="0">
                <a:solidFill>
                  <a:srgbClr val="002060"/>
                </a:solidFill>
                <a:latin typeface="Georgia" pitchFamily="18" charset="0"/>
              </a:rPr>
              <a:t> в обучении или эмоциональные проблемы.</a:t>
            </a:r>
          </a:p>
          <a:p>
            <a:pPr marL="173038" lvl="0" indent="-173038" algn="just"/>
            <a:r>
              <a:rPr lang="ru-RU" sz="1600" b="1" dirty="0" smtClean="0">
                <a:solidFill>
                  <a:srgbClr val="C00000"/>
                </a:solidFill>
                <a:latin typeface="Georgia" pitchFamily="18" charset="0"/>
              </a:rPr>
              <a:t>С родителями беседовать индивидуально (записку или характеристику родитель, не владея терминами, может понять превратно). Результаты тестов интеллекта, эмоциональной сферы не показывать.</a:t>
            </a:r>
          </a:p>
          <a:p>
            <a:pPr marL="173038" lvl="0" indent="-173038" algn="just" fontAlgn="base"/>
            <a:r>
              <a:rPr lang="ru-RU" sz="1600" b="1" dirty="0" smtClean="0">
                <a:solidFill>
                  <a:srgbClr val="002060"/>
                </a:solidFill>
                <a:latin typeface="Georgia" pitchFamily="18" charset="0"/>
              </a:rPr>
              <a:t>Результаты, показывающие склонность ребёнка к определённому предмету, явные способности к нему обязательно доносить до администрации, педагогов и родителей. </a:t>
            </a:r>
            <a:endParaRPr lang="ru-RU" sz="1600" b="1" dirty="0" smtClean="0">
              <a:solidFill>
                <a:srgbClr val="002060"/>
              </a:solidFill>
              <a:latin typeface="Georgia" pitchFamily="18" charset="0"/>
            </a:endParaRPr>
          </a:p>
        </p:txBody>
      </p:sp>
      <p:pic>
        <p:nvPicPr>
          <p:cNvPr id="11" name="Picture 2" descr="http://m.c.lnkd.licdn.com/mpr/mpr/AAEAAQAAAAAAAAIUAAAAJDM0YTBmOTg1LTFlY2MtNGI0MS1iNWJiLTcwNWY5NmRmZWExNQ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5805264"/>
            <a:ext cx="1883459" cy="72008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4117714518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576064"/>
          </a:xfrm>
          <a:ln w="381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600" b="1" dirty="0" smtClean="0">
                <a:solidFill>
                  <a:srgbClr val="002060"/>
                </a:solidFill>
                <a:latin typeface="Georgia" pitchFamily="18" charset="0"/>
              </a:rPr>
              <a:t>Принципы формулирования рекомендаций: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688632"/>
          </a:xfrm>
        </p:spPr>
        <p:txBody>
          <a:bodyPr>
            <a:noAutofit/>
          </a:bodyPr>
          <a:lstStyle/>
          <a:p>
            <a:pPr marL="173038" indent="-173038" algn="just" fontAlgn="base"/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Информацию, полученную в ходе беседы с ребёнком </a:t>
            </a: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 не </a:t>
            </a: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разглашать, если это не противоречит закону (принцип конфиденциальности).</a:t>
            </a:r>
            <a:endParaRPr lang="ru-RU" sz="17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marL="173038" indent="-173038" algn="just" fontAlgn="base"/>
            <a:r>
              <a:rPr lang="ru-RU" sz="1700" b="1" dirty="0" smtClean="0">
                <a:solidFill>
                  <a:srgbClr val="002060"/>
                </a:solidFill>
                <a:latin typeface="Georgia" pitchFamily="18" charset="0"/>
              </a:rPr>
              <a:t>Если в диагностике принимала участие группа испытуемых (педагоги, специалисты, родители), обратная связь дается индивидуально, без обсуждения результатов, полученных другими участниками.</a:t>
            </a:r>
          </a:p>
          <a:p>
            <a:pPr marL="173038" indent="-173038" algn="just" fontAlgn="base"/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Уместность рекомендации зависит от мотивации заинтересованного лица, его заинтересованности в результатах обследования и стремления к изменениям, а также, если психолог располагает информацией, которая неизвестна или не приходит в голову заинтересованному лицу.</a:t>
            </a:r>
          </a:p>
          <a:p>
            <a:pPr marL="173038" indent="-173038" algn="just"/>
            <a:r>
              <a:rPr lang="ru-RU" sz="1700" b="1" dirty="0" smtClean="0">
                <a:solidFill>
                  <a:srgbClr val="002060"/>
                </a:solidFill>
                <a:latin typeface="Georgia" pitchFamily="18" charset="0"/>
              </a:rPr>
              <a:t>Сообщения об уровне выполнения и качественные описания, сделанные простым языком, предпочтительнее специфических числовых данных, за исключением тех случаев, когда результаты теста сообщаются опытному, хорошо подготовленному психологу-профессионалу. </a:t>
            </a:r>
          </a:p>
          <a:p>
            <a:pPr marL="173038" indent="-173038" algn="just" fontAlgn="base"/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Сообщая администрации результаты обследования и своего заключения, психолог должен воздерживаться от сообщения сведений, наносящих вред ребенку (или любому другому субъекту образовательного пространства) и не имеющих отношения к образовательной ситуации.</a:t>
            </a:r>
          </a:p>
        </p:txBody>
      </p:sp>
    </p:spTree>
    <p:extLst>
      <p:ext uri="{BB962C8B-B14F-4D97-AF65-F5344CB8AC3E}">
        <p14:creationId xmlns:p14="http://schemas.microsoft.com/office/powerpoint/2010/main" xmlns="" val="411771451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50" name="Picture 10" descr="http://solsad57.edusite.ru/images/deti1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76672"/>
            <a:ext cx="2000475" cy="597666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539552" y="1412776"/>
            <a:ext cx="555632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i="1" dirty="0" smtClean="0">
                <a:solidFill>
                  <a:srgbClr val="612562"/>
                </a:solidFill>
                <a:latin typeface="Georgia" pitchFamily="18" charset="0"/>
              </a:rPr>
              <a:t>Спасибо </a:t>
            </a:r>
          </a:p>
          <a:p>
            <a:r>
              <a:rPr lang="ru-RU" sz="7200" b="1" i="1" dirty="0" smtClean="0">
                <a:solidFill>
                  <a:srgbClr val="612562"/>
                </a:solidFill>
                <a:latin typeface="Georgia" pitchFamily="18" charset="0"/>
              </a:rPr>
              <a:t>за </a:t>
            </a:r>
          </a:p>
          <a:p>
            <a:r>
              <a:rPr lang="ru-RU" sz="7200" b="1" i="1" dirty="0" smtClean="0">
                <a:solidFill>
                  <a:srgbClr val="612562"/>
                </a:solidFill>
                <a:latin typeface="Georgia" pitchFamily="18" charset="0"/>
              </a:rPr>
              <a:t>внимание!</a:t>
            </a:r>
            <a:endParaRPr lang="ru-RU" sz="7200" b="1" i="1" dirty="0">
              <a:solidFill>
                <a:srgbClr val="612562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615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10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tmFilter="0,0; .5, 1; 1, 1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700"/>
                            </p:stCondLst>
                            <p:childTnLst>
                              <p:par>
                                <p:cTn id="21" presetID="4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tmFilter="0,0; .5, 1; 1, 1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841" y="-23624"/>
            <a:ext cx="914400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5575" y="332656"/>
            <a:ext cx="7632849" cy="10772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Психодиагностическое обследование</a:t>
            </a:r>
            <a:endParaRPr lang="ru-RU" sz="32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1844824"/>
            <a:ext cx="86409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С </a:t>
            </a:r>
            <a:r>
              <a:rPr lang="ru-RU" sz="40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какой целью оно </a:t>
            </a:r>
            <a:r>
              <a:rPr lang="ru-RU" sz="40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проводится?</a:t>
            </a:r>
          </a:p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Как будут </a:t>
            </a:r>
            <a:r>
              <a:rPr lang="ru-RU" sz="40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использованы </a:t>
            </a:r>
            <a:endParaRPr lang="ru-RU" sz="4000" b="1" dirty="0" smtClean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его </a:t>
            </a:r>
            <a:r>
              <a:rPr lang="ru-RU" sz="40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результаты? </a:t>
            </a:r>
            <a:endParaRPr lang="ru-RU" sz="4000" b="1" dirty="0" smtClean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Кому</a:t>
            </a:r>
            <a:r>
              <a:rPr lang="ru-RU" sz="40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, как и когда предоставлять эти результаты и стоит ли их предоставлять?</a:t>
            </a:r>
            <a:endParaRPr lang="ru-RU" sz="4000" b="1" dirty="0" smtClean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981774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5575" y="332656"/>
            <a:ext cx="7632849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Актуальность проблемы </a:t>
            </a:r>
            <a:endParaRPr lang="ru-RU" sz="32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1052736"/>
            <a:ext cx="864096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buAutoNum type="arabicPeriod"/>
            </a:pPr>
            <a:r>
              <a:rPr lang="ru-RU" sz="3000" b="1" dirty="0" smtClean="0">
                <a:solidFill>
                  <a:srgbClr val="C00000"/>
                </a:solidFill>
                <a:latin typeface="Georgia" pitchFamily="18" charset="0"/>
              </a:rPr>
              <a:t>Практика использования психолого-педагогической диагностики в дошкольном учреждении или при поступлении ребенка в школу. </a:t>
            </a:r>
          </a:p>
          <a:p>
            <a:pPr marL="514350" indent="-514350" algn="ctr">
              <a:buAutoNum type="arabicPeriod"/>
            </a:pPr>
            <a:r>
              <a:rPr lang="ru-RU" sz="3000" b="1" dirty="0" smtClean="0">
                <a:solidFill>
                  <a:srgbClr val="57257D"/>
                </a:solidFill>
                <a:latin typeface="Georgia" pitchFamily="18" charset="0"/>
              </a:rPr>
              <a:t>Проблемы, которые оказываются тесно соприкасающимися с процессами проведения диагностических процедур </a:t>
            </a:r>
            <a:endParaRPr lang="ru-RU" sz="3000" b="1" dirty="0" smtClean="0">
              <a:solidFill>
                <a:srgbClr val="57257D"/>
              </a:solidFill>
              <a:latin typeface="Georgia" pitchFamily="18" charset="0"/>
            </a:endParaRPr>
          </a:p>
          <a:p>
            <a:pPr marL="514350" indent="-514350" algn="ctr"/>
            <a:r>
              <a:rPr lang="ru-RU" sz="3000" b="1" dirty="0" smtClean="0">
                <a:solidFill>
                  <a:srgbClr val="57257D"/>
                </a:solidFill>
                <a:latin typeface="Georgia" pitchFamily="18" charset="0"/>
              </a:rPr>
              <a:t>в </a:t>
            </a:r>
            <a:r>
              <a:rPr lang="ru-RU" sz="3000" b="1" dirty="0" smtClean="0">
                <a:solidFill>
                  <a:srgbClr val="57257D"/>
                </a:solidFill>
                <a:latin typeface="Georgia" pitchFamily="18" charset="0"/>
              </a:rPr>
              <a:t>детских садах. </a:t>
            </a:r>
            <a:endParaRPr lang="ru-RU" sz="3000" b="1" dirty="0" smtClean="0">
              <a:solidFill>
                <a:srgbClr val="57257D"/>
              </a:solidFill>
              <a:latin typeface="Georgia" pitchFamily="18" charset="0"/>
            </a:endParaRPr>
          </a:p>
          <a:p>
            <a:pPr marL="514350" indent="-514350" algn="ctr"/>
            <a:r>
              <a:rPr lang="ru-RU" sz="3000" b="1" dirty="0" smtClean="0">
                <a:solidFill>
                  <a:srgbClr val="C00000"/>
                </a:solidFill>
                <a:latin typeface="Georgia" pitchFamily="18" charset="0"/>
              </a:rPr>
              <a:t>3. </a:t>
            </a:r>
            <a:r>
              <a:rPr lang="ru-RU" sz="3000" b="1" dirty="0" err="1" smtClean="0">
                <a:solidFill>
                  <a:srgbClr val="C00000"/>
                </a:solidFill>
                <a:latin typeface="Georgia" pitchFamily="18" charset="0"/>
              </a:rPr>
              <a:t>Этико</a:t>
            </a:r>
            <a:r>
              <a:rPr lang="ru-RU" sz="3000" b="1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ru-RU" sz="3000" b="1" dirty="0" smtClean="0">
                <a:solidFill>
                  <a:srgbClr val="C00000"/>
                </a:solidFill>
                <a:latin typeface="Georgia" pitchFamily="18" charset="0"/>
              </a:rPr>
              <a:t>- правовой аспект применения диагностики в дошкольном образовании.</a:t>
            </a:r>
            <a:r>
              <a:rPr lang="ru-RU" sz="3400" b="1" dirty="0" smtClean="0">
                <a:solidFill>
                  <a:srgbClr val="C00000"/>
                </a:solidFill>
              </a:rPr>
              <a:t> </a:t>
            </a:r>
            <a:endParaRPr lang="ru-RU" sz="3400" b="1" dirty="0" smtClean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98177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841" y="-23624"/>
            <a:ext cx="914400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5575" y="332656"/>
            <a:ext cx="7632849" cy="10772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Психодиагностическое обследование</a:t>
            </a:r>
            <a:endParaRPr lang="ru-RU" sz="32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1412776"/>
            <a:ext cx="864096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Важным аспектом проведения диагностики в образовательном учреждении является ее организация. Если перед диагностикой действительно стоит задача оказывать ребенку помощь, а не формировать группы, то ребенок не нуждается в проведении специальной диагностики сразу; здесь необходимо учитывать адаптационный период. </a:t>
            </a:r>
          </a:p>
        </p:txBody>
      </p:sp>
    </p:spTree>
    <p:extLst>
      <p:ext uri="{BB962C8B-B14F-4D97-AF65-F5344CB8AC3E}">
        <p14:creationId xmlns:p14="http://schemas.microsoft.com/office/powerpoint/2010/main" xmlns="" val="20998177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5575" y="332656"/>
            <a:ext cx="763284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Социально - психологические основания этического кодекса психолога</a:t>
            </a:r>
            <a:endParaRPr lang="ru-RU" sz="32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1988840"/>
            <a:ext cx="84969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Результаты диагностики и последствия различных обследований могут принимать драматические формы влияния на испытуемого, поэтому специалисты должны стремиться </a:t>
            </a:r>
            <a:endParaRPr lang="ru-RU" sz="3000" b="1" dirty="0" smtClean="0">
              <a:solidFill>
                <a:schemeClr val="accent3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  <a:p>
            <a:pPr algn="ctr"/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к </a:t>
            </a:r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тому, чтобы результаты оценки использовались исключительно </a:t>
            </a:r>
            <a:endParaRPr lang="ru-RU" sz="3000" b="1" dirty="0" smtClean="0">
              <a:solidFill>
                <a:schemeClr val="accent3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  <a:p>
            <a:pPr algn="ctr"/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с </a:t>
            </a:r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профессиональной позиции </a:t>
            </a:r>
            <a:endParaRPr lang="ru-RU" sz="3000" b="1" dirty="0" smtClean="0">
              <a:solidFill>
                <a:schemeClr val="accent3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  <a:p>
            <a:pPr algn="ctr"/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и </a:t>
            </a:r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были представлены с учетом </a:t>
            </a:r>
            <a:endParaRPr lang="ru-RU" sz="3000" b="1" dirty="0" smtClean="0">
              <a:solidFill>
                <a:schemeClr val="accent3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  <a:p>
            <a:pPr algn="ctr"/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всех </a:t>
            </a:r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принципов этики.</a:t>
            </a:r>
            <a:endParaRPr lang="ru-RU" sz="3000" b="1" dirty="0">
              <a:solidFill>
                <a:schemeClr val="accent3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3950464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5575" y="332656"/>
            <a:ext cx="763284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eorgia" pitchFamily="18" charset="0"/>
              </a:rPr>
              <a:t>Социально - психологические основания этического кодекса психолога</a:t>
            </a:r>
            <a:endParaRPr lang="ru-RU" sz="32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2132856"/>
            <a:ext cx="849694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Этические принципы 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и 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правила работы психолога формируют условия, 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при 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которых сохраняются 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и 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упрочиваются его профессионализм, гуманность  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действий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, уважение людей, с которыми он работает.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3950464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  <a:t>Этические принципы и правила </a:t>
            </a:r>
            <a: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  <a:t>в </a:t>
            </a:r>
            <a: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  <a:t>деятельности педагога – </a:t>
            </a:r>
            <a: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  <a:t>психолога</a:t>
            </a:r>
            <a: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  <a:t> 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251520" y="908720"/>
            <a:ext cx="8640960" cy="56886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Принцип </a:t>
            </a:r>
            <a:r>
              <a:rPr lang="ru-RU" sz="1700" b="1" dirty="0" err="1" smtClean="0">
                <a:solidFill>
                  <a:srgbClr val="C00000"/>
                </a:solidFill>
                <a:latin typeface="Georgia" pitchFamily="18" charset="0"/>
              </a:rPr>
              <a:t>ненанесения</a:t>
            </a: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 ущерба испытуемому.</a:t>
            </a:r>
            <a:endParaRPr lang="ru-RU" sz="1700" dirty="0" smtClean="0">
              <a:solidFill>
                <a:srgbClr val="C00000"/>
              </a:solidFill>
              <a:latin typeface="Georgia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Принцип </a:t>
            </a: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компетентности психолога.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Принцип беспристрастности психолога.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Принцип конфиденциальности.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Принцип осведомлённого согласия.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Принцип квалифицированной пропаганды психологии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. </a:t>
            </a:r>
            <a:endParaRPr lang="ru-RU" sz="1700" dirty="0" smtClean="0">
              <a:solidFill>
                <a:srgbClr val="C00000"/>
              </a:solidFill>
              <a:latin typeface="Georgia" pitchFamily="18" charset="0"/>
            </a:endParaRPr>
          </a:p>
          <a:p>
            <a:pPr lvl="0" fontAlgn="base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Принцип сохранения пределов профессиональных отношений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.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Правило взаимоуважения психолога и испытуемого.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Правило безопасности применяемых методик.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Правило предупреждения неправильных действий заказчика.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Правило сотрудничества психолога и заказчика.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Правило профессионального общения психолога и испытуемого.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Правило обоснованности результатов исследований психолога.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Правило адекватности методик.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Правило этичного предъявления и научности результатов исследования</a:t>
            </a: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Правило взвешенности сведений психологического характера.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Правило кодирования сведений.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Правило контролируемого хранения сведений психологического характера.</a:t>
            </a:r>
            <a:r>
              <a:rPr lang="ru-RU" sz="1700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</a:p>
          <a:p>
            <a:pPr lvl="0">
              <a:spcBef>
                <a:spcPts val="0"/>
              </a:spcBef>
              <a:tabLst>
                <a:tab pos="0" algn="l"/>
              </a:tabLst>
            </a:pPr>
            <a:r>
              <a:rPr lang="ru-RU" sz="1700" b="1" dirty="0" smtClean="0">
                <a:solidFill>
                  <a:srgbClr val="C00000"/>
                </a:solidFill>
                <a:latin typeface="Georgia" pitchFamily="18" charset="0"/>
              </a:rPr>
              <a:t>Правило корректного использования сведений психологического характера. </a:t>
            </a:r>
            <a:endParaRPr lang="ru-RU" sz="1700" dirty="0" smtClean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6024359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://static.diary.ru/userdir/1/7/8/0/1780099/56167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3951" y="2132856"/>
            <a:ext cx="79404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>
              <a:spcAft>
                <a:spcPts val="600"/>
              </a:spcAft>
            </a:pPr>
            <a:endParaRPr lang="ru-RU" sz="2800" b="1" dirty="0" smtClean="0">
              <a:solidFill>
                <a:srgbClr val="9A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3212976"/>
            <a:ext cx="504056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79388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896544"/>
          </a:xfrm>
        </p:spPr>
        <p:txBody>
          <a:bodyPr>
            <a:noAutofit/>
          </a:bodyPr>
          <a:lstStyle/>
          <a:p>
            <a:pPr lvl="0"/>
            <a:r>
              <a:rPr lang="ru-RU" altLang="ru-RU" sz="2800" b="1" dirty="0" smtClean="0">
                <a:solidFill>
                  <a:srgbClr val="C00000"/>
                </a:solidFill>
                <a:latin typeface="Georgia" pitchFamily="18" charset="0"/>
                <a:cs typeface="Times New Roman" panose="02020603050405020304" pitchFamily="18" charset="0"/>
              </a:rPr>
              <a:t>компетентности, на которую он претендует;</a:t>
            </a:r>
          </a:p>
          <a:p>
            <a:pPr lvl="0"/>
            <a:r>
              <a:rPr lang="ru-RU" altLang="ru-RU" sz="2800" b="1" dirty="0" smtClean="0">
                <a:solidFill>
                  <a:srgbClr val="C00000"/>
                </a:solidFill>
                <a:latin typeface="Georgia" pitchFamily="18" charset="0"/>
                <a:cs typeface="Times New Roman" panose="02020603050405020304" pitchFamily="18" charset="0"/>
              </a:rPr>
              <a:t>объективности в сообщении данных психодиагностического </a:t>
            </a:r>
            <a:r>
              <a:rPr lang="ru-RU" altLang="ru-RU" sz="2800" b="1" dirty="0" smtClean="0">
                <a:solidFill>
                  <a:srgbClr val="C00000"/>
                </a:solidFill>
                <a:latin typeface="Georgia" pitchFamily="18" charset="0"/>
                <a:cs typeface="Times New Roman" panose="02020603050405020304" pitchFamily="18" charset="0"/>
              </a:rPr>
              <a:t>обследования</a:t>
            </a:r>
            <a:r>
              <a:rPr lang="ru-RU" altLang="ru-RU" sz="2800" b="1" dirty="0" smtClean="0">
                <a:solidFill>
                  <a:srgbClr val="C00000"/>
                </a:solidFill>
                <a:latin typeface="Georgia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altLang="ru-RU" sz="2800" b="1" dirty="0" smtClean="0">
                <a:solidFill>
                  <a:srgbClr val="C00000"/>
                </a:solidFill>
                <a:latin typeface="Georgia" pitchFamily="18" charset="0"/>
                <a:cs typeface="Times New Roman" panose="02020603050405020304" pitchFamily="18" charset="0"/>
              </a:rPr>
              <a:t>тех открытий в личностном мире индивида, которые он обнаружил;</a:t>
            </a:r>
          </a:p>
          <a:p>
            <a:pPr lvl="0"/>
            <a:r>
              <a:rPr lang="ru-RU" altLang="ru-RU" sz="2800" b="1" dirty="0" smtClean="0">
                <a:solidFill>
                  <a:srgbClr val="C00000"/>
                </a:solidFill>
                <a:latin typeface="Georgia" pitchFamily="18" charset="0"/>
                <a:cs typeface="Times New Roman" panose="02020603050405020304" pitchFamily="18" charset="0"/>
              </a:rPr>
              <a:t>внимания к социальным запросам и интересам своих </a:t>
            </a:r>
            <a:r>
              <a:rPr lang="ru-RU" altLang="ru-RU" sz="2800" b="1" dirty="0" smtClean="0">
                <a:solidFill>
                  <a:srgbClr val="C00000"/>
                </a:solidFill>
                <a:latin typeface="Georgia" pitchFamily="18" charset="0"/>
                <a:cs typeface="Times New Roman" panose="02020603050405020304" pitchFamily="18" charset="0"/>
              </a:rPr>
              <a:t>коллег </a:t>
            </a:r>
            <a:r>
              <a:rPr lang="ru-RU" altLang="ru-RU" sz="2800" b="1" dirty="0" smtClean="0">
                <a:solidFill>
                  <a:srgbClr val="C00000"/>
                </a:solidFill>
                <a:latin typeface="Georgia" pitchFamily="18" charset="0"/>
                <a:cs typeface="Times New Roman" panose="02020603050405020304" pitchFamily="18" charset="0"/>
              </a:rPr>
              <a:t>(педагогов, специалистов, администрации, заинтересованных лиц).</a:t>
            </a:r>
            <a:endParaRPr lang="ru-RU" altLang="ru-RU" sz="2800" b="1" dirty="0" smtClean="0">
              <a:solidFill>
                <a:srgbClr val="C00000"/>
              </a:solidFill>
              <a:latin typeface="Georgia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12" descr="http://logoped.sar-roo.info/images/rid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5733256"/>
            <a:ext cx="3629203" cy="864096"/>
          </a:xfrm>
          <a:prstGeom prst="rect">
            <a:avLst/>
          </a:prstGeom>
          <a:noFill/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95536" y="260648"/>
            <a:ext cx="8352928" cy="93610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altLang="ru-RU" sz="2400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Ответственность психолога строится </a:t>
            </a:r>
            <a:endParaRPr lang="ru-RU" altLang="ru-RU" sz="2400" b="1" dirty="0" smtClean="0">
              <a:solidFill>
                <a:srgbClr val="002060"/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2400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2400" b="1" dirty="0" smtClean="0">
                <a:solidFill>
                  <a:srgbClr val="002060"/>
                </a:solidFill>
                <a:latin typeface="Georgia" pitchFamily="18" charset="0"/>
                <a:cs typeface="Times New Roman" panose="02020603050405020304" pitchFamily="18" charset="0"/>
              </a:rPr>
              <a:t>следующих основаниях:</a:t>
            </a:r>
          </a:p>
        </p:txBody>
      </p:sp>
      <p:pic>
        <p:nvPicPr>
          <p:cNvPr id="15" name="Picture 12" descr="http://logoped.sar-roo.info/images/rid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5733256"/>
            <a:ext cx="3629203" cy="864096"/>
          </a:xfrm>
          <a:prstGeom prst="rect">
            <a:avLst/>
          </a:prstGeom>
          <a:noFill/>
        </p:spPr>
      </p:pic>
      <p:pic>
        <p:nvPicPr>
          <p:cNvPr id="16" name="Picture 12" descr="http://logoped.sar-roo.info/images/rid5.png"/>
          <p:cNvPicPr>
            <a:picLocks noChangeAspect="1" noChangeArrowheads="1"/>
          </p:cNvPicPr>
          <p:nvPr/>
        </p:nvPicPr>
        <p:blipFill>
          <a:blip r:embed="rId3" cstate="print"/>
          <a:srcRect l="62651" r="793"/>
          <a:stretch>
            <a:fillRect/>
          </a:stretch>
        </p:blipFill>
        <p:spPr bwMode="auto">
          <a:xfrm>
            <a:off x="7452320" y="5733256"/>
            <a:ext cx="1368152" cy="8640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00887238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1480</TotalTime>
  <Words>1225</Words>
  <Application>Microsoft Office PowerPoint</Application>
  <PresentationFormat>Экран (4:3)</PresentationFormat>
  <Paragraphs>109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Этические принципы и правила  в деятельности педагога – психолога 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Принципы формулирования рекомендаций:</vt:lpstr>
      <vt:lpstr>Принципы формулирования рекомендаций:</vt:lpstr>
      <vt:lpstr>Принципы формулирования рекомендаций: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Администратор</cp:lastModifiedBy>
  <cp:revision>184</cp:revision>
  <dcterms:created xsi:type="dcterms:W3CDTF">2017-02-10T08:41:52Z</dcterms:created>
  <dcterms:modified xsi:type="dcterms:W3CDTF">2020-12-20T04:37:20Z</dcterms:modified>
</cp:coreProperties>
</file>