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9"/>
  </p:notesMasterIdLst>
  <p:sldIdLst>
    <p:sldId id="274" r:id="rId2"/>
    <p:sldId id="275" r:id="rId3"/>
    <p:sldId id="276" r:id="rId4"/>
    <p:sldId id="288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9" r:id="rId17"/>
    <p:sldId id="29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  <a:srgbClr val="FF6600"/>
    <a:srgbClr val="660033"/>
    <a:srgbClr val="00FF99"/>
    <a:srgbClr val="FF3300"/>
    <a:srgbClr val="33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6EF45-EDAD-4CCE-9328-AAE2D9EE1C4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7A61E-D250-42C4-BA9C-5C829CAB7B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7A61E-D250-42C4-BA9C-5C829CAB7B8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ydochka56k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ossinka91@mail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31840" y="188641"/>
            <a:ext cx="576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Franklin Gothic Medium" pitchFamily="34" charset="0"/>
              </a:rPr>
              <a:t>Интерактивная </a:t>
            </a:r>
          </a:p>
          <a:p>
            <a:r>
              <a:rPr lang="ru-RU" sz="4000" dirty="0" smtClean="0">
                <a:latin typeface="Franklin Gothic Medium" pitchFamily="34" charset="0"/>
              </a:rPr>
              <a:t>дидактическая игра </a:t>
            </a:r>
          </a:p>
          <a:p>
            <a:r>
              <a:rPr lang="ru-RU" sz="4000" dirty="0" smtClean="0">
                <a:solidFill>
                  <a:srgbClr val="FFFF00"/>
                </a:solidFill>
                <a:latin typeface="Franklin Gothic Medium" pitchFamily="34" charset="0"/>
              </a:rPr>
              <a:t>«Музыкальные загадки»</a:t>
            </a:r>
            <a:endParaRPr lang="ru-RU" sz="4000" dirty="0">
              <a:solidFill>
                <a:srgbClr val="FFFF00"/>
              </a:solidFill>
              <a:latin typeface="Franklin Gothic Medium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2852936"/>
            <a:ext cx="56886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Franklin Gothic Medium" pitchFamily="34" charset="0"/>
              </a:rPr>
              <a:t>Для детей старшего и подготовительного дошкольного возраста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4725144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latin typeface="Franklin Gothic Medium" pitchFamily="34" charset="0"/>
              </a:rPr>
              <a:t>Подготовила </a:t>
            </a:r>
          </a:p>
          <a:p>
            <a:pPr algn="r"/>
            <a:r>
              <a:rPr lang="ru-RU" sz="2800" dirty="0" smtClean="0">
                <a:latin typeface="Franklin Gothic Medium" pitchFamily="34" charset="0"/>
              </a:rPr>
              <a:t>музыкальный руководитель  ВКК   </a:t>
            </a:r>
          </a:p>
          <a:p>
            <a:pPr algn="r"/>
            <a:r>
              <a:rPr lang="ru-RU" sz="2800" dirty="0" smtClean="0">
                <a:latin typeface="Franklin Gothic Medium" pitchFamily="34" charset="0"/>
              </a:rPr>
              <a:t>     Краснопёрова Л.Н. </a:t>
            </a:r>
          </a:p>
          <a:p>
            <a:pPr algn="r"/>
            <a:r>
              <a:rPr lang="ru-RU" sz="2800" dirty="0" smtClean="0">
                <a:latin typeface="Franklin Gothic Medium" pitchFamily="34" charset="0"/>
              </a:rPr>
              <a:t>МДОАУ № 91 «Росинка» г. Орска</a:t>
            </a:r>
            <a:endParaRPr lang="ru-RU" sz="2800" dirty="0"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188641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Он красив и голосист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    Хора нашего …</a:t>
            </a:r>
          </a:p>
        </p:txBody>
      </p:sp>
      <p:pic>
        <p:nvPicPr>
          <p:cNvPr id="4" name="Picture 7" descr="hor2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556792"/>
            <a:ext cx="439248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5940152" y="5013176"/>
            <a:ext cx="2880320" cy="864096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СОЛИСТ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16200000" flipH="1">
            <a:off x="7092280" y="3501008"/>
            <a:ext cx="1800200" cy="9361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28. В траве сидел кузнечик(плюс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144863"/>
            <a:ext cx="559474" cy="559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15816" y="260648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Поздно- поздно до темна,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Ласково звучит она.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Песенка постельная,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Наша…</a:t>
            </a:r>
          </a:p>
        </p:txBody>
      </p:sp>
      <p:pic>
        <p:nvPicPr>
          <p:cNvPr id="4" name="Рисунок 3" descr="240504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501008"/>
            <a:ext cx="52565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 со стрелкой вниз 4"/>
          <p:cNvSpPr/>
          <p:nvPr/>
        </p:nvSpPr>
        <p:spPr>
          <a:xfrm>
            <a:off x="4499992" y="2276872"/>
            <a:ext cx="3096344" cy="1080120"/>
          </a:xfrm>
          <a:prstGeom prst="down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КОЛЫБЕЛЬНАЯ</a:t>
            </a:r>
            <a:endParaRPr lang="ru-RU" sz="3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" name="12. Колыбель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197628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15816" y="0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Музыка эта зовёт на парад,</a:t>
            </a:r>
          </a:p>
          <a:p>
            <a:pPr algn="ctr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Люди шагают за рядом ряд,</a:t>
            </a:r>
          </a:p>
          <a:p>
            <a:pPr algn="ctr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Трубы гудят, барабаны бьют,</a:t>
            </a:r>
          </a:p>
          <a:p>
            <a:pPr algn="ctr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Музыку эту  как назовут?</a:t>
            </a:r>
            <a:endParaRPr lang="ru-RU" sz="2800" dirty="0">
              <a:latin typeface="Franklin Gothic Medium" pitchFamily="34" charset="0"/>
            </a:endParaRPr>
          </a:p>
        </p:txBody>
      </p:sp>
      <p:pic>
        <p:nvPicPr>
          <p:cNvPr id="4" name="Picture 7" descr="171430_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132856"/>
            <a:ext cx="48965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 со стрелкой вверх 4"/>
          <p:cNvSpPr/>
          <p:nvPr/>
        </p:nvSpPr>
        <p:spPr>
          <a:xfrm>
            <a:off x="4644008" y="5373216"/>
            <a:ext cx="2592288" cy="1152128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МАРШ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" name="09. 09 МАРШ, Н.Лев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049144"/>
            <a:ext cx="576064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75856" y="188640"/>
            <a:ext cx="5472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Лишь музыка начнёт  звучать          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Не могу я устоять.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На щеках моих румянец,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Когда  я исполняю…….</a:t>
            </a:r>
          </a:p>
        </p:txBody>
      </p:sp>
      <p:pic>
        <p:nvPicPr>
          <p:cNvPr id="4" name="Рисунок 3" descr="rep16_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284985"/>
            <a:ext cx="46805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одним скругленным углом 4"/>
          <p:cNvSpPr/>
          <p:nvPr/>
        </p:nvSpPr>
        <p:spPr>
          <a:xfrm>
            <a:off x="2915816" y="2204864"/>
            <a:ext cx="2880320" cy="720080"/>
          </a:xfrm>
          <a:prstGeom prst="round1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ТАНЕЦ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940152" y="2636912"/>
            <a:ext cx="151216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37. 37  РУССКИЙ НАИГРЫШ (русская мелодия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1656" y="6237314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75856" y="188640"/>
            <a:ext cx="5616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Веселятся музыканты,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Улыбнулся дирижёр.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Лад в котором мы играем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Называется…</a:t>
            </a:r>
          </a:p>
        </p:txBody>
      </p:sp>
      <p:pic>
        <p:nvPicPr>
          <p:cNvPr id="4" name="Picture 7" descr="Изображение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068960"/>
            <a:ext cx="4320480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 со стрелкой вниз 4"/>
          <p:cNvSpPr/>
          <p:nvPr/>
        </p:nvSpPr>
        <p:spPr>
          <a:xfrm>
            <a:off x="4860032" y="2132856"/>
            <a:ext cx="2232248" cy="864096"/>
          </a:xfrm>
          <a:prstGeom prst="down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МАЖОР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7" name="16. П. Чайковский Игра в лошадки (симф. оркестр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6147555"/>
            <a:ext cx="538572" cy="53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0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9832" y="260649"/>
            <a:ext cx="5832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Спектакль этот необычный,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   Здесь </a:t>
            </a:r>
            <a:r>
              <a:rPr lang="ru-RU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все ПОЮТ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всегда отлично!</a:t>
            </a:r>
          </a:p>
        </p:txBody>
      </p:sp>
      <p:pic>
        <p:nvPicPr>
          <p:cNvPr id="4" name="Рисунок 3" descr="x_7a7c0f0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556792"/>
            <a:ext cx="59766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 со стрелкой вверх 4"/>
          <p:cNvSpPr/>
          <p:nvPr/>
        </p:nvSpPr>
        <p:spPr>
          <a:xfrm>
            <a:off x="4499992" y="4797152"/>
            <a:ext cx="2952328" cy="1152128"/>
          </a:xfrm>
          <a:prstGeom prst="up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ОПЕРА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" name="Н.Римский-Корсаков-СНЕГУРОЧКА-3-я песня ЛЕЛЯ-ИРИНА АРХИПОВА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7032" y="5949280"/>
            <a:ext cx="565448" cy="565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ятно 1 2"/>
          <p:cNvSpPr/>
          <p:nvPr/>
        </p:nvSpPr>
        <p:spPr>
          <a:xfrm>
            <a:off x="3203848" y="260648"/>
            <a:ext cx="5256584" cy="396044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МОЛОДЦЫ!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653136"/>
            <a:ext cx="4464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Ресурсное обеспечение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/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</a:br>
            <a:r>
              <a:rPr lang="en-US" sz="2800" b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www. Olik.ru</a:t>
            </a:r>
            <a:br>
              <a:rPr lang="en-US" sz="2800" b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</a:br>
            <a:r>
              <a:rPr lang="en-US" sz="2800" b="1" dirty="0" smtClean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www. Muz.lar.com</a:t>
            </a:r>
            <a:endParaRPr lang="ru-RU" sz="2800" dirty="0">
              <a:solidFill>
                <a:srgbClr val="005DA2"/>
              </a:solidFill>
            </a:endParaRPr>
          </a:p>
        </p:txBody>
      </p:sp>
      <p:pic>
        <p:nvPicPr>
          <p:cNvPr id="2" name="Фанфары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038131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922"/>
                            </p:stCondLst>
                            <p:childTnLst>
                              <p:par>
                                <p:cTn id="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03848" y="1988840"/>
            <a:ext cx="54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</a:rPr>
              <a:t>Красноперова Людмила Николаевна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</a:rPr>
              <a:t>музыкальный руководитель ВКК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</a:rPr>
              <a:t>сотовый телефон: 8-961-911-14-60</a:t>
            </a: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</a:rPr>
              <a:t>e-mail: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  <a:hlinkClick r:id="rId3"/>
              </a:rPr>
              <a:t>lydochka56k@mail.ru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Mangal" pitchFamily="2"/>
            </a:endParaRPr>
          </a:p>
          <a:p>
            <a:pPr algn="ctr">
              <a:defRPr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Mangal" pitchFamily="2"/>
            </a:endParaRP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</a:rPr>
              <a:t>МДОАУ № 91 «Росинка» г. Орска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</a:rPr>
              <a:t>462413 г. Орск ул. Петровского, 21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</a:rPr>
              <a:t>тел.: 8(3537)49-21-06</a:t>
            </a: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</a:rPr>
              <a:t>e-mail: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Mangal" pitchFamily="2"/>
                <a:hlinkClick r:id="rId4"/>
              </a:rPr>
              <a:t>rossinka91@mail.ru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Mangal" pitchFamily="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548680"/>
            <a:ext cx="48965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СПАСИБО ЗА ВНИМАНИЕ!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9832" y="260648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Цель игры: </a:t>
            </a:r>
            <a:endParaRPr lang="ru-RU" sz="2800" b="1" dirty="0" smtClean="0">
              <a:solidFill>
                <a:srgbClr val="FFFF00"/>
              </a:solidFill>
              <a:latin typeface="Franklin Gothic Medium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Развитие познавательных способностей, закрепление знаний о музыкальных  терминах.</a:t>
            </a:r>
            <a:endParaRPr lang="ru-RU" sz="2800" b="1" dirty="0" smtClean="0">
              <a:solidFill>
                <a:srgbClr val="FFFF00"/>
              </a:solidFill>
              <a:latin typeface="Franklin Gothic Medium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2708920"/>
            <a:ext cx="2304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Franklin Gothic Medium" pitchFamily="34" charset="0"/>
              </a:rPr>
              <a:t>ЗАДАЧИ</a:t>
            </a:r>
            <a:endParaRPr lang="ru-RU" sz="28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4211960" y="3429000"/>
            <a:ext cx="864096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5112060" y="4041068"/>
            <a:ext cx="108012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228184" y="3429000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555776" y="4149080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Формировать –    музыкальные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  представления.</a:t>
            </a:r>
            <a:endParaRPr lang="ru-RU" sz="2000" b="1" dirty="0" smtClean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11960" y="5229200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Воспитывать –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   познавательную активность</a:t>
            </a:r>
            <a:r>
              <a:rPr lang="ru-RU" sz="2000" dirty="0" smtClean="0"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2000" dirty="0" smtClean="0">
              <a:latin typeface="Franklin Gothic Medium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56176" y="4221088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660033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Развивать –  внимание, мышление,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660033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    речевую активность.</a:t>
            </a:r>
            <a:endParaRPr lang="ru-RU" sz="2000" dirty="0">
              <a:solidFill>
                <a:srgbClr val="660033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74295" y="0"/>
            <a:ext cx="5346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Franklin Gothic Medium" pitchFamily="34" charset="0"/>
              </a:rPr>
              <a:t>СОДЕРЖАНИЕ ИГРЫ</a:t>
            </a:r>
            <a:endParaRPr lang="ru-RU" sz="2800" b="1" dirty="0">
              <a:latin typeface="Franklin Gothic Medium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476672"/>
            <a:ext cx="61206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Дети располагаются на стульчиках перед экраном. </a:t>
            </a:r>
            <a:endParaRPr lang="ru-RU" dirty="0" smtClean="0">
              <a:solidFill>
                <a:srgbClr val="FFFF00"/>
              </a:solidFill>
              <a:latin typeface="Franklin Gothic Medium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На каждом игровом слайде расположены музыкальная загадка, отгадка, и картинка к отгадке, появление которых  происходит постепенно по мере отгадывания. </a:t>
            </a:r>
            <a:endParaRPr lang="ru-RU" dirty="0" smtClean="0">
              <a:solidFill>
                <a:srgbClr val="FFFF00"/>
              </a:solidFill>
              <a:latin typeface="Franklin Gothic Medium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Сначала муз. руководитель зачитывает загадку, далее, после ответа детей по щелчку появляется отгадка, а затем по щелчку появляется картинка с отгадкой 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музыкальное сопровождение 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(что сигнализирует о правильном ответе). По желанию детей муз. руководитель может предложить одному из  детей  управлять  мышкой.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Как вариант, муз. руководитель может предложить детям: 1. совместное отгадывание  с полным ответом.</a:t>
            </a:r>
            <a:endParaRPr lang="ru-RU" dirty="0" smtClean="0">
              <a:solidFill>
                <a:srgbClr val="FFFF00"/>
              </a:solidFill>
              <a:latin typeface="Franklin Gothic Medium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Например: Мы думаем, что это ….</a:t>
            </a:r>
            <a:endParaRPr lang="ru-RU" i="1" dirty="0" smtClean="0">
              <a:solidFill>
                <a:srgbClr val="FFFF00"/>
              </a:solidFill>
              <a:latin typeface="Franklin Gothic Medium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2. если занятие подгрупповое, итоговое, предложить детям поочерёдное отгадывание, отгадывание по желанию, или по мере разгадывания, также отвечая полным ответом.</a:t>
            </a:r>
            <a:endParaRPr lang="ru-RU" dirty="0" smtClean="0">
              <a:solidFill>
                <a:srgbClr val="FFFF00"/>
              </a:solidFill>
              <a:latin typeface="Franklin Gothic Medium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Например: Я думаю что это… или Мне, кажется,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(Я предполагаю) что это…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Т.о. привлекая детей к активной игровой деятельности, и побуждая  детей к речевой активности, возможно проследить динамику в закреплении музыкального материала. </a:t>
            </a:r>
            <a:endParaRPr lang="ru-RU" dirty="0"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15816" y="188640"/>
            <a:ext cx="5904656" cy="18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Сверху петля, снизу крючок,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Стою вначале нотных  строк,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Отвечайте-ка, друзья,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Догадались кто же я?</a:t>
            </a:r>
          </a:p>
        </p:txBody>
      </p:sp>
      <p:pic>
        <p:nvPicPr>
          <p:cNvPr id="4" name="Picture 9" descr="9585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276872"/>
            <a:ext cx="298197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лево 4"/>
          <p:cNvSpPr/>
          <p:nvPr/>
        </p:nvSpPr>
        <p:spPr>
          <a:xfrm>
            <a:off x="5868144" y="2996952"/>
            <a:ext cx="3096344" cy="1728192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СКРИПИЧНЫЙ КЛЮЧ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" name="Фанфары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8490" y="60779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39752" y="0"/>
            <a:ext cx="65527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Он оркестром управляет, </a:t>
            </a:r>
          </a:p>
          <a:p>
            <a:pPr algn="ctr"/>
            <a:r>
              <a:rPr lang="ru-RU" sz="28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радость людям доставляет.</a:t>
            </a:r>
          </a:p>
          <a:p>
            <a:pPr algn="ctr"/>
            <a:r>
              <a:rPr lang="ru-RU" sz="28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Только палочкой взмахнёт – </a:t>
            </a:r>
          </a:p>
          <a:p>
            <a:pPr algn="ctr"/>
            <a:r>
              <a:rPr lang="ru-RU" sz="28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музыка играть начнёт. </a:t>
            </a:r>
          </a:p>
          <a:p>
            <a:pPr algn="ctr"/>
            <a:r>
              <a:rPr lang="ru-RU" sz="28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    Он не врач, и не шофёр.   Кто же это?</a:t>
            </a:r>
            <a:endParaRPr lang="ru-RU" sz="2800" b="1" dirty="0">
              <a:solidFill>
                <a:srgbClr val="00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5" name="Picture 18" descr="E031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420888"/>
            <a:ext cx="331236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право 6"/>
          <p:cNvSpPr/>
          <p:nvPr/>
        </p:nvSpPr>
        <p:spPr>
          <a:xfrm>
            <a:off x="2339752" y="3717032"/>
            <a:ext cx="3240360" cy="136815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ДИРИЖЁР</a:t>
            </a:r>
            <a:endParaRPr lang="ru-RU" sz="3200" b="1" dirty="0">
              <a:solidFill>
                <a:srgbClr val="00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" name="16. П. Чайковский Марш деревянных солдатиков (симф. оркестр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040" y="6096000"/>
            <a:ext cx="648072" cy="644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43808" y="188640"/>
            <a:ext cx="61206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Чёрные крючочки 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на линейках сидят,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На линейках сидят, </a:t>
            </a:r>
          </a:p>
          <a:p>
            <a:pPr algn="ctr">
              <a:buFontTx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песни петь нам велят!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427984" y="2492896"/>
            <a:ext cx="3240360" cy="1368152"/>
          </a:xfrm>
          <a:prstGeom prst="downArrow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НОТЫ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6" name="Picture 8" descr="0003-903-Notnyj-st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293096"/>
            <a:ext cx="59766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Гамма ДО МАЖОР для детей - Ирин ДОМ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9809" y="6143228"/>
            <a:ext cx="520824" cy="520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47864" y="260649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Сон и отдых позабыты,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            Музыку сочиняет кто?.....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5832140" y="2960948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427984" y="1844824"/>
            <a:ext cx="3816424" cy="792088"/>
          </a:xfrm>
          <a:prstGeom prst="round2DiagRect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КОМПОЗИТОР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9" name="Рисунок 8" descr="3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89040"/>
            <a:ext cx="5400600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10. Д. Б. Кабалевский  Клоун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6381327"/>
            <a:ext cx="504530" cy="442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19872" y="260649"/>
            <a:ext cx="532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Стихи и музыка сольются вместе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И называется всё это…?</a:t>
            </a:r>
          </a:p>
        </p:txBody>
      </p:sp>
      <p:pic>
        <p:nvPicPr>
          <p:cNvPr id="4" name="Рисунок 3" descr="choi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996952"/>
            <a:ext cx="407057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носка со стрелкой вниз 4"/>
          <p:cNvSpPr/>
          <p:nvPr/>
        </p:nvSpPr>
        <p:spPr>
          <a:xfrm>
            <a:off x="5220072" y="1772816"/>
            <a:ext cx="2088232" cy="1152128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ПЕСНЯ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" name="11. Дождик(плюс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7680" y="6309320"/>
            <a:ext cx="465584" cy="46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сё! и музыка, семейное и рабочее фото\моя работа\картинки и футажи для элект. презентаций или оформления\49f9703437bd0636f9b2b94cb1e176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03848" y="188640"/>
            <a:ext cx="5616624" cy="188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Инструменты в руки взяли, 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Дружно вместе заиграли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Нам играть не надоест, </a:t>
            </a:r>
          </a:p>
          <a:p>
            <a:pPr algn="ctr">
              <a:buFontTx/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Что создали мы?</a:t>
            </a:r>
          </a:p>
        </p:txBody>
      </p:sp>
      <p:pic>
        <p:nvPicPr>
          <p:cNvPr id="4" name="Picture 7" descr="orchest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204864"/>
            <a:ext cx="568863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 со стрелкой вверх 4"/>
          <p:cNvSpPr/>
          <p:nvPr/>
        </p:nvSpPr>
        <p:spPr>
          <a:xfrm>
            <a:off x="4788024" y="5229200"/>
            <a:ext cx="2520280" cy="115212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ОРКЕСТР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" name="10. П. Чайковский Времена года Осень Октябр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3" y="6147947"/>
            <a:ext cx="504055" cy="504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1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1" animBg="1"/>
    </p:bld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1278</TotalTime>
  <Words>491</Words>
  <Application>Microsoft Office PowerPoint</Application>
  <PresentationFormat>Экран (4:3)</PresentationFormat>
  <Paragraphs>93</Paragraphs>
  <Slides>17</Slides>
  <Notes>1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Franklin Gothic Book</vt:lpstr>
      <vt:lpstr>Franklin Gothic Medium</vt:lpstr>
      <vt:lpstr>Mangal</vt:lpstr>
      <vt:lpstr>Times New Roman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Дидактическая игра «Музыкальные загадки» </dc:title>
  <cp:lastModifiedBy>Tosno</cp:lastModifiedBy>
  <cp:revision>104</cp:revision>
  <dcterms:modified xsi:type="dcterms:W3CDTF">2021-10-25T08:16:43Z</dcterms:modified>
</cp:coreProperties>
</file>