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56" r:id="rId6"/>
    <p:sldId id="257" r:id="rId7"/>
    <p:sldId id="258" r:id="rId8"/>
    <p:sldId id="260" r:id="rId9"/>
    <p:sldId id="261" r:id="rId10"/>
    <p:sldId id="262" r:id="rId11"/>
    <p:sldId id="264" r:id="rId12"/>
    <p:sldId id="265" r:id="rId13"/>
    <p:sldId id="280" r:id="rId14"/>
    <p:sldId id="270" r:id="rId15"/>
    <p:sldId id="268" r:id="rId16"/>
    <p:sldId id="271" r:id="rId17"/>
    <p:sldId id="281" r:id="rId18"/>
    <p:sldId id="282" r:id="rId19"/>
    <p:sldId id="273" r:id="rId20"/>
    <p:sldId id="283" r:id="rId21"/>
    <p:sldId id="284" r:id="rId22"/>
    <p:sldId id="285" r:id="rId23"/>
    <p:sldId id="286" r:id="rId24"/>
    <p:sldId id="278" r:id="rId25"/>
    <p:sldId id="287" r:id="rId26"/>
    <p:sldId id="279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9900"/>
    <a:srgbClr val="FF6699"/>
    <a:srgbClr val="0033CC"/>
    <a:srgbClr val="FF99CC"/>
    <a:srgbClr val="FF99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29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2020-2021 уч.г.</c:v>
                </c:pt>
                <c:pt idx="1">
                  <c:v>2021-2022 уч г.</c:v>
                </c:pt>
                <c:pt idx="2">
                  <c:v>2022-2023 уч.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66</c:v>
                </c:pt>
                <c:pt idx="1">
                  <c:v>26</c:v>
                </c:pt>
                <c:pt idx="2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2020-2021 уч.г.</c:v>
                </c:pt>
                <c:pt idx="1">
                  <c:v>2021-2022 уч г.</c:v>
                </c:pt>
                <c:pt idx="2">
                  <c:v>2022-2023 уч. г.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25</c:v>
                </c:pt>
                <c:pt idx="1">
                  <c:v>33</c:v>
                </c:pt>
                <c:pt idx="2">
                  <c:v>16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2020-2021 уч.г.</c:v>
                </c:pt>
                <c:pt idx="1">
                  <c:v>2021-2022 уч г.</c:v>
                </c:pt>
                <c:pt idx="2">
                  <c:v>2022-2023 уч. г.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9</c:v>
                </c:pt>
                <c:pt idx="1">
                  <c:v>41</c:v>
                </c:pt>
                <c:pt idx="2">
                  <c:v>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8757376"/>
        <c:axId val="238758912"/>
      </c:barChart>
      <c:catAx>
        <c:axId val="238757376"/>
        <c:scaling>
          <c:orientation val="minMax"/>
        </c:scaling>
        <c:delete val="0"/>
        <c:axPos val="b"/>
        <c:majorTickMark val="out"/>
        <c:minorTickMark val="none"/>
        <c:tickLblPos val="nextTo"/>
        <c:crossAx val="238758912"/>
        <c:crosses val="autoZero"/>
        <c:auto val="1"/>
        <c:lblAlgn val="ctr"/>
        <c:lblOffset val="100"/>
        <c:noMultiLvlLbl val="0"/>
      </c:catAx>
      <c:valAx>
        <c:axId val="238758912"/>
        <c:scaling>
          <c:orientation val="minMax"/>
          <c:max val="9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3875737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AF484-B01D-4533-A6E4-D03DD3677A56}" type="datetimeFigureOut">
              <a:rPr lang="ru-RU"/>
              <a:pPr>
                <a:defRPr/>
              </a:pPr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A2F81-C479-4DBC-A06F-4B50781771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B75E9-1FF3-4B0A-82B6-6D61605DC47C}" type="datetimeFigureOut">
              <a:rPr lang="ru-RU"/>
              <a:pPr>
                <a:defRPr/>
              </a:pPr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EC334-C227-46D7-9133-D892A71296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1248A-51A8-45CF-9EAD-6CBCB899D181}" type="datetimeFigureOut">
              <a:rPr lang="ru-RU"/>
              <a:pPr>
                <a:defRPr/>
              </a:pPr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4BEFA-881F-4B78-BAA6-14D843204B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844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547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195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16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352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453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247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453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35D0D-3D90-4B61-8332-A3D05301B9B1}" type="datetimeFigureOut">
              <a:rPr lang="ru-RU"/>
              <a:pPr>
                <a:defRPr/>
              </a:pPr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0D125-67C6-4C4A-BF96-AE6198BF8F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005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217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254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298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760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620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32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723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697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724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5942A-767E-40F0-9894-C3AC09BBB3B1}" type="datetimeFigureOut">
              <a:rPr lang="ru-RU"/>
              <a:pPr>
                <a:defRPr/>
              </a:pPr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ECBCE-3404-4B51-B62C-C2422AE1C6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148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84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166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85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250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075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048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99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66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823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4D34D-E815-44EF-9073-7AC50D036BA8}" type="datetimeFigureOut">
              <a:rPr lang="ru-RU"/>
              <a:pPr>
                <a:defRPr/>
              </a:pPr>
              <a:t>27.03.2023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0AFE3-F2A3-4FD1-ABA8-A1A74D831A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553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716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784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03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935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764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473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607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55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968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5A798-23EB-43AF-8121-95ABAA4CAA07}" type="datetimeFigureOut">
              <a:rPr lang="ru-RU"/>
              <a:pPr>
                <a:defRPr/>
              </a:pPr>
              <a:t>27.03.2023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83694-81A7-4A63-8BB4-54AE5C43ED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228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904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234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055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155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61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3AE5B-D7E4-43F7-A51A-ED6BD3F8B172}" type="datetimeFigureOut">
              <a:rPr lang="ru-RU"/>
              <a:pPr>
                <a:defRPr/>
              </a:pPr>
              <a:t>27.03.2023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711B0-EB7B-4AA7-8F06-D60A91F2E7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DD5BB-2DAC-45D5-9031-94D03D184465}" type="datetimeFigureOut">
              <a:rPr lang="ru-RU"/>
              <a:pPr>
                <a:defRPr/>
              </a:pPr>
              <a:t>27.03.2023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DA88F-DB93-4FC6-9C13-66BA9065A7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D6BCD-47C4-4810-BE3E-26EFFBFEBCFA}" type="datetimeFigureOut">
              <a:rPr lang="ru-RU"/>
              <a:pPr>
                <a:defRPr/>
              </a:pPr>
              <a:t>27.03.2023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F6AA7-214A-49E2-A411-CCCDAA8D0B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049D0-775C-4F5B-8F59-3A0E882A2E73}" type="datetimeFigureOut">
              <a:rPr lang="ru-RU"/>
              <a:pPr>
                <a:defRPr/>
              </a:pPr>
              <a:t>27.03.2023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DDD8B-12E7-4EB2-9B05-ACE62371B5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3D4C18-D659-49C1-BDB3-7644D7884A53}" type="datetimeFigureOut">
              <a:rPr lang="ru-RU"/>
              <a:pPr>
                <a:defRPr/>
              </a:pPr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83B42B-E7B4-4924-A537-7F43C212E0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advClick="0" advTm="500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323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22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506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27.03.2023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47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User\&#1056;&#1072;&#1073;&#1086;&#1095;&#1080;&#1081;%20&#1089;&#1090;&#1086;&#1083;\&#1043;&#1056;&#1059;&#1055;&#1055;&#1067;\&#1082;&#1086;&#1085;&#1082;&#1091;&#1088;&#1089;&#1099;\&#1052;&#1054;&#1048;\&#1062;&#1044;&#1054;&#1044;%20&#1079;&#1076;&#1086;&#1088;&#1086;&#1074;&#1100;&#1077;&#1089;&#1073;&#1077;&#1088;&#1077;&#1078;&#1077;&#1085;&#1080;&#1077;\&#1079;&#1076;&#1086;&#1088;.%20&#1090;&#1077;&#1093;&#1085;&#1086;&#1083;&#1086;&#1075;&#1080;&#1080;%20%202\&#1051;&#1072;&#1079;&#1072;&#1088;&#1077;&#1074;&#1072;%20&#1045;.&#1042;\&#1079;&#1076;&#1086;&#1088;&#1086;&#1074;%20&#1087;&#1088;&#1077;&#1079;&#1077;&#1085;&#1090;&#1082;-.wav" TargetMode="Externa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здоров презентк-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308850" y="62372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C:\Documents and Settings\User\Рабочий стол\вся фигня\2 (3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387350"/>
            <a:ext cx="9144000" cy="724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6" descr="C:\Documents and Settings\User\Рабочий стол\вся фигня\1753875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3284538"/>
            <a:ext cx="2843213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262807" y="732954"/>
            <a:ext cx="7455051" cy="230832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mtClean="0">
                <a:ln w="11430">
                  <a:solidFill>
                    <a:srgbClr val="0099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itchFamily="18" charset="0"/>
                <a:cs typeface="+mn-cs"/>
              </a:rPr>
              <a:t>Использование </a:t>
            </a:r>
            <a:r>
              <a:rPr lang="ru-RU" sz="3600" b="1" dirty="0">
                <a:ln w="11430">
                  <a:solidFill>
                    <a:srgbClr val="0099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itchFamily="18" charset="0"/>
                <a:cs typeface="+mn-cs"/>
              </a:rPr>
              <a:t>современных образовательных технологий при формировании основ безопасности </a:t>
            </a:r>
            <a:r>
              <a:rPr lang="ru-RU" sz="3600" b="1">
                <a:ln w="11430">
                  <a:solidFill>
                    <a:srgbClr val="0099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itchFamily="18" charset="0"/>
                <a:cs typeface="+mn-cs"/>
              </a:rPr>
              <a:t>у </a:t>
            </a:r>
            <a:r>
              <a:rPr lang="ru-RU" sz="3600" b="1" smtClean="0">
                <a:ln w="11430">
                  <a:solidFill>
                    <a:srgbClr val="0099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itchFamily="18" charset="0"/>
                <a:cs typeface="+mn-cs"/>
              </a:rPr>
              <a:t>дошкольников</a:t>
            </a:r>
            <a:endParaRPr lang="ru-RU" sz="3600" b="1" dirty="0">
              <a:ln w="11430">
                <a:solidFill>
                  <a:srgbClr val="009900"/>
                </a:solidFill>
              </a:ln>
              <a:solidFill>
                <a:srgbClr val="00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" pitchFamily="18" charset="0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16200" y="3571553"/>
            <a:ext cx="5940152" cy="181588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3175">
                  <a:solidFill>
                    <a:srgbClr val="0033CC"/>
                  </a:solidFill>
                </a:ln>
                <a:solidFill>
                  <a:srgbClr val="0033CC"/>
                </a:solidFill>
                <a:latin typeface="Constantia" pitchFamily="18" charset="0"/>
                <a:cs typeface="+mn-cs"/>
              </a:rPr>
              <a:t>Воспитатель </a:t>
            </a:r>
            <a:r>
              <a:rPr lang="ru-RU" sz="2800" b="1" dirty="0" smtClean="0">
                <a:ln w="3175">
                  <a:solidFill>
                    <a:srgbClr val="0033CC"/>
                  </a:solidFill>
                </a:ln>
                <a:solidFill>
                  <a:srgbClr val="0033CC"/>
                </a:solidFill>
                <a:latin typeface="Constantia" pitchFamily="18" charset="0"/>
                <a:cs typeface="+mn-cs"/>
              </a:rPr>
              <a:t>МДОАУ «Детский сад № 40 «Голубок» г. Орска»</a:t>
            </a:r>
            <a:endParaRPr lang="ru-RU" sz="2800" b="1" dirty="0">
              <a:ln w="3175">
                <a:solidFill>
                  <a:srgbClr val="0033CC"/>
                </a:solidFill>
              </a:ln>
              <a:solidFill>
                <a:srgbClr val="0033CC"/>
              </a:solidFill>
              <a:latin typeface="Constantia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err="1">
                <a:ln w="3175">
                  <a:solidFill>
                    <a:srgbClr val="0033CC"/>
                  </a:solidFill>
                </a:ln>
                <a:solidFill>
                  <a:srgbClr val="0033CC"/>
                </a:solidFill>
                <a:latin typeface="Constantia" pitchFamily="18" charset="0"/>
                <a:cs typeface="+mn-cs"/>
              </a:rPr>
              <a:t>Кудайбергенова</a:t>
            </a:r>
            <a:r>
              <a:rPr lang="ru-RU" sz="2800" b="1" dirty="0">
                <a:ln w="3175">
                  <a:solidFill>
                    <a:srgbClr val="0033CC"/>
                  </a:solidFill>
                </a:ln>
                <a:solidFill>
                  <a:srgbClr val="0033CC"/>
                </a:solidFill>
                <a:latin typeface="Constantia" pitchFamily="18" charset="0"/>
                <a:cs typeface="+mn-cs"/>
              </a:rPr>
              <a:t> </a:t>
            </a:r>
            <a:r>
              <a:rPr lang="ru-RU" sz="2800" b="1" dirty="0" err="1">
                <a:ln w="3175">
                  <a:solidFill>
                    <a:srgbClr val="0033CC"/>
                  </a:solidFill>
                </a:ln>
                <a:solidFill>
                  <a:srgbClr val="0033CC"/>
                </a:solidFill>
                <a:latin typeface="Constantia" pitchFamily="18" charset="0"/>
                <a:cs typeface="+mn-cs"/>
              </a:rPr>
              <a:t>Алия</a:t>
            </a:r>
            <a:r>
              <a:rPr lang="ru-RU" sz="2800" b="1" dirty="0">
                <a:ln w="3175">
                  <a:solidFill>
                    <a:srgbClr val="0033CC"/>
                  </a:solidFill>
                </a:ln>
                <a:solidFill>
                  <a:srgbClr val="0033CC"/>
                </a:solidFill>
                <a:latin typeface="Constantia" pitchFamily="18" charset="0"/>
                <a:cs typeface="+mn-cs"/>
              </a:rPr>
              <a:t> </a:t>
            </a:r>
            <a:r>
              <a:rPr lang="ru-RU" sz="2800" b="1" dirty="0" err="1">
                <a:ln w="3175">
                  <a:solidFill>
                    <a:srgbClr val="0033CC"/>
                  </a:solidFill>
                </a:ln>
                <a:solidFill>
                  <a:srgbClr val="0033CC"/>
                </a:solidFill>
                <a:latin typeface="Constantia" pitchFamily="18" charset="0"/>
                <a:cs typeface="+mn-cs"/>
              </a:rPr>
              <a:t>Ракемжановна</a:t>
            </a:r>
            <a:endParaRPr lang="ru-RU" sz="2800" b="1" dirty="0">
              <a:ln w="3175">
                <a:solidFill>
                  <a:srgbClr val="0033CC"/>
                </a:solidFill>
              </a:ln>
              <a:solidFill>
                <a:srgbClr val="0033CC"/>
              </a:solidFill>
              <a:latin typeface="Constantia" pitchFamily="18" charset="0"/>
              <a:cs typeface="+mn-cs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3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457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79" name="Picture 2" descr="C:\Documents and Settings\User\Рабочий стол\вся фигня\maxresdefault (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Прямоугольник 3"/>
          <p:cNvSpPr>
            <a:spLocks noChangeArrowheads="1"/>
          </p:cNvSpPr>
          <p:nvPr/>
        </p:nvSpPr>
        <p:spPr bwMode="auto">
          <a:xfrm>
            <a:off x="2268538" y="1989138"/>
            <a:ext cx="4572000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>
                <a:latin typeface="Times New Roman" pitchFamily="18" charset="0"/>
              </a:rPr>
              <a:t>ТРИЗ- технология.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  <a:p>
            <a:r>
              <a:rPr lang="ru-RU">
                <a:latin typeface="Times New Roman" pitchFamily="18" charset="0"/>
              </a:rPr>
              <a:t>Цель использования ТРИЗ –технологии в детском саду является развитие, с одной стороны таких качеств мышления, как гибкость, подвижность, системность, диалектичность; с другой- поисковой активности, стремление к новизне; речи и творческого воображения. Основной критерий в работе с детьми – доходчивость и простота в подаче материала</a:t>
            </a:r>
            <a:endParaRPr lang="ru-RU">
              <a:latin typeface="Calibri" pitchFamily="34" charset="0"/>
            </a:endParaRPr>
          </a:p>
        </p:txBody>
      </p:sp>
      <p:pic>
        <p:nvPicPr>
          <p:cNvPr id="24584" name="Picture 2" descr="C:\Documents and Settings\User\Рабочий стол\вся фигня\56b7822c2f56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552" y="1028343"/>
            <a:ext cx="63184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/>
                <a:ea typeface="Calibri"/>
              </a:rPr>
              <a:t>В обучении детей правилам личной безопасности </a:t>
            </a:r>
            <a:r>
              <a:rPr lang="ru-RU" sz="2000" dirty="0" smtClean="0">
                <a:latin typeface="Times New Roman"/>
                <a:ea typeface="Calibri"/>
              </a:rPr>
              <a:t>по методу ТРИЗ-технологии 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  <a:ea typeface="Calibri"/>
              </a:rPr>
              <a:t>использовала: </a:t>
            </a:r>
            <a:r>
              <a:rPr lang="ru-RU" sz="2000" dirty="0">
                <a:latin typeface="Times New Roman"/>
                <a:ea typeface="Calibri"/>
              </a:rPr>
              <a:t>с</a:t>
            </a:r>
            <a:r>
              <a:rPr lang="ru-RU" sz="2000" dirty="0" smtClean="0">
                <a:latin typeface="Times New Roman"/>
                <a:ea typeface="Calibri"/>
              </a:rPr>
              <a:t>казки</a:t>
            </a:r>
            <a:r>
              <a:rPr lang="ru-RU" sz="2000" dirty="0">
                <a:latin typeface="Times New Roman"/>
                <a:ea typeface="Calibri"/>
              </a:rPr>
              <a:t>, игровые, бытовые </a:t>
            </a:r>
            <a:r>
              <a:rPr lang="ru-RU" sz="2000" dirty="0" smtClean="0">
                <a:latin typeface="Times New Roman"/>
                <a:ea typeface="Calibri"/>
              </a:rPr>
              <a:t>ситуации через которые </a:t>
            </a:r>
            <a:r>
              <a:rPr lang="ru-RU" sz="2000" dirty="0">
                <a:latin typeface="Times New Roman"/>
                <a:ea typeface="Calibri"/>
              </a:rPr>
              <a:t>воспитанники учатся применять </a:t>
            </a:r>
            <a:r>
              <a:rPr lang="ru-RU" sz="2000" dirty="0" err="1">
                <a:latin typeface="Times New Roman"/>
                <a:ea typeface="Calibri"/>
              </a:rPr>
              <a:t>тризовские</a:t>
            </a:r>
            <a:r>
              <a:rPr lang="ru-RU" sz="2000" dirty="0">
                <a:latin typeface="Times New Roman"/>
                <a:ea typeface="Calibri"/>
              </a:rPr>
              <a:t> решения, </a:t>
            </a:r>
            <a:r>
              <a:rPr lang="ru-RU" sz="2000" dirty="0" smtClean="0">
                <a:latin typeface="Times New Roman"/>
                <a:ea typeface="Calibri"/>
              </a:rPr>
              <a:t>при встающими </a:t>
            </a:r>
            <a:r>
              <a:rPr lang="ru-RU" sz="2000" dirty="0">
                <a:latin typeface="Times New Roman"/>
                <a:ea typeface="Calibri"/>
              </a:rPr>
              <a:t>перед ним </a:t>
            </a:r>
            <a:r>
              <a:rPr lang="ru-RU" sz="2000" dirty="0" smtClean="0">
                <a:latin typeface="Times New Roman"/>
                <a:ea typeface="Calibri"/>
              </a:rPr>
              <a:t>проблемами. </a:t>
            </a:r>
            <a:r>
              <a:rPr lang="ru-RU" sz="2000" dirty="0">
                <a:latin typeface="Times New Roman"/>
                <a:ea typeface="Calibri"/>
              </a:rPr>
              <a:t>Вспоминались и инсценировались русские народные сказки «Волк и семеро козлят», «</a:t>
            </a:r>
            <a:r>
              <a:rPr lang="ru-RU" sz="2000" dirty="0" err="1">
                <a:latin typeface="Times New Roman"/>
                <a:ea typeface="Calibri"/>
              </a:rPr>
              <a:t>Заюшкина</a:t>
            </a:r>
            <a:r>
              <a:rPr lang="ru-RU" sz="2000" dirty="0">
                <a:latin typeface="Times New Roman"/>
                <a:ea typeface="Calibri"/>
              </a:rPr>
              <a:t> избушка</a:t>
            </a:r>
            <a:r>
              <a:rPr lang="ru-RU" sz="2000" dirty="0" smtClean="0">
                <a:latin typeface="Times New Roman"/>
                <a:ea typeface="Calibri"/>
              </a:rPr>
              <a:t>», где для решения  бытовой ситуации и жилищной  проблемы, дети  использовали  </a:t>
            </a:r>
            <a:r>
              <a:rPr lang="ru-RU" sz="2000" dirty="0">
                <a:latin typeface="Times New Roman"/>
                <a:ea typeface="Calibri"/>
              </a:rPr>
              <a:t>метод мозгового </a:t>
            </a:r>
            <a:r>
              <a:rPr lang="ru-RU" sz="2000" dirty="0" smtClean="0">
                <a:latin typeface="Times New Roman"/>
                <a:ea typeface="Calibri"/>
              </a:rPr>
              <a:t>штурма, предлагая </a:t>
            </a:r>
            <a:r>
              <a:rPr lang="ru-RU" sz="2000" dirty="0">
                <a:latin typeface="Times New Roman"/>
                <a:ea typeface="Calibri"/>
              </a:rPr>
              <a:t>варианты </a:t>
            </a:r>
            <a:r>
              <a:rPr lang="ru-RU" sz="2000" dirty="0" smtClean="0">
                <a:latin typeface="Times New Roman"/>
                <a:ea typeface="Calibri"/>
              </a:rPr>
              <a:t> </a:t>
            </a:r>
            <a:r>
              <a:rPr lang="ru-RU" sz="2000" dirty="0">
                <a:latin typeface="Times New Roman"/>
                <a:ea typeface="Calibri"/>
              </a:rPr>
              <a:t>решения. Методом выявления противоречий дети определяли ситуации правильного и неправильного поведения дома</a:t>
            </a:r>
            <a:r>
              <a:rPr lang="ru-RU" sz="2000" dirty="0" smtClean="0">
                <a:latin typeface="Times New Roman"/>
                <a:ea typeface="Calibri"/>
              </a:rPr>
              <a:t>. Этот </a:t>
            </a:r>
            <a:r>
              <a:rPr lang="ru-RU" sz="2000" dirty="0">
                <a:latin typeface="Times New Roman"/>
                <a:ea typeface="Calibri"/>
              </a:rPr>
              <a:t>метод помогал детям определять положительные и отрицательные свойств качества какого-либо предмета или явления.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662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6627" name="Picture 2" descr="C:\Documents and Settings\User\Рабочий стол\вся фигня\maxresdefault (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2" descr="C:\Documents and Settings\User\Рабочий стол\вся фигня\56b7822c2f56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827584" y="981074"/>
            <a:ext cx="662473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400" b="1" dirty="0"/>
              <a:t>Игровые технологии.</a:t>
            </a:r>
            <a:endParaRPr lang="ru-RU" sz="2400" dirty="0"/>
          </a:p>
          <a:p>
            <a:r>
              <a:rPr lang="ru-RU" sz="2400" dirty="0" smtClean="0"/>
              <a:t>Информацию</a:t>
            </a:r>
            <a:r>
              <a:rPr lang="ru-RU" sz="2400" dirty="0"/>
              <a:t>, преподнесенную в игре, легче донести до ребенка, а также удобно наглядно показывать и разыграть действия по предотвращению или облегчению небезопасных явлений в жизни.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765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7651" name="Picture 2" descr="C:\Documents and Settings\User\Рабочий стол\вся фигня\maxresdefault (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2" descr="C:\Documents and Settings\User\Рабочий стол\вся фигня\56b7822c2f56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6594"/>
            <a:ext cx="4103685" cy="2683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Изображение 6" descr="20200909_0936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064740" y="-362939"/>
            <a:ext cx="2683034" cy="4102100"/>
          </a:xfrm>
          <a:prstGeom prst="rect">
            <a:avLst/>
          </a:prstGeom>
        </p:spPr>
      </p:pic>
      <p:pic>
        <p:nvPicPr>
          <p:cNvPr id="9" name="Изображение 7" descr="20200909_0939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849949" y="2391640"/>
            <a:ext cx="2975413" cy="4251390"/>
          </a:xfrm>
          <a:prstGeom prst="rect">
            <a:avLst/>
          </a:prstGeom>
        </p:spPr>
      </p:pic>
      <p:pic>
        <p:nvPicPr>
          <p:cNvPr id="10" name="Picture 2" descr="D:\ботагоз\ппд\IMG_20160325_10561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029628"/>
            <a:ext cx="4103687" cy="298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765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7651" name="Picture 2" descr="C:\Documents and Settings\User\Рабочий стол\вся фигня\maxresdefault (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2" descr="C:\Documents and Settings\User\Рабочий стол\вся фигня\56b7822c2f56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Рисунок 3" descr="IMG_20160330_105152.jpg"/>
          <p:cNvPicPr>
            <a:picLocks noChangeAspect="1"/>
          </p:cNvPicPr>
          <p:nvPr/>
        </p:nvPicPr>
        <p:blipFill>
          <a:blip r:embed="rId4"/>
          <a:srcRect l="14063" t="12500"/>
          <a:stretch>
            <a:fillRect/>
          </a:stretch>
        </p:blipFill>
        <p:spPr bwMode="auto">
          <a:xfrm>
            <a:off x="1042988" y="549275"/>
            <a:ext cx="7235825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4150820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765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7651" name="Picture 2" descr="C:\Documents and Settings\User\Рабочий стол\вся фигня\maxresdefault (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2" descr="C:\Documents and Settings\User\Рабочий стол\вся фигня\56b7822c2f56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260648"/>
            <a:ext cx="66064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Дидактическое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пособие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«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Огонь-друг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огонь-враг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» 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lvl="0"/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Обеспечивает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игровую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познавательную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исследовательскую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и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творческую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активность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всех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воспитанников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 lvl="0"/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Цель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закрепить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знания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детей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о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правилах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пожарной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безопасности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endParaRPr lang="ru-RU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12776"/>
            <a:ext cx="6297613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3673975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969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9699" name="Picture 2" descr="C:\Documents and Settings\User\Рабочий стол\вся фигня\maxresdefault (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2" descr="C:\Documents and Settings\User\Рабочий стол\вся фигня\56b7822c2f56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468313" y="225425"/>
            <a:ext cx="82804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 b="1" dirty="0"/>
              <a:t>Технология создания развивающей предметно-пространственной среды.</a:t>
            </a:r>
            <a:endParaRPr lang="ru-RU" sz="2400" dirty="0"/>
          </a:p>
          <a:p>
            <a:r>
              <a:rPr lang="ru-RU" sz="2400" dirty="0" smtClean="0"/>
              <a:t>Обогащение </a:t>
            </a:r>
            <a:r>
              <a:rPr lang="ru-RU" sz="2400" dirty="0"/>
              <a:t>развивающей предметно-пространственной среды в группе- один из основных этапов по формированию основ безопасности жизнедеятельности у дошкольников. В группе создан «Уголок безопасности» ,в оснащение которого вошли дидактические игры и пособия, тематические альбомы, подборка художественной литературы, атрибуты для сюжетно-ролевых игр, которые способствуют формированию и закреплению знаний об источниках опасности, мерах предосторожности и действиях в возможных опасных ситуаций.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UH\Desktop\и.а\DSCN99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52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UH\Desktop\и.а\DSCN99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84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UH\Desktop\и.а\DSCN99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36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BUH\Desktop\и.а\DSCN99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пдд\фото пдд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87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433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4339" name="Picture 2" descr="C:\Documents and Settings\User\Рабочий стол\вся фигня\56b7822c2f5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3" descr="C:\Documents and Settings\User\Рабочий стол\вся фигня\0a0de8ec8712679672ee44bea690254b.j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325" y="4457700"/>
            <a:ext cx="1439863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790575" y="2492375"/>
            <a:ext cx="83534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FF0000"/>
                </a:solidFill>
                <a:latin typeface="Constantia" pitchFamily="18" charset="0"/>
              </a:rPr>
              <a:t>. 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827088" y="260350"/>
            <a:ext cx="83169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ru-RU" altLang="ru-RU" sz="2400">
                <a:solidFill>
                  <a:srgbClr val="009900"/>
                </a:solidFill>
                <a:latin typeface="Arial Black" pitchFamily="34" charset="0"/>
              </a:rPr>
              <a:t> </a:t>
            </a:r>
          </a:p>
          <a:p>
            <a:pPr lvl="1" algn="ctr"/>
            <a:endParaRPr lang="ru-RU" altLang="ru-RU" sz="2400">
              <a:solidFill>
                <a:schemeClr val="bg2"/>
              </a:solidFill>
              <a:latin typeface="Arial Black" pitchFamily="34" charset="0"/>
            </a:endParaRPr>
          </a:p>
        </p:txBody>
      </p:sp>
      <p:pic>
        <p:nvPicPr>
          <p:cNvPr id="14343" name="Picture 3" descr="C:\Documents and Settings\User\Рабочий стол\вся фигня\0a0de8ec8712679672ee44bea690254b.j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4221163"/>
            <a:ext cx="122396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3" descr="C:\Documents and Settings\User\Рабочий стол\вся фигня\0a0de8ec8712679672ee44bea690254b.j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8175" y="4149725"/>
            <a:ext cx="1309688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3" descr="C:\Documents and Settings\User\Рабочий стол\вся фигня\0a0de8ec8712679672ee44bea690254b.j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4818063"/>
            <a:ext cx="122396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3" descr="C:\Documents and Settings\User\Рабочий стол\вся фигня\0a0de8ec8712679672ee44bea690254b.j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0650" y="4221163"/>
            <a:ext cx="122396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195513" y="471488"/>
            <a:ext cx="6480175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b="1" dirty="0">
                <a:latin typeface="+mn-lt"/>
                <a:cs typeface="Times New Roman" pitchFamily="18" charset="0"/>
              </a:rPr>
              <a:t>Безопасность жизнедеятельности детей в современных условиях - один из самых актуальных вопросов сегодня.</a:t>
            </a:r>
            <a:r>
              <a:rPr lang="ru-RU" b="1" dirty="0">
                <a:latin typeface="+mn-lt"/>
              </a:rPr>
              <a:t>          Подготовить ребенка к умению находить выход из чрезвычайных ситуаций, опасных для жизни и здоровья, возможно только сформировав у него систему знаний об основах безопасности жизнедеятельности человека и общества, усвоив практические навыки охраны жизни и здоровья. Каждый человек - и взрослый, и ребенок - в любой момент может оказаться в чрезвычайной ситуации. Даже самая обычная обстановка станет опасной, если не знать правил поведения в лесу, парке, на </a:t>
            </a:r>
            <a:r>
              <a:rPr lang="ru-RU" b="1" dirty="0" smtClean="0">
                <a:latin typeface="+mn-lt"/>
              </a:rPr>
              <a:t>улице. Обучение </a:t>
            </a:r>
            <a:r>
              <a:rPr lang="ru-RU" b="1" dirty="0">
                <a:latin typeface="+mn-lt"/>
              </a:rPr>
              <a:t>детей обеспечению безопасности их жизнедеятельности является актуальной педагогической задачей, в решении которой должны принимать участие не только педагоги, но и родители, общественность, различные ведомственные структуры, которые ответственны за жизнь и здоровье детей.</a:t>
            </a:r>
          </a:p>
          <a:p>
            <a:endParaRPr lang="ru-RU" dirty="0"/>
          </a:p>
        </p:txBody>
      </p:sp>
    </p:spTree>
  </p:cSld>
  <p:clrMapOvr>
    <a:masterClrMapping/>
  </p:clrMapOvr>
  <p:transition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9" name="Picture 2" descr="C:\Documents and Settings\User\Рабочий стол\вся фигня\56b7822c2f5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827088" y="765175"/>
            <a:ext cx="8137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55776" y="620688"/>
            <a:ext cx="56166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</a:rPr>
              <a:t>Сравнительный анализ показал динамику уровня  сформированных  основ безопасности жизнедеятельности у дошкольников.</a:t>
            </a:r>
            <a:endParaRPr lang="ru-RU" sz="1600" b="1" dirty="0"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422953537"/>
              </p:ext>
            </p:extLst>
          </p:nvPr>
        </p:nvGraphicFramePr>
        <p:xfrm>
          <a:off x="2081275" y="1844824"/>
          <a:ext cx="6831087" cy="2745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481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4819" name="Picture 2" descr="C:\Documents and Settings\User\Рабочий стол\вся фигня\56b7822c2f5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2051720" y="1919336"/>
            <a:ext cx="6840759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400" dirty="0"/>
              <a:t>Таким образом, систематическая работа по формированию основ безопасности и созданная развивающая предметно-пространственная среда </a:t>
            </a:r>
            <a:r>
              <a:rPr lang="ru-RU" sz="2400" dirty="0" smtClean="0"/>
              <a:t>способствовала </a:t>
            </a:r>
            <a:r>
              <a:rPr lang="ru-RU" sz="2400" dirty="0"/>
              <a:t>лучшему усвоению правил безопасности ребенком.</a:t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80970187"/>
      </p:ext>
    </p:extLst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584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5843" name="Picture 2" descr="C:\Documents and Settings\User\Рабочий стол\вся фигня\56b7822c2f5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915816" y="692696"/>
            <a:ext cx="4785285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  <a:cs typeface="+mn-cs"/>
              </a:rPr>
              <a:t>Спасибо </a:t>
            </a:r>
            <a:br>
              <a:rPr lang="ru-RU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  <a:cs typeface="+mn-cs"/>
              </a:rPr>
            </a:br>
            <a:r>
              <a:rPr lang="ru-RU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  <a:cs typeface="+mn-cs"/>
              </a:rPr>
              <a:t>за </a:t>
            </a:r>
            <a:br>
              <a:rPr lang="ru-RU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  <a:cs typeface="+mn-cs"/>
              </a:rPr>
            </a:br>
            <a:r>
              <a:rPr lang="ru-RU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  <a:cs typeface="+mn-cs"/>
              </a:rPr>
              <a:t>внимание!</a:t>
            </a:r>
          </a:p>
        </p:txBody>
      </p:sp>
      <p:pic>
        <p:nvPicPr>
          <p:cNvPr id="35845" name="Picture 3" descr="C:\Documents and Settings\User\Рабочий стол\вся фигня\119585_html_m694103a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4076700"/>
            <a:ext cx="22288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5" descr="C:\Documents and Settings\User\Рабочий стол\вся фигня\0_ab681_d9c70fb0_orig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3524250"/>
            <a:ext cx="33337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6" descr="C:\Documents and Settings\User\Рабочий стол\вся фигня\1753875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1989138"/>
            <a:ext cx="228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9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91" fill="hold">
                                          <p:stCondLst>
                                            <p:cond delay="9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1" decel="50000" autoRev="1" fill="hold">
                                          <p:stCondLst>
                                            <p:cond delay="9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" fill="hold">
                                          <p:stCondLst>
                                            <p:cond delay="173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C:\Documents and Settings\User\Рабочий стол\вся фигня\56b7822c2f5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979613" y="188913"/>
            <a:ext cx="5976937" cy="682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6600"/>
                </a:solidFill>
                <a:latin typeface="Constantia" pitchFamily="18" charset="0"/>
              </a:rPr>
              <a:t>  </a:t>
            </a:r>
            <a:r>
              <a:rPr lang="ru-RU" sz="2200" b="1"/>
              <a:t>Цель: </a:t>
            </a:r>
            <a:r>
              <a:rPr lang="ru-RU" sz="2200"/>
              <a:t>повышение уровня сформированности основ безопасности жизнедеятельности у дошкольников средствами современных образовательных  технологий.</a:t>
            </a:r>
          </a:p>
          <a:p>
            <a:r>
              <a:rPr lang="ru-RU" sz="2200" b="1"/>
              <a:t>Задачи:</a:t>
            </a:r>
          </a:p>
          <a:p>
            <a:r>
              <a:rPr lang="ru-RU" sz="2200" b="1"/>
              <a:t>•</a:t>
            </a:r>
            <a:r>
              <a:rPr lang="ru-RU" sz="2200"/>
              <a:t> формирование представлений об опасных для человека и окружающего мира ситуациях и способах поведения в них;</a:t>
            </a:r>
          </a:p>
          <a:p>
            <a:r>
              <a:rPr lang="ru-RU" sz="2200"/>
              <a:t>• приобщение к правилам безопасного для человека поведения;</a:t>
            </a:r>
          </a:p>
          <a:p>
            <a:r>
              <a:rPr lang="ru-RU" sz="2200"/>
              <a:t>• передачу детям знаний о правилах безопасности дорожного движения в качестве пешехода и пассажира транспортного средства;</a:t>
            </a:r>
          </a:p>
          <a:p>
            <a:r>
              <a:rPr lang="ru-RU" sz="2200"/>
              <a:t>• формирование осторожного и осмотрительного отношения к потенциально опасным для человека ситуациям.</a:t>
            </a:r>
          </a:p>
          <a:p>
            <a:endParaRPr lang="ru-RU" sz="2200" b="1" u="sng">
              <a:solidFill>
                <a:srgbClr val="006600"/>
              </a:solidFill>
            </a:endParaRPr>
          </a:p>
        </p:txBody>
      </p:sp>
      <p:pic>
        <p:nvPicPr>
          <p:cNvPr id="15365" name="Picture 4" descr="C:\Documents and Settings\User\Рабочий стол\вся фигня\1628048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14650"/>
            <a:ext cx="2195513" cy="376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5" descr="C:\Documents and Settings\User\Рабочий стол\вся фигня\16346339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5825" y="3132138"/>
            <a:ext cx="2085975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741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411" name="Picture 2" descr="C:\Documents and Settings\User\Рабочий стол\вся фигня\56b7822c2f5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395288" y="188913"/>
            <a:ext cx="64801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>
              <a:solidFill>
                <a:srgbClr val="006600"/>
              </a:solidFill>
              <a:latin typeface="Constantia" pitchFamily="18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250825" y="620713"/>
            <a:ext cx="856932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/>
              <a:t>Технология проектной деятельности – </a:t>
            </a:r>
            <a:r>
              <a:rPr lang="ru-RU" sz="2400" dirty="0"/>
              <a:t>это один из методов интегрированного обучения </a:t>
            </a:r>
            <a:r>
              <a:rPr lang="ru-RU" sz="2400" smtClean="0"/>
              <a:t>детей основанный  </a:t>
            </a:r>
            <a:r>
              <a:rPr lang="ru-RU" sz="2400" dirty="0"/>
              <a:t>на внутренней мотивации дошкольников.</a:t>
            </a:r>
          </a:p>
          <a:p>
            <a:r>
              <a:rPr lang="ru-RU" sz="2400" b="1" dirty="0"/>
              <a:t>Цель: </a:t>
            </a:r>
            <a:r>
              <a:rPr lang="ru-RU" sz="2400" dirty="0"/>
              <a:t>Систематизация знаний дошкольников о правилах безопасного поведения, сохранения личного здоровья.</a:t>
            </a:r>
          </a:p>
          <a:p>
            <a:r>
              <a:rPr lang="ru-RU" sz="2400" b="1" dirty="0"/>
              <a:t>Задачи</a:t>
            </a:r>
            <a:r>
              <a:rPr lang="ru-RU" sz="2400" b="1" dirty="0" smtClean="0"/>
              <a:t>:</a:t>
            </a:r>
          </a:p>
          <a:p>
            <a:r>
              <a:rPr lang="ru-RU" sz="2400" dirty="0" smtClean="0"/>
              <a:t>- </a:t>
            </a:r>
            <a:r>
              <a:rPr lang="ru-RU" sz="2400" dirty="0"/>
              <a:t>сформировать у детей представления знания о пожарной безопасности, правилах безопасного пользования колющими и режущими орудиями ручного труда, безопасного поведения в окружающем мире.</a:t>
            </a:r>
            <a:endParaRPr lang="ru-RU" sz="2400" b="1" dirty="0">
              <a:solidFill>
                <a:srgbClr val="006600"/>
              </a:solidFill>
            </a:endParaRPr>
          </a:p>
        </p:txBody>
      </p:sp>
      <p:pic>
        <p:nvPicPr>
          <p:cNvPr id="17414" name="Picture 3" descr="C:\Documents and Settings\User\Рабочий стол\вся фигня\image004_11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4508500"/>
            <a:ext cx="2347912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4" descr="C:\Documents and Settings\User\Рабочий стол\вся фигня\0_ab638_4c1ce59c_orig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3789363"/>
            <a:ext cx="3276600" cy="327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843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435" name="Picture 2" descr="C:\Documents and Settings\User\Рабочий стол\вся фигня\56b7822c2f5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2" descr="C:\Documents and Settings\User\Рабочий стол\вся фигня\1077329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2950" y="4529138"/>
            <a:ext cx="1828800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3" descr="C:\Documents and Settings\User\Рабочий стол\вся фигня\1392772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450" y="4852988"/>
            <a:ext cx="1771650" cy="200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1908175" y="404813"/>
            <a:ext cx="5256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 dirty="0" err="1">
                <a:latin typeface="Times New Roman" pitchFamily="18" charset="0"/>
              </a:rPr>
              <a:t>Лэпбук</a:t>
            </a:r>
            <a:r>
              <a:rPr lang="ru-RU" sz="2400" dirty="0">
                <a:latin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</a:rPr>
              <a:t>«Пожарная безопасность»</a:t>
            </a:r>
            <a:endParaRPr lang="ru-RU" sz="2400" dirty="0">
              <a:latin typeface="Times New Roman" pitchFamily="18" charset="0"/>
            </a:endParaRPr>
          </a:p>
        </p:txBody>
      </p:sp>
      <p:pic>
        <p:nvPicPr>
          <p:cNvPr id="9" name="Замещающее содержимое 1" descr="20200909_0741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40017" y="1196752"/>
            <a:ext cx="3866515" cy="3458845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0" name="Изображение 4" descr="20200909_0744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624010" y="837765"/>
            <a:ext cx="3459480" cy="4139565"/>
          </a:xfrm>
          <a:prstGeom prst="rect">
            <a:avLst/>
          </a:prstGeom>
        </p:spPr>
      </p:pic>
    </p:spTree>
  </p:cSld>
  <p:clrMapOvr>
    <a:masterClrMapping/>
  </p:clrMapOvr>
  <p:transition advClick="0" advTm="4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945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9459" name="Picture 2" descr="C:\Documents and Settings\User\Рабочий стол\вся фигня\56b7822c2f5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2" descr="C:\Documents and Settings\User\Рабочий стол\вся фигня\0_5f856_e9d952aa_L.j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4365625"/>
            <a:ext cx="3600450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2" descr="C:\Users\BUH\Desktop\и.а\DSCN995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49371"/>
            <a:ext cx="4822590" cy="290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1476375" y="333375"/>
            <a:ext cx="63801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 dirty="0" err="1"/>
              <a:t>Лэпбук</a:t>
            </a:r>
            <a:r>
              <a:rPr lang="ru-RU" sz="2400" b="1" dirty="0"/>
              <a:t> по Правилам Дорожного Движения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179" y="2996952"/>
            <a:ext cx="3824345" cy="242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3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150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1507" name="Picture 2" descr="C:\Documents and Settings\User\Рабочий стол\вся фигня\56b7822c2f5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395288" y="404813"/>
            <a:ext cx="8280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Информационно-коммуникативные технологии.</a:t>
            </a:r>
          </a:p>
          <a:p>
            <a:pPr algn="ctr"/>
            <a:endParaRPr lang="ru-RU" sz="2400">
              <a:solidFill>
                <a:srgbClr val="006600"/>
              </a:solidFill>
              <a:latin typeface="Constantia" pitchFamily="18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395288" y="981075"/>
            <a:ext cx="8208962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006600"/>
                </a:solidFill>
                <a:latin typeface="Constantia" pitchFamily="18" charset="0"/>
              </a:rPr>
              <a:t>-</a:t>
            </a:r>
            <a:r>
              <a:rPr lang="ru-RU" sz="2400" dirty="0">
                <a:latin typeface="Calibri" pitchFamily="34" charset="0"/>
              </a:rPr>
              <a:t>В условиях современного развития общества и производства невозможно себе представить мир без информационных ресурсов.</a:t>
            </a:r>
            <a:br>
              <a:rPr lang="ru-RU" sz="2400" dirty="0">
                <a:latin typeface="Calibri" pitchFamily="34" charset="0"/>
              </a:rPr>
            </a:br>
            <a:r>
              <a:rPr lang="ru-RU" sz="2400" dirty="0">
                <a:latin typeface="Calibri" pitchFamily="34" charset="0"/>
              </a:rPr>
              <a:t>Под ИКТ подразумевается использование компьютера, Интернета, телевизора, видео, все, что может представлять широкие возможности для коммуникации</a:t>
            </a:r>
            <a:r>
              <a:rPr lang="ru-RU" sz="2400" dirty="0" smtClean="0">
                <a:latin typeface="Calibri" pitchFamily="34" charset="0"/>
              </a:rPr>
              <a:t>. Это просмотр мультфильмов по безопасности, видеоматериалов, презентаций.</a:t>
            </a:r>
            <a:endParaRPr lang="ru-RU" sz="2400" dirty="0">
              <a:latin typeface="Calibri" pitchFamily="34" charset="0"/>
            </a:endParaRPr>
          </a:p>
          <a:p>
            <a:r>
              <a:rPr lang="ru-RU" sz="2400" dirty="0">
                <a:latin typeface="Calibri" pitchFamily="34" charset="0"/>
              </a:rPr>
              <a:t>Применение ИКТ позволило мне сделать деятельность по формированию основ безопасности нетрадиционной, насыщенной, разнообразной. Это вызывало активный познавательный интерес у детей к изучаемым </a:t>
            </a:r>
            <a:r>
              <a:rPr lang="ru-RU" sz="2400" dirty="0" smtClean="0">
                <a:latin typeface="Calibri" pitchFamily="34" charset="0"/>
              </a:rPr>
              <a:t>явлениям.</a:t>
            </a:r>
          </a:p>
          <a:p>
            <a:endParaRPr lang="ru-RU" sz="2400" b="1" dirty="0">
              <a:solidFill>
                <a:srgbClr val="0066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253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2531" name="Picture 2" descr="C:\Documents and Settings\User\Рабочий стол\вся фигня\2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2" descr="C:\Documents and Settings\User\Рабочий стол\вся фигня\0_b4ae1_4cf86c2e_XS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4897438"/>
            <a:ext cx="1960562" cy="196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3" descr="C:\Documents and Settings\User\Рабочий стол\вся фигня\61427766_myach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9975" y="3357563"/>
            <a:ext cx="181927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5" descr="C:\Documents and Settings\User\Рабочий стол\вся фигня\1753875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0788" y="4005263"/>
            <a:ext cx="228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5" descr="C:\Documents and Settings\User\Рабочий стол\вся фигня\1753875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3789363"/>
            <a:ext cx="228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Изображение 7" descr="20200909_09102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7343" y="373507"/>
            <a:ext cx="269289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4" y="745816"/>
            <a:ext cx="5056485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5" name="Picture 2" descr="C:\Documents and Settings\User\Рабочий стол\вся фигня\maxresdefault (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Изображение 6" descr="20200909_0906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692150"/>
            <a:ext cx="6624638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2" descr="C:\Documents and Settings\User\Рабочий стол\вся фигня\56b7822c2f56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3235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259632" y="2780928"/>
            <a:ext cx="75608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prstClr val="black"/>
                </a:solidFill>
              </a:rPr>
              <a:t>ТРИЗ- технология </a:t>
            </a:r>
            <a:endParaRPr lang="ru-RU" sz="2400" b="1" dirty="0" smtClean="0">
              <a:solidFill>
                <a:prstClr val="black"/>
              </a:solidFill>
            </a:endParaRPr>
          </a:p>
          <a:p>
            <a:pPr algn="just"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Calibri"/>
              </a:rPr>
              <a:t>Цель </a:t>
            </a:r>
            <a:r>
              <a:rPr lang="ru-RU" sz="2400" dirty="0">
                <a:latin typeface="Times New Roman"/>
                <a:ea typeface="Calibri"/>
              </a:rPr>
              <a:t>использования ТРИЗ –технологии в детском саду является развитие, с одной стороны таких качеств </a:t>
            </a:r>
            <a:r>
              <a:rPr lang="ru-RU" sz="2400" dirty="0" smtClean="0">
                <a:latin typeface="Times New Roman"/>
                <a:ea typeface="Calibri"/>
              </a:rPr>
              <a:t>как</a:t>
            </a:r>
            <a:r>
              <a:rPr lang="en-US" sz="2400" dirty="0" smtClean="0">
                <a:latin typeface="Times New Roman"/>
                <a:ea typeface="Calibri"/>
              </a:rPr>
              <a:t> </a:t>
            </a:r>
            <a:r>
              <a:rPr lang="ru-RU" sz="2400" dirty="0" smtClean="0">
                <a:latin typeface="Times New Roman"/>
                <a:ea typeface="Calibri"/>
              </a:rPr>
              <a:t>мышления</a:t>
            </a:r>
            <a:r>
              <a:rPr lang="ru-RU" sz="2400" dirty="0">
                <a:latin typeface="Times New Roman"/>
                <a:ea typeface="Calibri"/>
              </a:rPr>
              <a:t>, </a:t>
            </a:r>
            <a:r>
              <a:rPr lang="ru-RU" sz="2400" dirty="0" smtClean="0">
                <a:latin typeface="Times New Roman"/>
                <a:ea typeface="Calibri"/>
              </a:rPr>
              <a:t> </a:t>
            </a:r>
            <a:r>
              <a:rPr lang="ru-RU" sz="2400" dirty="0">
                <a:latin typeface="Times New Roman"/>
                <a:ea typeface="Calibri"/>
              </a:rPr>
              <a:t>гибкость, подвижность, системность</a:t>
            </a:r>
            <a:r>
              <a:rPr lang="ru-RU" sz="2400" dirty="0" smtClean="0">
                <a:latin typeface="Times New Roman"/>
                <a:ea typeface="Calibri"/>
              </a:rPr>
              <a:t>,; </a:t>
            </a:r>
            <a:r>
              <a:rPr lang="ru-RU" sz="2400" dirty="0">
                <a:latin typeface="Times New Roman"/>
                <a:ea typeface="Calibri"/>
              </a:rPr>
              <a:t>с другой- поисковой активности, стремление к новизне; речи и творческого воображения. Основной критерий в работе с детьми – доходчивость и простота в подаче материала.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37661802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1865</TotalTime>
  <Words>693</Words>
  <Application>Microsoft Office PowerPoint</Application>
  <PresentationFormat>Экран (4:3)</PresentationFormat>
  <Paragraphs>36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Тема Office</vt:lpstr>
      <vt:lpstr>Воздушный поток</vt:lpstr>
      <vt:lpstr>1_Воздушный поток</vt:lpstr>
      <vt:lpstr>2_Воздушный поток</vt:lpstr>
      <vt:lpstr>3_Воздушный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40DS</dc:creator>
  <cp:lastModifiedBy>Надя</cp:lastModifiedBy>
  <cp:revision>173</cp:revision>
  <dcterms:modified xsi:type="dcterms:W3CDTF">2023-03-27T15:29:54Z</dcterms:modified>
</cp:coreProperties>
</file>