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7"/>
  </p:notesMasterIdLst>
  <p:sldIdLst>
    <p:sldId id="268" r:id="rId2"/>
    <p:sldId id="289" r:id="rId3"/>
    <p:sldId id="290" r:id="rId4"/>
    <p:sldId id="291" r:id="rId5"/>
    <p:sldId id="292" r:id="rId6"/>
    <p:sldId id="273" r:id="rId7"/>
    <p:sldId id="277" r:id="rId8"/>
    <p:sldId id="280" r:id="rId9"/>
    <p:sldId id="281" r:id="rId10"/>
    <p:sldId id="293" r:id="rId11"/>
    <p:sldId id="283" r:id="rId12"/>
    <p:sldId id="284" r:id="rId13"/>
    <p:sldId id="286" r:id="rId14"/>
    <p:sldId id="287" r:id="rId15"/>
    <p:sldId id="288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Пользователь Windows" initials="ПW" lastIdx="1" clrIdx="0">
    <p:extLst>
      <p:ext uri="{19B8F6BF-5375-455C-9EA6-DF929625EA0E}">
        <p15:presenceInfo xmlns:p15="http://schemas.microsoft.com/office/powerpoint/2012/main" userId="ac1a7b17af3f9d15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620"/>
    <p:restoredTop sz="94660"/>
  </p:normalViewPr>
  <p:slideViewPr>
    <p:cSldViewPr>
      <p:cViewPr varScale="1">
        <p:scale>
          <a:sx n="70" d="100"/>
          <a:sy n="70" d="100"/>
        </p:scale>
        <p:origin x="744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4-01T01:04:11.907" idx="1">
    <p:pos x="10" y="10"/>
    <p:text/>
    <p:extLst>
      <p:ext uri="{C676402C-5697-4E1C-873F-D02D1690AC5C}">
        <p15:threadingInfo xmlns:p15="http://schemas.microsoft.com/office/powerpoint/2012/main" timeZoneBias="-30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A958BE-2C9F-4137-BC93-6708893D75D7}" type="datetimeFigureOut">
              <a:rPr lang="ru-RU" smtClean="0"/>
              <a:t>31.03.2021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646F7C-29E8-45D8-92A4-5F6B17F713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14460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646F7C-29E8-45D8-92A4-5F6B17F713FC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69288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31.03.2021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31.03.2021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31.03.2021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28E80666-FB37-4B36-9149-507F3B0178E3}" type="datetimeFigureOut">
              <a:rPr lang="en-US" smtClean="0"/>
              <a:pPr/>
              <a:t>3/31/2021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D7E63A33-8271-4DD0-9C48-789913D7C11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comments" Target="../comments/comment1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916832"/>
            <a:ext cx="4392488" cy="1143000"/>
          </a:xfrm>
        </p:spPr>
        <p:txBody>
          <a:bodyPr/>
          <a:lstStyle/>
          <a:p>
            <a:pPr marL="0" indent="0" algn="ctr">
              <a:buNone/>
            </a:pPr>
            <a:r>
              <a:rPr lang="ru-RU" sz="2400" b="1" dirty="0" smtClean="0">
                <a:solidFill>
                  <a:srgbClr val="7030A0"/>
                </a:solidFill>
                <a:effectLst/>
                <a:latin typeface="Georgia" pitchFamily="18" charset="0"/>
              </a:rPr>
              <a:t>«</a:t>
            </a:r>
            <a:r>
              <a:rPr lang="ru-RU" sz="2400" dirty="0">
                <a:solidFill>
                  <a:srgbClr val="7030A0"/>
                </a:solidFill>
                <a:effectLst/>
                <a:latin typeface="Georgia" pitchFamily="18" charset="0"/>
              </a:rPr>
              <a:t>Интерактивный плакат как средство развития познавательного интереса дошкольников с </a:t>
            </a:r>
            <a:r>
              <a:rPr lang="ru-RU" sz="2400" dirty="0" smtClean="0">
                <a:solidFill>
                  <a:srgbClr val="7030A0"/>
                </a:solidFill>
                <a:effectLst/>
                <a:latin typeface="Georgia" pitchFamily="18" charset="0"/>
              </a:rPr>
              <a:t>ОВЗ</a:t>
            </a:r>
            <a:r>
              <a:rPr lang="ru-RU" sz="2400" b="1" dirty="0" smtClean="0">
                <a:solidFill>
                  <a:srgbClr val="7030A0"/>
                </a:solidFill>
                <a:effectLst/>
                <a:latin typeface="Georgia" panose="02040502050405020303" pitchFamily="18" charset="0"/>
              </a:rPr>
              <a:t>»</a:t>
            </a:r>
            <a:endParaRPr lang="ru-RU" sz="2400" dirty="0">
              <a:solidFill>
                <a:srgbClr val="7030A0"/>
              </a:solidFill>
              <a:effectLst/>
              <a:latin typeface="Georgia" panose="02040502050405020303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55576" y="4581128"/>
            <a:ext cx="446449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Georgia" panose="02040502050405020303" pitchFamily="18" charset="0"/>
              </a:rPr>
              <a:t>Иванова Людмила Олеговна, воспитатель </a:t>
            </a:r>
          </a:p>
          <a:p>
            <a:pPr algn="ctr"/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Georgia" panose="02040502050405020303" pitchFamily="18" charset="0"/>
              </a:rPr>
              <a:t>МБДОУ «Детский сад № 15» </a:t>
            </a:r>
          </a:p>
          <a:p>
            <a:pPr algn="ctr"/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Georgia" panose="02040502050405020303" pitchFamily="18" charset="0"/>
              </a:rPr>
              <a:t>города Гая Оренбургской области</a:t>
            </a:r>
            <a:endParaRPr lang="ru-RU" sz="1600" dirty="0">
              <a:solidFill>
                <a:schemeClr val="accent1">
                  <a:lumMod val="75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971600" y="404664"/>
            <a:ext cx="76328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cap="all" dirty="0" smtClean="0">
                <a:solidFill>
                  <a:schemeClr val="accent1">
                    <a:lumMod val="75000"/>
                  </a:schemeClr>
                </a:solidFill>
                <a:effectLst/>
                <a:latin typeface="Georgia" panose="02040502050405020303" pitchFamily="18" charset="0"/>
              </a:rPr>
              <a:t>Региональная школа «Университет детства»</a:t>
            </a:r>
            <a:endParaRPr lang="ru-RU" dirty="0">
              <a:solidFill>
                <a:schemeClr val="accent1">
                  <a:lumMod val="75000"/>
                </a:schemeClr>
              </a:solidFill>
              <a:effectLst/>
              <a:latin typeface="Georgia" panose="02040502050405020303" pitchFamily="18" charset="0"/>
            </a:endParaRPr>
          </a:p>
        </p:txBody>
      </p:sp>
      <p:pic>
        <p:nvPicPr>
          <p:cNvPr id="1026" name="Picture 2" descr="E:\Мои документы\Людмила Николаевна\Конкурсы\Конкурс профессионального мастерства\Воспитатель года\Воспитатель года-2021\Иванова Л.О\Портрет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412776"/>
            <a:ext cx="3168352" cy="47525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0044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332656"/>
            <a:ext cx="6512511" cy="432048"/>
          </a:xfrm>
        </p:spPr>
        <p:txBody>
          <a:bodyPr/>
          <a:lstStyle/>
          <a:p>
            <a:pPr algn="ctr"/>
            <a:r>
              <a:rPr lang="ru-RU" sz="2000" dirty="0" smtClean="0">
                <a:solidFill>
                  <a:srgbClr val="7030A0"/>
                </a:solidFill>
                <a:latin typeface="Georgia" panose="02040502050405020303" pitchFamily="18" charset="0"/>
              </a:rPr>
              <a:t>Преимущества интерактивного плаката</a:t>
            </a:r>
            <a:endParaRPr lang="ru-RU" sz="2000" dirty="0">
              <a:solidFill>
                <a:srgbClr val="7030A0"/>
              </a:solidFill>
              <a:latin typeface="Georgia" panose="02040502050405020303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781644" y="5871603"/>
            <a:ext cx="24840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Простота в использовании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l="427" r="-1" b="12201"/>
          <a:stretch/>
        </p:blipFill>
        <p:spPr>
          <a:xfrm>
            <a:off x="6367409" y="946085"/>
            <a:ext cx="2506320" cy="16561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6086414" y="2558102"/>
            <a:ext cx="30778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Georgia" panose="02040502050405020303" pitchFamily="18" charset="0"/>
              </a:rPr>
              <a:t>Богатый визуальный материал</a:t>
            </a:r>
            <a:endParaRPr lang="ru-RU" dirty="0">
              <a:latin typeface="Georgia" panose="02040502050405020303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514" y="1005539"/>
            <a:ext cx="2697523" cy="15150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215516" y="2438631"/>
            <a:ext cx="324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Georgia" panose="02040502050405020303" pitchFamily="18" charset="0"/>
              </a:rPr>
              <a:t>Высокая интерактивность</a:t>
            </a:r>
            <a:endParaRPr lang="ru-RU" dirty="0">
              <a:latin typeface="Georgia" panose="02040502050405020303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1701" y="2183238"/>
            <a:ext cx="2118600" cy="16948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/>
          <p:cNvSpPr txBox="1"/>
          <p:nvPr/>
        </p:nvSpPr>
        <p:spPr>
          <a:xfrm>
            <a:off x="3382819" y="3878118"/>
            <a:ext cx="25981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Групповой и индивидуальный подход</a:t>
            </a:r>
            <a:endParaRPr lang="ru-RU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5724" y="4149116"/>
            <a:ext cx="3110132" cy="181647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92424" y="5871604"/>
            <a:ext cx="3096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Учебный материал в виде игр и заданий</a:t>
            </a:r>
            <a:endParaRPr lang="ru-RU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87900" y="4149116"/>
            <a:ext cx="2577924" cy="1722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1300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9452" y="301598"/>
            <a:ext cx="7889237" cy="850106"/>
          </a:xfrm>
        </p:spPr>
        <p:txBody>
          <a:bodyPr/>
          <a:lstStyle/>
          <a:p>
            <a:pPr algn="ctr"/>
            <a:r>
              <a:rPr lang="ru-RU" sz="2400" dirty="0" smtClean="0">
                <a:solidFill>
                  <a:srgbClr val="7030A0"/>
                </a:solidFill>
                <a:effectLst/>
                <a:latin typeface="Georgia" panose="02040502050405020303" pitchFamily="18" charset="0"/>
              </a:rPr>
              <a:t>Программы для создания </a:t>
            </a:r>
            <a:br>
              <a:rPr lang="ru-RU" sz="2400" dirty="0" smtClean="0">
                <a:solidFill>
                  <a:srgbClr val="7030A0"/>
                </a:solidFill>
                <a:effectLst/>
                <a:latin typeface="Georgia" panose="02040502050405020303" pitchFamily="18" charset="0"/>
              </a:rPr>
            </a:br>
            <a:r>
              <a:rPr lang="ru-RU" sz="2400" dirty="0" smtClean="0">
                <a:solidFill>
                  <a:srgbClr val="7030A0"/>
                </a:solidFill>
                <a:effectLst/>
                <a:latin typeface="Georgia" panose="02040502050405020303" pitchFamily="18" charset="0"/>
              </a:rPr>
              <a:t>интерактивных </a:t>
            </a:r>
            <a:r>
              <a:rPr lang="ru-RU" sz="2400" dirty="0">
                <a:solidFill>
                  <a:srgbClr val="7030A0"/>
                </a:solidFill>
                <a:effectLst/>
                <a:latin typeface="Georgia" panose="02040502050405020303" pitchFamily="18" charset="0"/>
              </a:rPr>
              <a:t>плакатов </a:t>
            </a:r>
            <a:endParaRPr lang="ru-RU" sz="2400" b="1" dirty="0">
              <a:solidFill>
                <a:srgbClr val="7030A0"/>
              </a:solidFill>
              <a:effectLst/>
              <a:latin typeface="Georgia" panose="02040502050405020303" pitchFamily="18" charset="0"/>
            </a:endParaRPr>
          </a:p>
        </p:txBody>
      </p:sp>
      <p:pic>
        <p:nvPicPr>
          <p:cNvPr id="7172" name="Picture 4" descr="https://programma-dlya-prezentacij.ru/wp-content/uploads/2020/11/g_-_-x-_-_s_x20130327160927_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590" y="1200465"/>
            <a:ext cx="2736304" cy="13134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://shik16.pbworks.com/f/1363616205/Glogster_EDU_Log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8341" y="1221492"/>
            <a:ext cx="5441482" cy="10764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https://d2ba1wehz8pq9c.cloudfront.net/NewLearningTimes/blendspace_9081573cf1d04e6eb008ac51413304c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6091" y="2513891"/>
            <a:ext cx="2114600" cy="15859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https://4.bp.blogspot.com/-vTDWV25pqDw/XKBLDJsYR9I/AAAAAAAA4-I/xINhNJEi-lsveaK8juaAXF6L8FU-hrDTACLcBGAs/s1600/Screen%2BShot%2B2019-03-30%2Bat%2B11.06.48%2BPM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3321" y="4340915"/>
            <a:ext cx="2656502" cy="17829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0" name="Picture 12" descr="https://i.ytimg.com/vi/eWtng4VYw-g/maxresdefault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876" y="2924944"/>
            <a:ext cx="5743700" cy="32308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0752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301598"/>
            <a:ext cx="8568952" cy="850106"/>
          </a:xfrm>
        </p:spPr>
        <p:txBody>
          <a:bodyPr/>
          <a:lstStyle/>
          <a:p>
            <a:pPr algn="ctr"/>
            <a:r>
              <a:rPr lang="ru-RU" sz="2000" dirty="0" smtClean="0">
                <a:solidFill>
                  <a:srgbClr val="7030A0"/>
                </a:solidFill>
                <a:effectLst/>
                <a:latin typeface="Georgia" panose="02040502050405020303" pitchFamily="18" charset="0"/>
              </a:rPr>
              <a:t>Составляющие интерактивного плаката</a:t>
            </a:r>
            <a:endParaRPr lang="ru-RU" sz="2000" dirty="0">
              <a:solidFill>
                <a:srgbClr val="7030A0"/>
              </a:solidFill>
              <a:effectLst/>
              <a:latin typeface="Georgia" panose="02040502050405020303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7704" y="2060848"/>
            <a:ext cx="5591117" cy="374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497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301598"/>
            <a:ext cx="8568952" cy="850106"/>
          </a:xfrm>
        </p:spPr>
        <p:txBody>
          <a:bodyPr/>
          <a:lstStyle/>
          <a:p>
            <a:pPr algn="ctr"/>
            <a:r>
              <a:rPr lang="ru-RU" sz="2000" dirty="0" smtClean="0">
                <a:solidFill>
                  <a:srgbClr val="7030A0"/>
                </a:solidFill>
                <a:effectLst/>
                <a:latin typeface="Georgia" panose="02040502050405020303" pitchFamily="18" charset="0"/>
              </a:rPr>
              <a:t>Для оценки р</a:t>
            </a:r>
            <a:r>
              <a:rPr lang="ru-RU" sz="2000" dirty="0" smtClean="0">
                <a:solidFill>
                  <a:srgbClr val="7030A0"/>
                </a:solidFill>
                <a:effectLst/>
                <a:latin typeface="Georgia" panose="02040502050405020303" pitchFamily="18" charset="0"/>
              </a:rPr>
              <a:t>езультативности интерактивного плаката</a:t>
            </a:r>
            <a:endParaRPr lang="ru-RU" sz="2000" dirty="0">
              <a:solidFill>
                <a:srgbClr val="7030A0"/>
              </a:solidFill>
              <a:effectLst/>
              <a:latin typeface="Georgia" panose="02040502050405020303" pitchFamily="18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204" y="1340767"/>
            <a:ext cx="3494708" cy="23343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89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340767"/>
            <a:ext cx="3342951" cy="22329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0" y="3861048"/>
            <a:ext cx="3853006" cy="257273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60032" y="3862316"/>
            <a:ext cx="3747462" cy="2498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12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301598"/>
            <a:ext cx="8568952" cy="850106"/>
          </a:xfrm>
        </p:spPr>
        <p:txBody>
          <a:bodyPr/>
          <a:lstStyle/>
          <a:p>
            <a:pPr algn="ctr"/>
            <a:r>
              <a:rPr lang="ru-RU" sz="2400" dirty="0" smtClean="0">
                <a:solidFill>
                  <a:srgbClr val="7030A0"/>
                </a:solidFill>
                <a:effectLst/>
                <a:latin typeface="Georgia" panose="02040502050405020303" pitchFamily="18" charset="0"/>
              </a:rPr>
              <a:t>Результаты использования интерактивного плаката </a:t>
            </a:r>
            <a:endParaRPr lang="ru-RU" sz="2400" dirty="0">
              <a:solidFill>
                <a:srgbClr val="7030A0"/>
              </a:solidFill>
              <a:effectLst/>
              <a:latin typeface="Georgia" panose="02040502050405020303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6016" y="1513172"/>
            <a:ext cx="3496934" cy="233458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4" y="1513172"/>
            <a:ext cx="3480424" cy="23227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7784" y="4221088"/>
            <a:ext cx="3566469" cy="2383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624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301598"/>
            <a:ext cx="8568952" cy="850106"/>
          </a:xfrm>
        </p:spPr>
        <p:txBody>
          <a:bodyPr/>
          <a:lstStyle/>
          <a:p>
            <a:pPr algn="ctr"/>
            <a:r>
              <a:rPr lang="ru-RU" sz="2400" dirty="0" smtClean="0">
                <a:solidFill>
                  <a:srgbClr val="7030A0"/>
                </a:solidFill>
                <a:effectLst/>
                <a:latin typeface="Georgia" panose="02040502050405020303" pitchFamily="18" charset="0"/>
              </a:rPr>
              <a:t>Интерактивный плакат - отличный помощник </a:t>
            </a:r>
            <a:br>
              <a:rPr lang="ru-RU" sz="2400" dirty="0" smtClean="0">
                <a:solidFill>
                  <a:srgbClr val="7030A0"/>
                </a:solidFill>
                <a:effectLst/>
                <a:latin typeface="Georgia" panose="02040502050405020303" pitchFamily="18" charset="0"/>
              </a:rPr>
            </a:br>
            <a:r>
              <a:rPr lang="ru-RU" sz="2400" dirty="0" smtClean="0">
                <a:solidFill>
                  <a:srgbClr val="7030A0"/>
                </a:solidFill>
                <a:effectLst/>
                <a:latin typeface="Georgia" panose="02040502050405020303" pitchFamily="18" charset="0"/>
              </a:rPr>
              <a:t>в </a:t>
            </a:r>
            <a:r>
              <a:rPr lang="ru-RU" sz="2400" dirty="0">
                <a:solidFill>
                  <a:srgbClr val="7030A0"/>
                </a:solidFill>
                <a:effectLst/>
                <a:latin typeface="Georgia" panose="02040502050405020303" pitchFamily="18" charset="0"/>
              </a:rPr>
              <a:t>работе по ранней профориентации дошкольников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96" t="11268" r="11299" b="17959"/>
          <a:stretch/>
        </p:blipFill>
        <p:spPr bwMode="auto">
          <a:xfrm>
            <a:off x="711830" y="1916832"/>
            <a:ext cx="7638919" cy="39287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114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332656"/>
            <a:ext cx="8064896" cy="1656184"/>
          </a:xfrm>
        </p:spPr>
        <p:txBody>
          <a:bodyPr/>
          <a:lstStyle/>
          <a:p>
            <a:pPr algn="ctr"/>
            <a:r>
              <a:rPr lang="ru-RU" sz="1800" dirty="0" smtClean="0">
                <a:solidFill>
                  <a:srgbClr val="7030A0"/>
                </a:solidFill>
                <a:latin typeface="Georgia" panose="02040502050405020303" pitchFamily="18" charset="0"/>
              </a:rPr>
              <a:t>Согласно ФГОС ДОО </a:t>
            </a:r>
            <a:br>
              <a:rPr lang="ru-RU" sz="1800" dirty="0" smtClean="0">
                <a:solidFill>
                  <a:srgbClr val="7030A0"/>
                </a:solidFill>
                <a:latin typeface="Georgia" panose="02040502050405020303" pitchFamily="18" charset="0"/>
              </a:rPr>
            </a:br>
            <a:r>
              <a:rPr lang="ru-RU" sz="1800" dirty="0" smtClean="0">
                <a:solidFill>
                  <a:srgbClr val="7030A0"/>
                </a:solidFill>
                <a:latin typeface="Georgia" panose="02040502050405020303" pitchFamily="18" charset="0"/>
              </a:rPr>
              <a:t>«</a:t>
            </a:r>
            <a:r>
              <a:rPr lang="ru-RU" sz="1800" dirty="0" smtClean="0">
                <a:solidFill>
                  <a:srgbClr val="7030A0"/>
                </a:solidFill>
                <a:effectLst/>
                <a:latin typeface="Georgia" panose="02040502050405020303" pitchFamily="18" charset="0"/>
              </a:rPr>
              <a:t>Государство обеспечивает равенства </a:t>
            </a:r>
            <a:r>
              <a:rPr lang="ru-RU" sz="1800" dirty="0">
                <a:solidFill>
                  <a:srgbClr val="7030A0"/>
                </a:solidFill>
                <a:effectLst/>
                <a:latin typeface="Georgia" panose="02040502050405020303" pitchFamily="18" charset="0"/>
              </a:rPr>
              <a:t>возможностей каждого ребенка в период дошкольного детства, в получении качественного </a:t>
            </a:r>
            <a:r>
              <a:rPr lang="ru-RU" sz="1800" dirty="0" smtClean="0">
                <a:solidFill>
                  <a:srgbClr val="7030A0"/>
                </a:solidFill>
                <a:effectLst/>
                <a:latin typeface="Georgia" panose="02040502050405020303" pitchFamily="18" charset="0"/>
              </a:rPr>
              <a:t>образования </a:t>
            </a:r>
            <a:r>
              <a:rPr lang="ru-RU" sz="1800" dirty="0">
                <a:solidFill>
                  <a:srgbClr val="7030A0"/>
                </a:solidFill>
                <a:effectLst/>
                <a:latin typeface="Georgia" panose="02040502050405020303" pitchFamily="18" charset="0"/>
              </a:rPr>
              <a:t>независимо от психофизиологических и личностных </a:t>
            </a:r>
            <a:r>
              <a:rPr lang="ru-RU" sz="1800" dirty="0" smtClean="0">
                <a:solidFill>
                  <a:srgbClr val="7030A0"/>
                </a:solidFill>
                <a:effectLst/>
                <a:latin typeface="Georgia" panose="02040502050405020303" pitchFamily="18" charset="0"/>
              </a:rPr>
              <a:t>особенностей ребенка.</a:t>
            </a:r>
            <a:r>
              <a:rPr lang="ru-RU" sz="1800" dirty="0" smtClean="0">
                <a:solidFill>
                  <a:srgbClr val="7030A0"/>
                </a:solidFill>
                <a:latin typeface="Georgia" panose="02040502050405020303" pitchFamily="18" charset="0"/>
              </a:rPr>
              <a:t> </a:t>
            </a:r>
            <a:endParaRPr lang="ru-RU" sz="1800" dirty="0">
              <a:solidFill>
                <a:srgbClr val="7030A0"/>
              </a:solidFill>
              <a:latin typeface="Georgia" panose="02040502050405020303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348880"/>
            <a:ext cx="5647339" cy="4117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9921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332656"/>
            <a:ext cx="7272808" cy="1080120"/>
          </a:xfrm>
        </p:spPr>
        <p:txBody>
          <a:bodyPr/>
          <a:lstStyle/>
          <a:p>
            <a:pPr algn="ctr"/>
            <a:r>
              <a:rPr lang="ru-RU" sz="1800" dirty="0" smtClean="0">
                <a:solidFill>
                  <a:srgbClr val="7030A0"/>
                </a:solidFill>
                <a:latin typeface="Georgia" panose="02040502050405020303" pitchFamily="18" charset="0"/>
              </a:rPr>
              <a:t>Дошкольники </a:t>
            </a:r>
            <a:r>
              <a:rPr lang="ru-RU" sz="1800" dirty="0" smtClean="0">
                <a:solidFill>
                  <a:srgbClr val="7030A0"/>
                </a:solidFill>
                <a:effectLst/>
                <a:latin typeface="Georgia" panose="02040502050405020303" pitchFamily="18" charset="0"/>
              </a:rPr>
              <a:t>с </a:t>
            </a:r>
            <a:r>
              <a:rPr lang="ru-RU" sz="1800" dirty="0">
                <a:solidFill>
                  <a:srgbClr val="7030A0"/>
                </a:solidFill>
                <a:effectLst/>
                <a:latin typeface="Georgia" panose="02040502050405020303" pitchFamily="18" charset="0"/>
              </a:rPr>
              <a:t>ОВЗ в детском саду отличаются </a:t>
            </a:r>
            <a:r>
              <a:rPr lang="ru-RU" sz="1800" dirty="0" smtClean="0">
                <a:solidFill>
                  <a:srgbClr val="7030A0"/>
                </a:solidFill>
                <a:effectLst/>
                <a:latin typeface="Georgia" panose="02040502050405020303" pitchFamily="18" charset="0"/>
              </a:rPr>
              <a:t/>
            </a:r>
            <a:br>
              <a:rPr lang="ru-RU" sz="1800" dirty="0" smtClean="0">
                <a:solidFill>
                  <a:srgbClr val="7030A0"/>
                </a:solidFill>
                <a:effectLst/>
                <a:latin typeface="Georgia" panose="02040502050405020303" pitchFamily="18" charset="0"/>
              </a:rPr>
            </a:br>
            <a:r>
              <a:rPr lang="ru-RU" sz="1800" dirty="0" smtClean="0">
                <a:solidFill>
                  <a:srgbClr val="7030A0"/>
                </a:solidFill>
                <a:effectLst/>
                <a:latin typeface="Georgia" panose="02040502050405020303" pitchFamily="18" charset="0"/>
              </a:rPr>
              <a:t>более </a:t>
            </a:r>
            <a:r>
              <a:rPr lang="ru-RU" sz="1800" dirty="0">
                <a:solidFill>
                  <a:srgbClr val="7030A0"/>
                </a:solidFill>
                <a:effectLst/>
                <a:latin typeface="Georgia" panose="02040502050405020303" pitchFamily="18" charset="0"/>
              </a:rPr>
              <a:t>низкой </a:t>
            </a:r>
            <a:r>
              <a:rPr lang="ru-RU" sz="1800" dirty="0" smtClean="0">
                <a:solidFill>
                  <a:srgbClr val="7030A0"/>
                </a:solidFill>
                <a:effectLst/>
                <a:latin typeface="Georgia" panose="02040502050405020303" pitchFamily="18" charset="0"/>
              </a:rPr>
              <a:t>работоспособностью </a:t>
            </a:r>
            <a:r>
              <a:rPr lang="ru-RU" sz="1800" dirty="0">
                <a:solidFill>
                  <a:srgbClr val="7030A0"/>
                </a:solidFill>
                <a:effectLst/>
                <a:latin typeface="Georgia" panose="02040502050405020303" pitchFamily="18" charset="0"/>
              </a:rPr>
              <a:t>по сравнению </a:t>
            </a:r>
            <a:r>
              <a:rPr lang="ru-RU" sz="1800" dirty="0" smtClean="0">
                <a:solidFill>
                  <a:srgbClr val="7030A0"/>
                </a:solidFill>
                <a:effectLst/>
                <a:latin typeface="Georgia" panose="02040502050405020303" pitchFamily="18" charset="0"/>
              </a:rPr>
              <a:t>со сверстниками</a:t>
            </a:r>
            <a:r>
              <a:rPr lang="ru-RU" sz="1800" dirty="0">
                <a:solidFill>
                  <a:srgbClr val="7030A0"/>
                </a:solidFill>
                <a:effectLst/>
                <a:latin typeface="Georgia" panose="02040502050405020303" pitchFamily="18" charset="0"/>
              </a:rPr>
              <a:t>, </a:t>
            </a:r>
            <a:r>
              <a:rPr lang="ru-RU" sz="1800" dirty="0" smtClean="0">
                <a:solidFill>
                  <a:srgbClr val="7030A0"/>
                </a:solidFill>
                <a:effectLst/>
                <a:latin typeface="Georgia" panose="02040502050405020303" pitchFamily="18" charset="0"/>
              </a:rPr>
              <a:t>низкой социализацией и самооценкой.</a:t>
            </a:r>
            <a:endParaRPr lang="ru-RU" sz="1800" dirty="0">
              <a:solidFill>
                <a:srgbClr val="7030A0"/>
              </a:solidFill>
              <a:latin typeface="Georgia" panose="02040502050405020303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2294" y="2276872"/>
            <a:ext cx="5336222" cy="37497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0089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260648"/>
            <a:ext cx="7920880" cy="864096"/>
          </a:xfrm>
        </p:spPr>
        <p:txBody>
          <a:bodyPr/>
          <a:lstStyle/>
          <a:p>
            <a:pPr algn="ctr"/>
            <a:r>
              <a:rPr lang="ru-RU" sz="1800" dirty="0">
                <a:solidFill>
                  <a:srgbClr val="7030A0"/>
                </a:solidFill>
                <a:effectLst/>
                <a:latin typeface="Georgia" panose="02040502050405020303" pitchFamily="18" charset="0"/>
              </a:rPr>
              <a:t>Задача воспитателя – создать среду, в которой каждый ребенок чувствует себя </a:t>
            </a:r>
            <a:r>
              <a:rPr lang="ru-RU" sz="1800" dirty="0" smtClean="0">
                <a:solidFill>
                  <a:srgbClr val="7030A0"/>
                </a:solidFill>
                <a:effectLst/>
                <a:latin typeface="Georgia" panose="02040502050405020303" pitchFamily="18" charset="0"/>
              </a:rPr>
              <a:t>комфортно!</a:t>
            </a:r>
            <a:endParaRPr lang="ru-RU" sz="1800" dirty="0">
              <a:solidFill>
                <a:srgbClr val="7030A0"/>
              </a:solidFill>
              <a:latin typeface="Georgia" panose="02040502050405020303" pitchFamily="18" charset="0"/>
            </a:endParaRP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78"/>
          <a:stretch/>
        </p:blipFill>
        <p:spPr bwMode="auto">
          <a:xfrm>
            <a:off x="337360" y="1772816"/>
            <a:ext cx="3936036" cy="27640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 descr="C:\Users\User\Desktop\Новая папка (2)\IMG_7839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32040" y="1803677"/>
            <a:ext cx="3912231" cy="27331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5092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вал 2"/>
          <p:cNvSpPr/>
          <p:nvPr/>
        </p:nvSpPr>
        <p:spPr>
          <a:xfrm>
            <a:off x="3023827" y="172796"/>
            <a:ext cx="2808312" cy="1944216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3275856" y="404664"/>
            <a:ext cx="2448272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Georgia" panose="02040502050405020303" pitchFamily="18" charset="0"/>
              </a:rPr>
              <a:t>Инклюзивное образование </a:t>
            </a:r>
            <a:r>
              <a:rPr lang="ru-RU" dirty="0">
                <a:latin typeface="Georgia" panose="02040502050405020303" pitchFamily="18" charset="0"/>
              </a:rPr>
              <a:t>в МБДОУ </a:t>
            </a:r>
            <a:endParaRPr lang="ru-RU" dirty="0" smtClean="0">
              <a:latin typeface="Georgia" panose="02040502050405020303" pitchFamily="18" charset="0"/>
            </a:endParaRPr>
          </a:p>
          <a:p>
            <a:pPr algn="ctr"/>
            <a:r>
              <a:rPr lang="ru-RU" dirty="0" smtClean="0">
                <a:latin typeface="Georgia" panose="02040502050405020303" pitchFamily="18" charset="0"/>
              </a:rPr>
              <a:t>«</a:t>
            </a:r>
            <a:r>
              <a:rPr lang="ru-RU" dirty="0">
                <a:latin typeface="Georgia" panose="02040502050405020303" pitchFamily="18" charset="0"/>
              </a:rPr>
              <a:t>Детский сад № 15»</a:t>
            </a:r>
          </a:p>
        </p:txBody>
      </p:sp>
      <p:cxnSp>
        <p:nvCxnSpPr>
          <p:cNvPr id="6" name="Прямая со стрелкой 5"/>
          <p:cNvCxnSpPr/>
          <p:nvPr/>
        </p:nvCxnSpPr>
        <p:spPr>
          <a:xfrm flipH="1">
            <a:off x="2037522" y="1916832"/>
            <a:ext cx="950302" cy="648072"/>
          </a:xfrm>
          <a:prstGeom prst="straightConnector1">
            <a:avLst/>
          </a:prstGeom>
          <a:ln w="381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Овал 6"/>
          <p:cNvSpPr/>
          <p:nvPr/>
        </p:nvSpPr>
        <p:spPr>
          <a:xfrm>
            <a:off x="180456" y="2645276"/>
            <a:ext cx="2520280" cy="180020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396480" y="2806710"/>
            <a:ext cx="2088232" cy="147732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Georgia" panose="02040502050405020303" pitchFamily="18" charset="0"/>
              </a:rPr>
              <a:t>внедрение </a:t>
            </a:r>
            <a:r>
              <a:rPr lang="ru-RU" dirty="0">
                <a:latin typeface="Georgia" panose="02040502050405020303" pitchFamily="18" charset="0"/>
              </a:rPr>
              <a:t>современных образовательных технологий в практику </a:t>
            </a:r>
            <a:r>
              <a:rPr lang="ru-RU" dirty="0" smtClean="0">
                <a:latin typeface="Georgia" panose="02040502050405020303" pitchFamily="18" charset="0"/>
              </a:rPr>
              <a:t>ДОО </a:t>
            </a:r>
            <a:endParaRPr lang="ru-RU" dirty="0">
              <a:latin typeface="Georgia" panose="02040502050405020303" pitchFamily="18" charset="0"/>
            </a:endParaRPr>
          </a:p>
        </p:txBody>
      </p:sp>
      <p:cxnSp>
        <p:nvCxnSpPr>
          <p:cNvPr id="12" name="Прямая со стрелкой 11"/>
          <p:cNvCxnSpPr/>
          <p:nvPr/>
        </p:nvCxnSpPr>
        <p:spPr>
          <a:xfrm>
            <a:off x="2037522" y="4581128"/>
            <a:ext cx="1080119" cy="648072"/>
          </a:xfrm>
          <a:prstGeom prst="straightConnector1">
            <a:avLst/>
          </a:prstGeom>
          <a:ln w="381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3150494" y="4900849"/>
            <a:ext cx="2554979" cy="1841611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/>
          <p:cNvSpPr txBox="1"/>
          <p:nvPr/>
        </p:nvSpPr>
        <p:spPr>
          <a:xfrm>
            <a:off x="3491879" y="5277911"/>
            <a:ext cx="1872208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Georgia" panose="02040502050405020303" pitchFamily="18" charset="0"/>
              </a:rPr>
              <a:t>положительная </a:t>
            </a:r>
            <a:r>
              <a:rPr lang="ru-RU" sz="1600" dirty="0">
                <a:latin typeface="Georgia" panose="02040502050405020303" pitchFamily="18" charset="0"/>
              </a:rPr>
              <a:t>динамика в обучении и воспитании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 flipV="1">
            <a:off x="5882769" y="4543015"/>
            <a:ext cx="866707" cy="648072"/>
          </a:xfrm>
          <a:prstGeom prst="straightConnector1">
            <a:avLst/>
          </a:prstGeom>
          <a:ln w="381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Овал 17"/>
          <p:cNvSpPr/>
          <p:nvPr/>
        </p:nvSpPr>
        <p:spPr>
          <a:xfrm>
            <a:off x="6460589" y="2577449"/>
            <a:ext cx="2664296" cy="1935852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extBox 18"/>
          <p:cNvSpPr txBox="1"/>
          <p:nvPr/>
        </p:nvSpPr>
        <p:spPr>
          <a:xfrm>
            <a:off x="6746349" y="3129876"/>
            <a:ext cx="1963635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Georgia" panose="02040502050405020303" pitchFamily="18" charset="0"/>
              </a:rPr>
              <a:t>эффективность </a:t>
            </a:r>
            <a:r>
              <a:rPr lang="ru-RU" sz="1600" dirty="0">
                <a:latin typeface="Georgia" panose="02040502050405020303" pitchFamily="18" charset="0"/>
              </a:rPr>
              <a:t>образовательного </a:t>
            </a:r>
            <a:r>
              <a:rPr lang="ru-RU" sz="1600" dirty="0" smtClean="0">
                <a:latin typeface="Georgia" panose="02040502050405020303" pitchFamily="18" charset="0"/>
              </a:rPr>
              <a:t>процесса</a:t>
            </a:r>
            <a:endParaRPr lang="ru-RU" sz="1600" dirty="0">
              <a:latin typeface="Georgia" panose="02040502050405020303" pitchFamily="18" charset="0"/>
            </a:endParaRPr>
          </a:p>
        </p:txBody>
      </p:sp>
      <p:cxnSp>
        <p:nvCxnSpPr>
          <p:cNvPr id="32" name="Прямая со стрелкой 31"/>
          <p:cNvCxnSpPr/>
          <p:nvPr/>
        </p:nvCxnSpPr>
        <p:spPr>
          <a:xfrm flipH="1" flipV="1">
            <a:off x="5776062" y="1916832"/>
            <a:ext cx="973414" cy="792088"/>
          </a:xfrm>
          <a:prstGeom prst="straightConnector1">
            <a:avLst/>
          </a:prstGeom>
          <a:ln w="381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3431" y="2295683"/>
            <a:ext cx="3608017" cy="23740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7346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8406" y="260648"/>
            <a:ext cx="7643192" cy="720080"/>
          </a:xfrm>
        </p:spPr>
        <p:txBody>
          <a:bodyPr/>
          <a:lstStyle/>
          <a:p>
            <a:r>
              <a:rPr lang="ru-RU" sz="2400" dirty="0" smtClean="0">
                <a:solidFill>
                  <a:srgbClr val="7030A0"/>
                </a:solidFill>
                <a:effectLst/>
                <a:latin typeface="Georgia" panose="02040502050405020303" pitchFamily="18" charset="0"/>
              </a:rPr>
              <a:t>Интерактивная образовательная среда</a:t>
            </a:r>
            <a:endParaRPr lang="ru-RU" sz="1600" dirty="0">
              <a:solidFill>
                <a:schemeClr val="accent4">
                  <a:lumMod val="50000"/>
                </a:schemeClr>
              </a:solidFill>
              <a:effectLst/>
              <a:latin typeface="Georgia" panose="02040502050405020303" pitchFamily="18" charset="0"/>
            </a:endParaRPr>
          </a:p>
        </p:txBody>
      </p:sp>
      <p:pic>
        <p:nvPicPr>
          <p:cNvPr id="11" name="Picture 6" descr="F:\фото\Наши будни\Смешарики\Семейный проект\DSC00276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01368" y="3966814"/>
            <a:ext cx="3603103" cy="27002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836712"/>
            <a:ext cx="4942858" cy="27803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6" descr="Формы и методы работы с детьми по формированию представлений о труде взрослых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341" y="3966813"/>
            <a:ext cx="3528806" cy="26466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6024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301598"/>
            <a:ext cx="8640960" cy="850106"/>
          </a:xfrm>
        </p:spPr>
        <p:txBody>
          <a:bodyPr/>
          <a:lstStyle/>
          <a:p>
            <a:pPr algn="ctr"/>
            <a:r>
              <a:rPr lang="ru-RU" sz="2400" dirty="0" smtClean="0">
                <a:solidFill>
                  <a:srgbClr val="7030A0"/>
                </a:solidFill>
                <a:effectLst/>
                <a:latin typeface="Georgia" panose="02040502050405020303" pitchFamily="18" charset="0"/>
              </a:rPr>
              <a:t>Интерактивный плакат – мощный инновационный инструмент, </a:t>
            </a:r>
            <a:r>
              <a:rPr lang="ru-RU" sz="2400" dirty="0">
                <a:solidFill>
                  <a:srgbClr val="7030A0"/>
                </a:solidFill>
                <a:effectLst/>
                <a:latin typeface="Georgia" panose="02040502050405020303" pitchFamily="18" charset="0"/>
              </a:rPr>
              <a:t>средство оригинального решения педагогических </a:t>
            </a:r>
            <a:r>
              <a:rPr lang="ru-RU" sz="2400" dirty="0" smtClean="0">
                <a:solidFill>
                  <a:srgbClr val="7030A0"/>
                </a:solidFill>
                <a:effectLst/>
                <a:latin typeface="Georgia" panose="02040502050405020303" pitchFamily="18" charset="0"/>
              </a:rPr>
              <a:t>задач, несущий в себе высокий развивающий потенциал</a:t>
            </a:r>
            <a:endParaRPr lang="ru-RU" sz="2400" b="1" dirty="0">
              <a:solidFill>
                <a:srgbClr val="7030A0"/>
              </a:solidFill>
              <a:effectLst/>
              <a:latin typeface="Georgia" panose="02040502050405020303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96" t="11268" r="11299" b="10903"/>
          <a:stretch/>
        </p:blipFill>
        <p:spPr bwMode="auto">
          <a:xfrm>
            <a:off x="711831" y="2276872"/>
            <a:ext cx="7638919" cy="43204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9498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5381" y="272136"/>
            <a:ext cx="7889237" cy="850106"/>
          </a:xfrm>
        </p:spPr>
        <p:txBody>
          <a:bodyPr/>
          <a:lstStyle/>
          <a:p>
            <a:pPr algn="ctr"/>
            <a:r>
              <a:rPr lang="ru-RU" sz="2400" dirty="0" smtClean="0">
                <a:solidFill>
                  <a:srgbClr val="7030A0"/>
                </a:solidFill>
                <a:effectLst/>
                <a:latin typeface="Georgia" panose="02040502050405020303" pitchFamily="18" charset="0"/>
              </a:rPr>
              <a:t>Теоретическая основа применения интерактивного плаката </a:t>
            </a:r>
            <a:br>
              <a:rPr lang="ru-RU" sz="2400" dirty="0" smtClean="0">
                <a:solidFill>
                  <a:srgbClr val="7030A0"/>
                </a:solidFill>
                <a:effectLst/>
                <a:latin typeface="Georgia" panose="02040502050405020303" pitchFamily="18" charset="0"/>
              </a:rPr>
            </a:br>
            <a:endParaRPr lang="ru-RU" sz="2400" b="1" dirty="0">
              <a:solidFill>
                <a:srgbClr val="7030A0"/>
              </a:solidFill>
              <a:effectLst/>
              <a:latin typeface="Georgia" panose="02040502050405020303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07" t="51674" r="15109" b="18323"/>
          <a:stretch/>
        </p:blipFill>
        <p:spPr bwMode="auto">
          <a:xfrm>
            <a:off x="189721" y="1261255"/>
            <a:ext cx="3744416" cy="27023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54" t="34027" r="38272" b="36952"/>
          <a:stretch/>
        </p:blipFill>
        <p:spPr bwMode="auto">
          <a:xfrm>
            <a:off x="5023874" y="1268760"/>
            <a:ext cx="3989680" cy="27984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6" t="11321" r="7032" b="17694"/>
          <a:stretch/>
        </p:blipFill>
        <p:spPr bwMode="auto">
          <a:xfrm>
            <a:off x="1919333" y="4085533"/>
            <a:ext cx="5099381" cy="23672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1585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01598"/>
            <a:ext cx="8208912" cy="850106"/>
          </a:xfrm>
        </p:spPr>
        <p:txBody>
          <a:bodyPr/>
          <a:lstStyle/>
          <a:p>
            <a:pPr algn="ctr"/>
            <a:r>
              <a:rPr lang="ru-RU" sz="2400" dirty="0" smtClean="0">
                <a:solidFill>
                  <a:srgbClr val="7030A0"/>
                </a:solidFill>
                <a:effectLst/>
                <a:latin typeface="Georgia" panose="02040502050405020303" pitchFamily="18" charset="0"/>
              </a:rPr>
              <a:t>Интерактивный плакат позволяет удовлетворить потребности всех </a:t>
            </a:r>
            <a:r>
              <a:rPr lang="ru-RU" sz="2400" dirty="0">
                <a:solidFill>
                  <a:srgbClr val="7030A0"/>
                </a:solidFill>
                <a:effectLst/>
                <a:latin typeface="Georgia" panose="02040502050405020303" pitchFamily="18" charset="0"/>
              </a:rPr>
              <a:t>участников образовательных отношений</a:t>
            </a:r>
            <a:endParaRPr lang="ru-RU" sz="2400" b="1" dirty="0">
              <a:solidFill>
                <a:srgbClr val="7030A0"/>
              </a:solidFill>
              <a:effectLst/>
              <a:latin typeface="Georgia" panose="02040502050405020303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69" t="11590" r="14459" b="19905"/>
          <a:stretch/>
        </p:blipFill>
        <p:spPr bwMode="auto">
          <a:xfrm>
            <a:off x="4037872" y="4077072"/>
            <a:ext cx="4811472" cy="25372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96" t="11268" r="11299" b="18080"/>
          <a:stretch/>
        </p:blipFill>
        <p:spPr bwMode="auto">
          <a:xfrm>
            <a:off x="264908" y="1526069"/>
            <a:ext cx="4968552" cy="25510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8146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2320</TotalTime>
  <Words>163</Words>
  <Application>Microsoft Office PowerPoint</Application>
  <PresentationFormat>Экран (4:3)</PresentationFormat>
  <Paragraphs>29</Paragraphs>
  <Slides>15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9" baseType="lpstr">
      <vt:lpstr>Calibri</vt:lpstr>
      <vt:lpstr>Georgia</vt:lpstr>
      <vt:lpstr>Trebuchet MS</vt:lpstr>
      <vt:lpstr>Воздушный поток</vt:lpstr>
      <vt:lpstr>«Интерактивный плакат как средство развития познавательного интереса дошкольников с ОВЗ»</vt:lpstr>
      <vt:lpstr>Согласно ФГОС ДОО  «Государство обеспечивает равенства возможностей каждого ребенка в период дошкольного детства, в получении качественного образования независимо от психофизиологических и личностных особенностей ребенка. </vt:lpstr>
      <vt:lpstr>Дошкольники с ОВЗ в детском саду отличаются  более низкой работоспособностью по сравнению со сверстниками, низкой социализацией и самооценкой.</vt:lpstr>
      <vt:lpstr>Задача воспитателя – создать среду, в которой каждый ребенок чувствует себя комфортно!</vt:lpstr>
      <vt:lpstr>Презентация PowerPoint</vt:lpstr>
      <vt:lpstr>Интерактивная образовательная среда</vt:lpstr>
      <vt:lpstr>Интерактивный плакат – мощный инновационный инструмент, средство оригинального решения педагогических задач, несущий в себе высокий развивающий потенциал</vt:lpstr>
      <vt:lpstr>Теоретическая основа применения интерактивного плаката  </vt:lpstr>
      <vt:lpstr>Интерактивный плакат позволяет удовлетворить потребности всех участников образовательных отношений</vt:lpstr>
      <vt:lpstr>Преимущества интерактивного плаката</vt:lpstr>
      <vt:lpstr>Программы для создания  интерактивных плакатов </vt:lpstr>
      <vt:lpstr>Составляющие интерактивного плаката</vt:lpstr>
      <vt:lpstr>Для оценки результативности интерактивного плаката</vt:lpstr>
      <vt:lpstr>Результаты использования интерактивного плаката </vt:lpstr>
      <vt:lpstr>Интерактивный плакат - отличный помощник  в работе по ранней профориентации дошкольников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Пользователь Windows</cp:lastModifiedBy>
  <cp:revision>173</cp:revision>
  <dcterms:created xsi:type="dcterms:W3CDTF">2017-09-13T03:24:09Z</dcterms:created>
  <dcterms:modified xsi:type="dcterms:W3CDTF">2021-03-31T21:01:10Z</dcterms:modified>
</cp:coreProperties>
</file>