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56" r:id="rId8"/>
    <p:sldId id="274" r:id="rId9"/>
    <p:sldId id="257" r:id="rId10"/>
    <p:sldId id="270" r:id="rId11"/>
    <p:sldId id="271" r:id="rId12"/>
    <p:sldId id="276" r:id="rId13"/>
    <p:sldId id="272" r:id="rId14"/>
    <p:sldId id="273" r:id="rId15"/>
    <p:sldId id="259" r:id="rId16"/>
    <p:sldId id="258" r:id="rId17"/>
    <p:sldId id="27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8D25-354F-4E35-AAD9-3CA440952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78D25-354F-4E35-AAD9-3CA440952E3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A7656-A765-43BD-AA54-5A4EB59628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DELL\Documents\для СУПа матем\для матем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67544" y="260648"/>
            <a:ext cx="8208912" cy="6336704"/>
          </a:xfrm>
          <a:prstGeom prst="rect">
            <a:avLst/>
          </a:prstGeom>
          <a:noFill/>
        </p:spPr>
      </p:pic>
      <p:pic>
        <p:nvPicPr>
          <p:cNvPr id="1027" name="Picture 3" descr="C:\Users\DELL\Documents\для СУПа матем\картинка для матем киска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7544" y="3861048"/>
            <a:ext cx="2736304" cy="2771850"/>
          </a:xfrm>
          <a:prstGeom prst="rect">
            <a:avLst/>
          </a:prstGeom>
          <a:noFill/>
        </p:spPr>
      </p:pic>
      <p:pic>
        <p:nvPicPr>
          <p:cNvPr id="1028" name="Picture 4" descr="C:\Users\DELL\Documents\для СУПа матем\колок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948264" y="260648"/>
            <a:ext cx="1733550" cy="1428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0019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«Развитие математических способностей у дошкольников через логические задания»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013176"/>
            <a:ext cx="5544616" cy="1584176"/>
          </a:xfrm>
        </p:spPr>
        <p:txBody>
          <a:bodyPr>
            <a:normAutofit fontScale="25000" lnSpcReduction="20000"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Смоленская О.В.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МДОАУ «Детский №53»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Орска</a:t>
            </a:r>
            <a:endParaRPr lang="ru-RU" sz="6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>
            <a:extLst>
              <a:ext uri="{FF2B5EF4-FFF2-40B4-BE49-F238E27FC236}">
                <a16:creationId xmlns="" xmlns:a16="http://schemas.microsoft.com/office/drawing/2014/main" id="{C84ABAF6-F5EA-4FE4-B1C2-BAA728458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0" t="5324" r="2592" b="11004"/>
          <a:stretch/>
        </p:blipFill>
        <p:spPr>
          <a:xfrm rot="10800000">
            <a:off x="3635896" y="3356992"/>
            <a:ext cx="2664296" cy="3274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8B3BAAE-55BF-453B-A58E-89A56A3ECA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14"/>
          <a:stretch/>
        </p:blipFill>
        <p:spPr>
          <a:xfrm rot="5400000">
            <a:off x="5749697" y="2251302"/>
            <a:ext cx="3693277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6">
            <a:extLst>
              <a:ext uri="{FF2B5EF4-FFF2-40B4-BE49-F238E27FC236}">
                <a16:creationId xmlns="" xmlns:a16="http://schemas.microsoft.com/office/drawing/2014/main" id="{E0486B5B-D26F-44DD-9C91-9F13E4D38A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56" b="9662"/>
          <a:stretch/>
        </p:blipFill>
        <p:spPr>
          <a:xfrm rot="10800000">
            <a:off x="683567" y="1628800"/>
            <a:ext cx="3428011" cy="2373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8B3BAAE-55BF-453B-A58E-89A56A3ECA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14"/>
          <a:stretch/>
        </p:blipFill>
        <p:spPr>
          <a:xfrm rot="5400000">
            <a:off x="5677689" y="2251303"/>
            <a:ext cx="3693277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>
            <a:extLst>
              <a:ext uri="{FF2B5EF4-FFF2-40B4-BE49-F238E27FC236}">
                <a16:creationId xmlns="" xmlns:a16="http://schemas.microsoft.com/office/drawing/2014/main" id="{77CBB39B-997F-44A4-8B2E-4B94F56FA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737388" cy="2803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6">
            <a:extLst>
              <a:ext uri="{FF2B5EF4-FFF2-40B4-BE49-F238E27FC236}">
                <a16:creationId xmlns="" xmlns:a16="http://schemas.microsoft.com/office/drawing/2014/main" id="{B79CC225-AFF4-44D7-B6D4-F04C9D4A42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40" b="5857"/>
          <a:stretch/>
        </p:blipFill>
        <p:spPr>
          <a:xfrm rot="16200000">
            <a:off x="5866128" y="3791056"/>
            <a:ext cx="3150773" cy="2282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10">
            <a:extLst>
              <a:ext uri="{FF2B5EF4-FFF2-40B4-BE49-F238E27FC236}">
                <a16:creationId xmlns="" xmlns:a16="http://schemas.microsoft.com/office/drawing/2014/main" id="{9EE63DEF-807D-4ADC-97A8-94F38F977F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77" r="7716" b="2504"/>
          <a:stretch/>
        </p:blipFill>
        <p:spPr>
          <a:xfrm rot="10800000">
            <a:off x="3491880" y="4221088"/>
            <a:ext cx="2662807" cy="2317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6A1ECBB-C0A9-4A28-8099-D0307D54AD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14" t="14645" r="-2" b="11608"/>
          <a:stretch/>
        </p:blipFill>
        <p:spPr>
          <a:xfrm rot="10800000">
            <a:off x="4572000" y="1628800"/>
            <a:ext cx="1801683" cy="2291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>
            <a:extLst>
              <a:ext uri="{FF2B5EF4-FFF2-40B4-BE49-F238E27FC236}">
                <a16:creationId xmlns="" xmlns:a16="http://schemas.microsoft.com/office/drawing/2014/main" id="{7DD01CC0-C233-4869-B14B-C0FBADA0A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31" t="5109" r="16064"/>
          <a:stretch/>
        </p:blipFill>
        <p:spPr>
          <a:xfrm>
            <a:off x="395536" y="3789040"/>
            <a:ext cx="2952328" cy="2721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2A0C294-2681-4437-839B-13A4F9727F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56"/>
          <a:stretch/>
        </p:blipFill>
        <p:spPr>
          <a:xfrm rot="5400000">
            <a:off x="2263680" y="2712985"/>
            <a:ext cx="4824534" cy="29441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Объект 9">
            <a:extLst>
              <a:ext uri="{FF2B5EF4-FFF2-40B4-BE49-F238E27FC236}">
                <a16:creationId xmlns="" xmlns:a16="http://schemas.microsoft.com/office/drawing/2014/main" id="{7F4085E4-48D3-4149-87C4-EE4BC21AD7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03"/>
          <a:stretch/>
        </p:blipFill>
        <p:spPr>
          <a:xfrm>
            <a:off x="5868144" y="1772816"/>
            <a:ext cx="2843809" cy="4800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Объект 7">
            <a:extLst>
              <a:ext uri="{FF2B5EF4-FFF2-40B4-BE49-F238E27FC236}">
                <a16:creationId xmlns="" xmlns:a16="http://schemas.microsoft.com/office/drawing/2014/main" id="{876BC9BE-873D-43CE-BDD7-10F072C56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2" t="9466" r="-502"/>
          <a:stretch/>
        </p:blipFill>
        <p:spPr>
          <a:xfrm rot="5400000">
            <a:off x="706181" y="1246147"/>
            <a:ext cx="2016224" cy="27815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>
            <a:extLst>
              <a:ext uri="{FF2B5EF4-FFF2-40B4-BE49-F238E27FC236}">
                <a16:creationId xmlns="" xmlns:a16="http://schemas.microsoft.com/office/drawing/2014/main" id="{4C372073-74D6-47B1-8DBE-5C7A61B53E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28" r="8185" b="6884"/>
          <a:stretch/>
        </p:blipFill>
        <p:spPr>
          <a:xfrm rot="16200000">
            <a:off x="682689" y="1269639"/>
            <a:ext cx="2255694" cy="2974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7">
            <a:extLst>
              <a:ext uri="{FF2B5EF4-FFF2-40B4-BE49-F238E27FC236}">
                <a16:creationId xmlns="" xmlns:a16="http://schemas.microsoft.com/office/drawing/2014/main" id="{81D126BC-0BA2-485D-A002-2877C2331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1" t="2466" r="6567" b="3100"/>
          <a:stretch/>
        </p:blipFill>
        <p:spPr>
          <a:xfrm rot="10800000">
            <a:off x="6084168" y="2060848"/>
            <a:ext cx="2899251" cy="4104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219B05A-DC9B-4302-BB3F-FFE29F4138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46" t="4767" r="6908" b="3472"/>
          <a:stretch/>
        </p:blipFill>
        <p:spPr>
          <a:xfrm rot="16200000">
            <a:off x="3858474" y="1262206"/>
            <a:ext cx="1744651" cy="2477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12">
            <a:extLst>
              <a:ext uri="{FF2B5EF4-FFF2-40B4-BE49-F238E27FC236}">
                <a16:creationId xmlns="" xmlns:a16="http://schemas.microsoft.com/office/drawing/2014/main" id="{BFA624A5-D304-4B32-A0E7-2C98DD33F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90" r="4350"/>
          <a:stretch/>
        </p:blipFill>
        <p:spPr>
          <a:xfrm>
            <a:off x="2915816" y="3789040"/>
            <a:ext cx="3096344" cy="229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7FD2E625-FB11-48F0-B7E1-46919633E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2844" y="1661852"/>
            <a:ext cx="4170559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Данные игры</a:t>
            </a:r>
            <a:r>
              <a:rPr lang="ru-RU" sz="2400" dirty="0" smtClean="0"/>
              <a:t> развивают  способность анализировать сходство и различие предметов , которое совершенствуется в ходе решения задач «на сопоставление».  При выполнении заданий этого вида совершенствуется зрительное восприятие и произвольность внимания, кратковременная память и        воображение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</a:t>
            </a:r>
            <a:r>
              <a:rPr lang="ru-RU" sz="2400" b="1" dirty="0" smtClean="0"/>
              <a:t>Выполнение игровых заданий </a:t>
            </a:r>
            <a:r>
              <a:rPr lang="ru-RU" sz="2400" dirty="0" smtClean="0"/>
              <a:t>способствует развитию сообразительности, пространственного воображения, логического мышления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Детям очень нравится  выполнять задания по карточкам (кубики Никитина) . Это пособие мы изготовили сами.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8B3BAAE-55BF-453B-A58E-89A56A3EC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14"/>
          <a:stretch/>
        </p:blipFill>
        <p:spPr>
          <a:xfrm rot="5400000">
            <a:off x="4633573" y="2719355"/>
            <a:ext cx="3405245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В этом году планирую приобрести игру «Палочки </a:t>
            </a:r>
            <a:r>
              <a:rPr lang="ru-RU" sz="2400" dirty="0" err="1" smtClean="0"/>
              <a:t>Кюизенера</a:t>
            </a:r>
            <a:r>
              <a:rPr lang="ru-RU" sz="2400" dirty="0" smtClean="0"/>
              <a:t>», так как эта игра способствует:</a:t>
            </a:r>
          </a:p>
          <a:p>
            <a:pPr>
              <a:buNone/>
            </a:pPr>
            <a:r>
              <a:rPr lang="ru-RU" sz="2400" dirty="0" smtClean="0"/>
              <a:t>    • Развитию у детей представления о числе; </a:t>
            </a:r>
          </a:p>
          <a:p>
            <a:pPr>
              <a:buNone/>
            </a:pPr>
            <a:r>
              <a:rPr lang="ru-RU" sz="2400" dirty="0" smtClean="0"/>
              <a:t>    • может научить их измерению с помощью мерки;</a:t>
            </a:r>
          </a:p>
          <a:p>
            <a:pPr>
              <a:buNone/>
            </a:pPr>
            <a:r>
              <a:rPr lang="ru-RU" sz="2400" dirty="0" smtClean="0"/>
              <a:t>    • Развивает комбинаторные способности;</a:t>
            </a:r>
          </a:p>
          <a:p>
            <a:pPr>
              <a:buNone/>
            </a:pPr>
            <a:r>
              <a:rPr lang="ru-RU" sz="2400" dirty="0" smtClean="0"/>
              <a:t>                            • Познакомит с ориентированием;</a:t>
            </a:r>
          </a:p>
          <a:p>
            <a:pPr>
              <a:buNone/>
            </a:pPr>
            <a:r>
              <a:rPr lang="ru-RU" sz="2400" dirty="0" smtClean="0"/>
              <a:t>                                  • научит выкладывать плоскостные и                   объёмные фигуры и композиции, буквы, цифры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 Знакомство родителей с содержанием работы по программе. Разработка консультаций для родителей по данной теме. Рекомендации для родителей по использованию литературы. Проведение математических викторин с участием родителей. Рекомендации по приобретению игр и занимательной литературы.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Математические способности </a:t>
            </a:r>
            <a:r>
              <a:rPr lang="ru-RU" sz="2400" dirty="0" smtClean="0"/>
              <a:t>– это особенности протекания мыслительного процесса с выраженностью анализа и синтеза, быстрого абстрагирования и обобщения применительно к математическому материалу.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Таким образом</a:t>
            </a:r>
            <a:r>
              <a:rPr lang="ru-RU" sz="2400" dirty="0" smtClean="0"/>
              <a:t>, используя развивающие логические игры математического содержания </a:t>
            </a:r>
            <a:r>
              <a:rPr lang="ru-RU" sz="2400" dirty="0" smtClean="0"/>
              <a:t>развивают у </a:t>
            </a:r>
            <a:r>
              <a:rPr lang="ru-RU" sz="2400" dirty="0" smtClean="0"/>
              <a:t>детей: </a:t>
            </a:r>
            <a:r>
              <a:rPr lang="ru-RU" sz="2400" dirty="0" smtClean="0"/>
              <a:t>Мышление, </a:t>
            </a:r>
            <a:r>
              <a:rPr lang="ru-RU" sz="2400" dirty="0" smtClean="0"/>
              <a:t>Воображение </a:t>
            </a:r>
            <a:r>
              <a:rPr lang="ru-RU" sz="2400" dirty="0" smtClean="0"/>
              <a:t>,Память, что способствуют </a:t>
            </a:r>
            <a:r>
              <a:rPr lang="ru-RU" sz="2400" dirty="0" smtClean="0"/>
              <a:t>развитию интереса к получению знаний при подготовке к обучению в школе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    Желаю всем творческих успехов!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Мышление дошкольника опирается на эти же мыслительные операции. Развиваются они у всех </a:t>
            </a:r>
            <a:r>
              <a:rPr lang="ru-RU" sz="2400" dirty="0" smtClean="0"/>
              <a:t>детей </a:t>
            </a:r>
            <a:r>
              <a:rPr lang="ru-RU" sz="2400" dirty="0" smtClean="0"/>
              <a:t>с различной эффективностью. Стимулировать их развитие можно и нужно. Это вовсе не означает, что у ребенка пробудится математическая одаренность, и он вырастет настоящим математиком. Но, если развивать умения               анализировать, выделять признаки, обобщать, выстраивать логическую цепочку мыслей, то это будет способствовать развитию математических способностей дошкольника и более общих – интеллектуальных.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создать  условия  для использования  логико-математических  игр  как  эффективного  средства подготовки  детей  к  школе.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936104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развивать умственные способности через логико-математические игры </a:t>
            </a:r>
          </a:p>
          <a:p>
            <a:pPr algn="ctr"/>
            <a:r>
              <a:rPr lang="ru-RU" sz="2400" dirty="0" smtClean="0"/>
              <a:t> способствовать развитию познавательной активности детей.  </a:t>
            </a:r>
          </a:p>
          <a:p>
            <a:pPr algn="ctr"/>
            <a:r>
              <a:rPr lang="ru-RU" sz="2400" dirty="0" smtClean="0"/>
              <a:t>развивать стремление у детей к самостоятельному познанию и размышлению </a:t>
            </a:r>
          </a:p>
          <a:p>
            <a:pPr algn="ctr"/>
            <a:r>
              <a:rPr lang="ru-RU" sz="2400" dirty="0" smtClean="0"/>
              <a:t>развивать творческие способности, направленные на умственное развитие в целом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и приёмы: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Практический(упражнения, опыты, продуктивная деятельность)</a:t>
            </a:r>
          </a:p>
          <a:p>
            <a:pPr algn="ctr"/>
            <a:r>
              <a:rPr lang="ru-RU" sz="2400" dirty="0" smtClean="0"/>
              <a:t>Наглядный(демонстрация, наблюдения, показ, рассматривание таблиц и моделей)</a:t>
            </a:r>
          </a:p>
          <a:p>
            <a:pPr algn="ctr"/>
            <a:r>
              <a:rPr lang="ru-RU" sz="2400" dirty="0" smtClean="0"/>
              <a:t>Словесный(проблемная ситуация, рассказывание, беседа, объяснение, пояснение, словесные дидактические игры, сравнение</a:t>
            </a:r>
            <a:r>
              <a:rPr lang="ru-RU" sz="2400" dirty="0" smtClean="0"/>
              <a:t>, указание</a:t>
            </a:r>
            <a:r>
              <a:rPr lang="ru-RU" sz="2400" dirty="0" smtClean="0"/>
              <a:t>, вопросы к детям, обследование)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 группе создана предметно-развивающая среда </a:t>
            </a:r>
            <a:r>
              <a:rPr lang="ru-RU" sz="2700" dirty="0" smtClean="0"/>
              <a:t>.Для </a:t>
            </a:r>
            <a:r>
              <a:rPr lang="ru-RU" sz="2700" dirty="0" smtClean="0"/>
              <a:t>игр и игровых пособий </a:t>
            </a:r>
            <a:r>
              <a:rPr lang="ru-RU" sz="2700" dirty="0" smtClean="0"/>
              <a:t>создан математический центр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="" xmlns:a16="http://schemas.microsoft.com/office/drawing/2014/main" id="{B56F699E-7186-4BD6-85EE-7EAF49BBA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2708920"/>
            <a:ext cx="5940196" cy="3974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>
            <a:extLst>
              <a:ext uri="{FF2B5EF4-FFF2-40B4-BE49-F238E27FC236}">
                <a16:creationId xmlns="" xmlns:a16="http://schemas.microsoft.com/office/drawing/2014/main" id="{331586A9-528C-445B-AFDF-0100AE122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876" b="14079"/>
          <a:stretch/>
        </p:blipFill>
        <p:spPr>
          <a:xfrm>
            <a:off x="461063" y="2060848"/>
            <a:ext cx="8233203" cy="44587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="" xmlns:a16="http://schemas.microsoft.com/office/drawing/2014/main" id="{1AFE32C8-A88B-4DF3-B0F5-34570BC7D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0" t="5290" r="8787" b="10361"/>
          <a:stretch/>
        </p:blipFill>
        <p:spPr>
          <a:xfrm rot="10800000">
            <a:off x="755576" y="1772816"/>
            <a:ext cx="3180213" cy="2262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B963377-3182-40CC-96CB-781996560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61678" y="1271170"/>
            <a:ext cx="2577828" cy="3437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56D091B-3105-499D-B3D6-B2FF861A71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43" t="3683" r="5017"/>
          <a:stretch/>
        </p:blipFill>
        <p:spPr>
          <a:xfrm>
            <a:off x="3203848" y="4365104"/>
            <a:ext cx="2771800" cy="2258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математика.</Template>
  <TotalTime>201</TotalTime>
  <Words>359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математика.</vt:lpstr>
      <vt:lpstr>«Развитие математических способностей у дошкольников через логические задания»</vt:lpstr>
      <vt:lpstr>Слайд 2</vt:lpstr>
      <vt:lpstr>Слайд 3</vt:lpstr>
      <vt:lpstr>Цель:</vt:lpstr>
      <vt:lpstr>Задачи:</vt:lpstr>
      <vt:lpstr>Методы и приёмы:</vt:lpstr>
      <vt:lpstr>В группе создана предметно-развивающая среда .Для игр и игровых пособий создан математический центр.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Работа с родителями:</vt:lpstr>
      <vt:lpstr>Вывод: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User</cp:lastModifiedBy>
  <cp:revision>31</cp:revision>
  <dcterms:created xsi:type="dcterms:W3CDTF">2014-10-12T11:10:40Z</dcterms:created>
  <dcterms:modified xsi:type="dcterms:W3CDTF">2021-10-19T04:39:17Z</dcterms:modified>
</cp:coreProperties>
</file>