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  <p:sldId id="276" r:id="rId5"/>
    <p:sldId id="277" r:id="rId6"/>
    <p:sldId id="278" r:id="rId7"/>
    <p:sldId id="279" r:id="rId8"/>
    <p:sldId id="281" r:id="rId9"/>
    <p:sldId id="290" r:id="rId10"/>
    <p:sldId id="269" r:id="rId11"/>
    <p:sldId id="292" r:id="rId12"/>
    <p:sldId id="291" r:id="rId13"/>
    <p:sldId id="293" r:id="rId14"/>
    <p:sldId id="296" r:id="rId15"/>
    <p:sldId id="280" r:id="rId16"/>
    <p:sldId id="29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19" autoAdjust="0"/>
  </p:normalViewPr>
  <p:slideViewPr>
    <p:cSldViewPr>
      <p:cViewPr varScale="1">
        <p:scale>
          <a:sx n="67" d="100"/>
          <a:sy n="67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5483-FF35-4F17-B60E-DDB6023768E4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E0AF-2E6A-41A8-AFE5-F49E0FA83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8BB0-E13C-415B-9AAE-FDB17D4A707E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9AE5-ED15-465E-A54B-8FC0D3E36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57D3-3410-4B70-883E-047FF1536C20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CD0A-CE1F-41FD-BAF5-B7AC829AA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8BC5-68DE-4F4E-81D8-EC8C06EB1487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3404-B864-459A-A48C-E90FD57D9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717D-B6D5-4AD9-9406-181AF2BC7DC0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3D00-AF59-494E-B5F6-C457F4925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71A1-A07E-466A-925D-EAADB9B7163A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2A9C-8CC7-4F84-AB70-381EBF8A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63E4-05C3-4259-87EB-0708C21DF7D2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E3FE-62C0-41B5-87B4-25F4C3B90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5A312-ACB0-4A6B-9E75-9BF7EDFC7635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456E-03F0-48D2-8B7D-2D2772D69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37EE-C8AA-4995-B6D2-A777A75FC24E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7533-D502-4618-9921-60ED8E525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434E-7816-45E3-B8C8-E33091605BD0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5862-08E2-479D-922E-4004EA0D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22A8-52BF-4CA9-9463-BF05839D382C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8D949-8FE6-4622-A49A-96DFF84FF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D6F103-9E2F-4FEC-9304-929C339BB71F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990F88-5FD0-49E2-BA0F-EBF9E3955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ezentaciya-k-skazke-a-tolstogo-zolotoy-klyuchik-ili-priklyucheniya-buratino-2031560.html" TargetMode="External"/><Relationship Id="rId2" Type="http://schemas.openxmlformats.org/officeDocument/2006/relationships/hyperlink" Target="https://nsportal.ru/detskiy-sad/raznoe/2017/01/30/priklyucheniya-buratin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ki.rdf.ru/item/3247" TargetMode="External"/><Relationship Id="rId4" Type="http://schemas.openxmlformats.org/officeDocument/2006/relationships/hyperlink" Target="https://ppt4web.ru/literatura/prikljuchenija-buratino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3314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pic>
        <p:nvPicPr>
          <p:cNvPr id="13315" name="Picture 4" descr="7_0064"/>
          <p:cNvPicPr>
            <a:picLocks noChangeAspect="1" noChangeArrowheads="1"/>
          </p:cNvPicPr>
          <p:nvPr/>
        </p:nvPicPr>
        <p:blipFill>
          <a:blip r:embed="rId2" cstate="print"/>
          <a:srcRect r="-345"/>
          <a:stretch>
            <a:fillRect/>
          </a:stretch>
        </p:blipFill>
        <p:spPr bwMode="auto">
          <a:xfrm>
            <a:off x="6300788" y="3141663"/>
            <a:ext cx="21050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9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994612">
            <a:off x="7093744" y="3715544"/>
            <a:ext cx="20939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Книга"/>
          <p:cNvPicPr>
            <a:picLocks noChangeAspect="1" noChangeArrowheads="1"/>
          </p:cNvPicPr>
          <p:nvPr/>
        </p:nvPicPr>
        <p:blipFill>
          <a:blip r:embed="rId4" cstate="print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/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rgbClr val="FF3300"/>
                </a:solidFill>
                <a:latin typeface="+mn-lt"/>
              </a:rPr>
              <a:t>А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/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+mn-lt"/>
              </a:rPr>
              <a:t>Б</a:t>
            </a: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13322" name="Rectangle 13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3324" name="WordArt 19"/>
          <p:cNvSpPr>
            <a:spLocks noChangeArrowheads="1" noChangeShapeType="1" noTextEdit="1"/>
          </p:cNvSpPr>
          <p:nvPr/>
        </p:nvSpPr>
        <p:spPr bwMode="auto">
          <a:xfrm>
            <a:off x="1547813" y="1479550"/>
            <a:ext cx="6192837" cy="869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+mn-lt"/>
                <a:ea typeface="+mn-lt"/>
                <a:cs typeface="+mn-lt"/>
              </a:rPr>
              <a:t>«Книги-юбиляры 2021»</a:t>
            </a:r>
          </a:p>
        </p:txBody>
      </p:sp>
      <p:sp>
        <p:nvSpPr>
          <p:cNvPr id="3086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92125" y="2338388"/>
            <a:ext cx="8112125" cy="38989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uk-UA" sz="2200" b="1" smtClean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Алексей Толстой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«Золотой ключик, или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Приключения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9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Буратино»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Учитель – логопед МДОАУ №102 Шилан Т.А.,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воспитатель Бурдачева М.А.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г.Орск,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1800" b="1" smtClean="0">
                <a:latin typeface="Times New Roman" pitchFamily="18" charset="0"/>
                <a:cs typeface="Times New Roman" pitchFamily="18" charset="0"/>
              </a:rPr>
              <a:t>Оренбургская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13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2530" name="AutoShape 4"/>
          <p:cNvSpPr>
            <a:spLocks noChangeArrowheads="1"/>
          </p:cNvSpPr>
          <p:nvPr/>
        </p:nvSpPr>
        <p:spPr bwMode="auto">
          <a:xfrm>
            <a:off x="420688" y="406400"/>
            <a:ext cx="8280400" cy="61198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sp>
        <p:nvSpPr>
          <p:cNvPr id="22531" name="WordArt 19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6048375" cy="2206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Главные герои сказки</a:t>
            </a:r>
          </a:p>
        </p:txBody>
      </p:sp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4932363" y="3573463"/>
            <a:ext cx="18002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   </a:t>
            </a: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Пудель </a:t>
            </a:r>
          </a:p>
          <a:p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  Артемон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611188" y="4365625"/>
            <a:ext cx="2089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  </a:t>
            </a: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 Мальвина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300788" y="5805488"/>
            <a:ext cx="2087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      </a:t>
            </a: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Пьеро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843213" y="5949950"/>
            <a:ext cx="17287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   </a:t>
            </a: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Дуремар</a:t>
            </a:r>
          </a:p>
        </p:txBody>
      </p:sp>
      <p:sp>
        <p:nvSpPr>
          <p:cNvPr id="22536" name="TextBox 1"/>
          <p:cNvSpPr txBox="1">
            <a:spLocks noChangeArrowheads="1"/>
          </p:cNvSpPr>
          <p:nvPr/>
        </p:nvSpPr>
        <p:spPr bwMode="auto">
          <a:xfrm>
            <a:off x="971550" y="1628775"/>
            <a:ext cx="2016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   </a:t>
            </a: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Голубоглазая,</a:t>
            </a:r>
          </a:p>
          <a:p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умная, аккуратная </a:t>
            </a:r>
          </a:p>
        </p:txBody>
      </p:sp>
      <p:pic>
        <p:nvPicPr>
          <p:cNvPr id="5" name="Picture 5" descr="E:\персонажи сказки буратино\hello_html_m26b6e9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52550"/>
            <a:ext cx="208915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Box 1"/>
          <p:cNvSpPr txBox="1">
            <a:spLocks noChangeArrowheads="1"/>
          </p:cNvSpPr>
          <p:nvPr/>
        </p:nvSpPr>
        <p:spPr bwMode="auto">
          <a:xfrm>
            <a:off x="4932363" y="1844675"/>
            <a:ext cx="18002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   </a:t>
            </a: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Верный, смелый, надежный</a:t>
            </a:r>
          </a:p>
        </p:txBody>
      </p:sp>
      <p:pic>
        <p:nvPicPr>
          <p:cNvPr id="20" name="Picture 2" descr="C:\Users\User\Downloads\411.jpg"/>
          <p:cNvPicPr>
            <a:picLocks noChangeAspect="1" noChangeArrowheads="1"/>
          </p:cNvPicPr>
          <p:nvPr/>
        </p:nvPicPr>
        <p:blipFill>
          <a:blip r:embed="rId3" cstate="print"/>
          <a:srcRect l="8823" r="11765"/>
          <a:stretch>
            <a:fillRect/>
          </a:stretch>
        </p:blipFill>
        <p:spPr bwMode="auto">
          <a:xfrm>
            <a:off x="4716016" y="1052736"/>
            <a:ext cx="2115764" cy="266429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2540" name="TextBox 1"/>
          <p:cNvSpPr txBox="1">
            <a:spLocks noChangeArrowheads="1"/>
          </p:cNvSpPr>
          <p:nvPr/>
        </p:nvSpPr>
        <p:spPr bwMode="auto">
          <a:xfrm>
            <a:off x="2916238" y="3357563"/>
            <a:ext cx="208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Обманщик, продавец пиявок</a:t>
            </a:r>
          </a:p>
        </p:txBody>
      </p:sp>
      <p:pic>
        <p:nvPicPr>
          <p:cNvPr id="2" name="Picture 2" descr="E:\персонажи сказки буратино\22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852738"/>
            <a:ext cx="1655763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TextBox 1"/>
          <p:cNvSpPr txBox="1">
            <a:spLocks noChangeArrowheads="1"/>
          </p:cNvSpPr>
          <p:nvPr/>
        </p:nvSpPr>
        <p:spPr bwMode="auto">
          <a:xfrm>
            <a:off x="6732588" y="3284538"/>
            <a:ext cx="208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      </a:t>
            </a: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Печальный, робкий, влюбленный</a:t>
            </a:r>
          </a:p>
        </p:txBody>
      </p:sp>
      <p:pic>
        <p:nvPicPr>
          <p:cNvPr id="21" name="Picture 2" descr="C:\Users\User\Downloads\0016-009-20061.png"/>
          <p:cNvPicPr>
            <a:picLocks noChangeAspect="1" noChangeArrowheads="1"/>
          </p:cNvPicPr>
          <p:nvPr/>
        </p:nvPicPr>
        <p:blipFill>
          <a:blip r:embed="rId5" cstate="print"/>
          <a:srcRect l="15625" r="6250"/>
          <a:stretch>
            <a:fillRect/>
          </a:stretch>
        </p:blipFill>
        <p:spPr bwMode="auto">
          <a:xfrm>
            <a:off x="6516688" y="2852738"/>
            <a:ext cx="19431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18" grpId="0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3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420688" y="406400"/>
            <a:ext cx="8280400" cy="61198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sp>
        <p:nvSpPr>
          <p:cNvPr id="23555" name="WordArt 19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6048375" cy="2206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Главные герои сказки</a:t>
            </a:r>
          </a:p>
        </p:txBody>
      </p:sp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611188" y="4508500"/>
            <a:ext cx="2376487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>
                <a:latin typeface="Calibri" pitchFamily="34" charset="0"/>
              </a:rPr>
              <a:t>   </a:t>
            </a: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Черепаха</a:t>
            </a:r>
          </a:p>
          <a:p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uk-UA" sz="2400" b="1" dirty="0" err="1">
                <a:solidFill>
                  <a:srgbClr val="FF0000"/>
                </a:solidFill>
                <a:latin typeface="Calibri" pitchFamily="34" charset="0"/>
              </a:rPr>
              <a:t>Тортилла</a:t>
            </a:r>
            <a:endParaRPr lang="uk-UA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203575" y="5013325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    Кот Базилио</a:t>
            </a: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684213" y="2565400"/>
            <a:ext cx="24479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 </a:t>
            </a: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Умная. мудрая. Дает советы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6524625" y="5094288"/>
            <a:ext cx="2160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 </a:t>
            </a: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Лиса  Алиса</a:t>
            </a:r>
          </a:p>
        </p:txBody>
      </p:sp>
      <p:pic>
        <p:nvPicPr>
          <p:cNvPr id="6" name="Picture 2" descr="E:\main_14_14_тортила.jpg"/>
          <p:cNvPicPr>
            <a:picLocks noChangeAspect="1" noChangeArrowheads="1"/>
          </p:cNvPicPr>
          <p:nvPr/>
        </p:nvPicPr>
        <p:blipFill>
          <a:blip r:embed="rId2" cstate="print"/>
          <a:srcRect b="12251"/>
          <a:stretch>
            <a:fillRect/>
          </a:stretch>
        </p:blipFill>
        <p:spPr bwMode="auto">
          <a:xfrm>
            <a:off x="755650" y="1484313"/>
            <a:ext cx="22431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1"/>
          <p:cNvSpPr txBox="1">
            <a:spLocks noChangeArrowheads="1"/>
          </p:cNvSpPr>
          <p:nvPr/>
        </p:nvSpPr>
        <p:spPr bwMode="auto">
          <a:xfrm>
            <a:off x="3348038" y="2708275"/>
            <a:ext cx="1871662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 </a:t>
            </a: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Глупый, слепой, жадный</a:t>
            </a:r>
          </a:p>
        </p:txBody>
      </p:sp>
      <p:pic>
        <p:nvPicPr>
          <p:cNvPr id="14" name="Picture 3" descr="E:\персонажи сказки буратино\3997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700213"/>
            <a:ext cx="201612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"/>
          <p:cNvSpPr txBox="1">
            <a:spLocks noChangeArrowheads="1"/>
          </p:cNvSpPr>
          <p:nvPr/>
        </p:nvSpPr>
        <p:spPr bwMode="auto">
          <a:xfrm>
            <a:off x="6372225" y="2781300"/>
            <a:ext cx="2160588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latin typeface="Calibri" pitchFamily="34" charset="0"/>
              </a:rPr>
              <a:t> </a:t>
            </a: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Умная, хитрая, коварная</a:t>
            </a:r>
          </a:p>
        </p:txBody>
      </p:sp>
      <p:pic>
        <p:nvPicPr>
          <p:cNvPr id="4" name="Picture 4" descr="E:\персонажи сказки буратино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700213"/>
            <a:ext cx="19732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3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468313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sp>
        <p:nvSpPr>
          <p:cNvPr id="24579" name="WordArt 19"/>
          <p:cNvSpPr>
            <a:spLocks noChangeArrowheads="1" noChangeShapeType="1" noTextEdit="1"/>
          </p:cNvSpPr>
          <p:nvPr/>
        </p:nvSpPr>
        <p:spPr bwMode="auto">
          <a:xfrm>
            <a:off x="2124075" y="908050"/>
            <a:ext cx="4824413" cy="26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Чьи это вещи?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8DC"/>
              </a:clrFrom>
              <a:clrTo>
                <a:srgbClr val="FFF8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7458">
            <a:off x="515784" y="1424962"/>
            <a:ext cx="2592914" cy="206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7_0064"/>
          <p:cNvPicPr>
            <a:picLocks noChangeAspect="1" noChangeArrowheads="1"/>
          </p:cNvPicPr>
          <p:nvPr/>
        </p:nvPicPr>
        <p:blipFill>
          <a:blip r:embed="rId3" cstate="print"/>
          <a:srcRect l="-345"/>
          <a:stretch>
            <a:fillRect/>
          </a:stretch>
        </p:blipFill>
        <p:spPr bwMode="auto">
          <a:xfrm>
            <a:off x="1979712" y="3573016"/>
            <a:ext cx="2070089" cy="273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43" r="26245"/>
          <a:stretch>
            <a:fillRect/>
          </a:stretch>
        </p:blipFill>
        <p:spPr bwMode="auto">
          <a:xfrm rot="1175240">
            <a:off x="4692405" y="1476969"/>
            <a:ext cx="19431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E:\персонажи сказки буратино\3997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708920"/>
            <a:ext cx="2304255" cy="360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3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468313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sp>
        <p:nvSpPr>
          <p:cNvPr id="25603" name="WordArt 19"/>
          <p:cNvSpPr>
            <a:spLocks noChangeArrowheads="1" noChangeShapeType="1" noTextEdit="1"/>
          </p:cNvSpPr>
          <p:nvPr/>
        </p:nvSpPr>
        <p:spPr bwMode="auto">
          <a:xfrm>
            <a:off x="2124075" y="908050"/>
            <a:ext cx="4824413" cy="2619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Чьи это вещи?</a:t>
            </a:r>
            <a:endParaRPr lang="ru-RU" sz="3600" b="1" kern="10" dirty="0">
              <a:ln w="19050">
                <a:solidFill>
                  <a:srgbClr val="2D2D8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484784"/>
            <a:ext cx="2304306" cy="237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б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168352" cy="164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Downloads\0_5f0d6_b8584d46_XL.jpg"/>
          <p:cNvPicPr>
            <a:picLocks noChangeAspect="1" noChangeArrowheads="1"/>
          </p:cNvPicPr>
          <p:nvPr/>
        </p:nvPicPr>
        <p:blipFill>
          <a:blip r:embed="rId4" cstate="print"/>
          <a:srcRect l="8177" t="3704" r="13421"/>
          <a:stretch>
            <a:fillRect/>
          </a:stretch>
        </p:blipFill>
        <p:spPr bwMode="auto">
          <a:xfrm>
            <a:off x="1979712" y="2564904"/>
            <a:ext cx="2304256" cy="37444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5" descr="E:\персонажи сказки буратино\hello_html_m26b6e94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356992"/>
            <a:ext cx="2448272" cy="31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3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468313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sp>
        <p:nvSpPr>
          <p:cNvPr id="25603" name="WordArt 19"/>
          <p:cNvSpPr>
            <a:spLocks noChangeArrowheads="1" noChangeShapeType="1" noTextEdit="1"/>
          </p:cNvSpPr>
          <p:nvPr/>
        </p:nvSpPr>
        <p:spPr bwMode="auto">
          <a:xfrm>
            <a:off x="2124075" y="620688"/>
            <a:ext cx="5256237" cy="43204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Чему </a:t>
            </a:r>
            <a:r>
              <a:rPr lang="ru-RU" sz="3600" b="1" kern="10" dirty="0" smtClean="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учит сказка 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про Буратино</a:t>
            </a:r>
            <a:r>
              <a:rPr lang="ru-RU" sz="3600" b="1" kern="10" dirty="0" smtClean="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?</a:t>
            </a:r>
            <a:endParaRPr lang="ru-RU" sz="3600" b="1" kern="10" dirty="0">
              <a:ln w="19050">
                <a:solidFill>
                  <a:srgbClr val="2D2D8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83568" y="4797152"/>
            <a:ext cx="3384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Не </a:t>
            </a:r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доверять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первому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встречному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незнакомым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 людям</a:t>
            </a:r>
          </a:p>
        </p:txBody>
      </p:sp>
      <p:pic>
        <p:nvPicPr>
          <p:cNvPr id="1027" name="Picture 3" descr="C:\Users\Пчелки\Desktop\не доверя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897285" cy="2621682"/>
          </a:xfrm>
          <a:prstGeom prst="rect">
            <a:avLst/>
          </a:prstGeom>
          <a:noFill/>
        </p:spPr>
      </p:pic>
      <p:pic>
        <p:nvPicPr>
          <p:cNvPr id="1029" name="Picture 5" descr="C:\Users\Пчелки\Desktop\буратино 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744416" cy="2588856"/>
          </a:xfrm>
          <a:prstGeom prst="rect">
            <a:avLst/>
          </a:prstGeom>
          <a:noFill/>
        </p:spPr>
      </p:pic>
      <p:pic>
        <p:nvPicPr>
          <p:cNvPr id="1028" name="Picture 4" descr="C:\Users\Пчелки\Desktop\бурат.jpg"/>
          <p:cNvPicPr>
            <a:picLocks noChangeAspect="1" noChangeArrowheads="1"/>
          </p:cNvPicPr>
          <p:nvPr/>
        </p:nvPicPr>
        <p:blipFill>
          <a:blip r:embed="rId4" cstate="print"/>
          <a:srcRect r="4167" b="22345"/>
          <a:stretch>
            <a:fillRect/>
          </a:stretch>
        </p:blipFill>
        <p:spPr bwMode="auto">
          <a:xfrm>
            <a:off x="4860032" y="2276872"/>
            <a:ext cx="3744416" cy="2520280"/>
          </a:xfrm>
          <a:prstGeom prst="rect">
            <a:avLst/>
          </a:prstGeom>
          <a:noFill/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148064" y="5085184"/>
            <a:ext cx="3384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Слушаться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 старших,   уважать </a:t>
            </a:r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родителей</a:t>
            </a:r>
            <a:endParaRPr lang="uk-UA" sz="24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4643438" y="2408238"/>
            <a:ext cx="36004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solidFill>
                <a:srgbClr val="0000E6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2800">
              <a:solidFill>
                <a:srgbClr val="0000E6"/>
              </a:solidFill>
              <a:latin typeface="Calibri" pitchFamily="34" charset="0"/>
            </a:endParaRPr>
          </a:p>
        </p:txBody>
      </p:sp>
      <p:sp>
        <p:nvSpPr>
          <p:cNvPr id="26628" name="Text Box 14"/>
          <p:cNvSpPr txBox="1">
            <a:spLocks noChangeArrowheads="1"/>
          </p:cNvSpPr>
          <p:nvPr/>
        </p:nvSpPr>
        <p:spPr bwMode="auto">
          <a:xfrm>
            <a:off x="4355976" y="5373216"/>
            <a:ext cx="3313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E6"/>
                </a:solidFill>
                <a:latin typeface="Calibri" pitchFamily="34" charset="0"/>
              </a:rPr>
              <a:t>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2124075" y="620688"/>
            <a:ext cx="5256237" cy="216024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Чему </a:t>
            </a:r>
            <a:r>
              <a:rPr lang="ru-RU" sz="3600" b="1" kern="10" dirty="0" smtClean="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учит сказка </a:t>
            </a:r>
          </a:p>
          <a:p>
            <a:pPr algn="ctr"/>
            <a:r>
              <a:rPr lang="ru-RU" sz="3600" b="1" kern="10" dirty="0" smtClean="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про Буратино</a:t>
            </a:r>
            <a:r>
              <a:rPr lang="ru-RU" sz="3600" b="1" kern="10" dirty="0" smtClean="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?</a:t>
            </a:r>
            <a:endParaRPr lang="ru-RU" sz="3600" b="1" kern="10" dirty="0">
              <a:ln w="19050">
                <a:solidFill>
                  <a:srgbClr val="2D2D8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pic>
        <p:nvPicPr>
          <p:cNvPr id="2050" name="Picture 2" descr="C:\Users\Пчелки\Desktop\дружба.jpg"/>
          <p:cNvPicPr>
            <a:picLocks noChangeAspect="1" noChangeArrowheads="1"/>
          </p:cNvPicPr>
          <p:nvPr/>
        </p:nvPicPr>
        <p:blipFill>
          <a:blip r:embed="rId2" cstate="print"/>
          <a:srcRect r="5361" b="15877"/>
          <a:stretch>
            <a:fillRect/>
          </a:stretch>
        </p:blipFill>
        <p:spPr bwMode="auto">
          <a:xfrm>
            <a:off x="611560" y="1844824"/>
            <a:ext cx="3888432" cy="2592288"/>
          </a:xfrm>
          <a:prstGeom prst="rect">
            <a:avLst/>
          </a:prstGeom>
          <a:noFill/>
        </p:spPr>
      </p:pic>
      <p:pic>
        <p:nvPicPr>
          <p:cNvPr id="2051" name="Picture 3" descr="C:\Users\Пчелки\Desktop\друзья.jpg"/>
          <p:cNvPicPr>
            <a:picLocks noChangeAspect="1" noChangeArrowheads="1"/>
          </p:cNvPicPr>
          <p:nvPr/>
        </p:nvPicPr>
        <p:blipFill>
          <a:blip r:embed="rId3" cstate="print"/>
          <a:srcRect r="5123" b="14074"/>
          <a:stretch>
            <a:fillRect/>
          </a:stretch>
        </p:blipFill>
        <p:spPr bwMode="auto">
          <a:xfrm>
            <a:off x="611560" y="1844824"/>
            <a:ext cx="3888432" cy="2592288"/>
          </a:xfrm>
          <a:prstGeom prst="rect">
            <a:avLst/>
          </a:prstGeom>
          <a:noFill/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55576" y="4869160"/>
            <a:ext cx="33843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Быть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смелым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, дорожить </a:t>
            </a:r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дружбой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, приходить на </a:t>
            </a:r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помощь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друзьям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860032" y="4941168"/>
            <a:ext cx="3384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Нужно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старательным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 и </a:t>
            </a:r>
            <a:r>
              <a:rPr lang="uk-UA" sz="2400" b="1" dirty="0" err="1" smtClean="0">
                <a:solidFill>
                  <a:srgbClr val="FF0000"/>
                </a:solidFill>
                <a:latin typeface="Calibri" pitchFamily="34" charset="0"/>
              </a:rPr>
              <a:t>прилежно</a:t>
            </a:r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</a:rPr>
              <a:t> учиться.</a:t>
            </a:r>
          </a:p>
        </p:txBody>
      </p:sp>
      <p:pic>
        <p:nvPicPr>
          <p:cNvPr id="2053" name="Picture 5" descr="C:\Users\Пчелки\Desktop\учи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3816424" cy="2606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dirty="0">
              <a:latin typeface="Calibri" pitchFamily="34" charset="0"/>
            </a:endParaRPr>
          </a:p>
        </p:txBody>
      </p:sp>
      <p:sp>
        <p:nvSpPr>
          <p:cNvPr id="26627" name="Text Box 14"/>
          <p:cNvSpPr txBox="1">
            <a:spLocks noChangeArrowheads="1"/>
          </p:cNvSpPr>
          <p:nvPr/>
        </p:nvSpPr>
        <p:spPr bwMode="auto">
          <a:xfrm>
            <a:off x="4643438" y="2408238"/>
            <a:ext cx="36004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solidFill>
                <a:srgbClr val="0000E6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2800">
              <a:solidFill>
                <a:srgbClr val="0000E6"/>
              </a:solidFill>
              <a:latin typeface="Calibri" pitchFamily="34" charset="0"/>
            </a:endParaRPr>
          </a:p>
        </p:txBody>
      </p:sp>
      <p:sp>
        <p:nvSpPr>
          <p:cNvPr id="26628" name="Text Box 14"/>
          <p:cNvSpPr txBox="1">
            <a:spLocks noChangeArrowheads="1"/>
          </p:cNvSpPr>
          <p:nvPr/>
        </p:nvSpPr>
        <p:spPr bwMode="auto">
          <a:xfrm>
            <a:off x="4355976" y="5373216"/>
            <a:ext cx="3313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E6"/>
                </a:solidFill>
                <a:latin typeface="Calibri" pitchFamily="34" charset="0"/>
              </a:rPr>
              <a:t>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8" name="WordArt 19"/>
          <p:cNvSpPr>
            <a:spLocks noChangeArrowheads="1" noChangeShapeType="1" noTextEdit="1"/>
          </p:cNvSpPr>
          <p:nvPr/>
        </p:nvSpPr>
        <p:spPr bwMode="auto">
          <a:xfrm>
            <a:off x="2124075" y="620688"/>
            <a:ext cx="5256237" cy="216024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Интернет - ресурсы</a:t>
            </a:r>
            <a:endParaRPr lang="ru-RU" sz="3600" b="1" kern="10" dirty="0">
              <a:ln w="19050">
                <a:solidFill>
                  <a:srgbClr val="2D2D8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  <p:sp>
        <p:nvSpPr>
          <p:cNvPr id="40" name="TextBox 1"/>
          <p:cNvSpPr txBox="1">
            <a:spLocks noChangeArrowheads="1"/>
          </p:cNvSpPr>
          <p:nvPr/>
        </p:nvSpPr>
        <p:spPr bwMode="auto">
          <a:xfrm>
            <a:off x="899592" y="1484784"/>
            <a:ext cx="73448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Calibri" pitchFamily="34" charset="0"/>
                <a:hlinkClick r:id="rId2"/>
              </a:rPr>
              <a:t>https</a:t>
            </a:r>
            <a:r>
              <a:rPr lang="en-US" sz="2400" dirty="0" smtClean="0">
                <a:latin typeface="Calibri" pitchFamily="34" charset="0"/>
                <a:hlinkClick r:id="rId2"/>
              </a:rPr>
              <a:t>://</a:t>
            </a:r>
            <a:r>
              <a:rPr lang="en-US" sz="2400" dirty="0" smtClean="0">
                <a:latin typeface="Calibri" pitchFamily="34" charset="0"/>
                <a:hlinkClick r:id="rId2"/>
              </a:rPr>
              <a:t>nsportal.ru/detskiy-sad/raznoe/2017/01/30/priklyucheniya-buratino</a:t>
            </a:r>
            <a:endParaRPr lang="ru-RU" sz="2400" dirty="0" smtClean="0"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 pitchFamily="34" charset="0"/>
                <a:hlinkClick r:id="rId3"/>
              </a:rPr>
              <a:t>https://</a:t>
            </a:r>
            <a:r>
              <a:rPr lang="en-US" sz="2400" dirty="0" smtClean="0">
                <a:latin typeface="Calibri" pitchFamily="34" charset="0"/>
                <a:hlinkClick r:id="rId3"/>
              </a:rPr>
              <a:t>infourok.ru/prezentaciya-k-skazke-a-tolstogo-zolotoy-klyuchik-ili-priklyucheniya-buratino-2031560.html</a:t>
            </a:r>
            <a:endParaRPr lang="ru-RU" sz="2400" dirty="0" smtClean="0"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 pitchFamily="34" charset="0"/>
                <a:hlinkClick r:id="rId4"/>
              </a:rPr>
              <a:t>https://</a:t>
            </a:r>
            <a:r>
              <a:rPr lang="en-US" sz="2400" dirty="0" smtClean="0">
                <a:latin typeface="Calibri" pitchFamily="34" charset="0"/>
                <a:hlinkClick r:id="rId4"/>
              </a:rPr>
              <a:t>ppt4web.ru/literatura/prikljuchenija-buratino.html</a:t>
            </a:r>
            <a:endParaRPr lang="ru-RU" sz="2400" dirty="0" smtClean="0"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 pitchFamily="34" charset="0"/>
                <a:hlinkClick r:id="rId5"/>
              </a:rPr>
              <a:t>https://</a:t>
            </a:r>
            <a:r>
              <a:rPr lang="en-US" sz="2400" dirty="0" smtClean="0">
                <a:latin typeface="Calibri" pitchFamily="34" charset="0"/>
                <a:hlinkClick r:id="rId5"/>
              </a:rPr>
              <a:t>viki.rdf.ru/item/3247</a:t>
            </a:r>
            <a:endParaRPr lang="ru-RU" sz="2400" dirty="0" smtClean="0">
              <a:latin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latin typeface="Calibri" pitchFamily="34" charset="0"/>
              </a:rPr>
              <a:t>http://www.myshared.ru/slide/467009/</a:t>
            </a:r>
            <a:endParaRPr lang="uk-UA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pic>
        <p:nvPicPr>
          <p:cNvPr id="14339" name="Picture 4" descr="7_0064"/>
          <p:cNvPicPr>
            <a:picLocks noChangeAspect="1" noChangeArrowheads="1"/>
          </p:cNvPicPr>
          <p:nvPr/>
        </p:nvPicPr>
        <p:blipFill>
          <a:blip r:embed="rId2" cstate="print"/>
          <a:srcRect r="-345"/>
          <a:stretch>
            <a:fillRect/>
          </a:stretch>
        </p:blipFill>
        <p:spPr bwMode="auto">
          <a:xfrm>
            <a:off x="6300788" y="3141663"/>
            <a:ext cx="21050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9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994612">
            <a:off x="7093744" y="3715544"/>
            <a:ext cx="20939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Книга"/>
          <p:cNvPicPr>
            <a:picLocks noChangeAspect="1" noChangeArrowheads="1"/>
          </p:cNvPicPr>
          <p:nvPr/>
        </p:nvPicPr>
        <p:blipFill>
          <a:blip r:embed="rId4" cstate="print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 rot="-792974">
            <a:off x="323850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chemeClr val="bg1"/>
              </a:gs>
              <a:gs pos="100000">
                <a:srgbClr val="FF990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/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rgbClr val="FF3300"/>
                </a:solidFill>
                <a:latin typeface="+mn-lt"/>
              </a:rPr>
              <a:t>А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900113" y="6092825"/>
            <a:ext cx="647700" cy="5032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3300"/>
              </a:gs>
              <a:gs pos="100000">
                <a:srgbClr val="FFFF6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0000E6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 rot="771960">
            <a:off x="539750" y="5516563"/>
            <a:ext cx="647700" cy="50323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/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+mn-lt"/>
              </a:rPr>
              <a:t>Б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 rot="-649070">
            <a:off x="1258888" y="5516563"/>
            <a:ext cx="647700" cy="503237"/>
          </a:xfrm>
          <a:prstGeom prst="rect">
            <a:avLst/>
          </a:prstGeom>
          <a:gradFill rotWithShape="1">
            <a:gsLst>
              <a:gs pos="0">
                <a:srgbClr val="0000E6"/>
              </a:gs>
              <a:gs pos="50000">
                <a:srgbClr val="CCECFF"/>
              </a:gs>
              <a:gs pos="100000">
                <a:srgbClr val="0000E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E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CCFF"/>
                </a:solidFill>
                <a:latin typeface="Calibri" pitchFamily="34" charset="0"/>
              </a:rPr>
              <a:t>Г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 rot="737716">
            <a:off x="1476375" y="6092825"/>
            <a:ext cx="647700" cy="503238"/>
          </a:xfrm>
          <a:prstGeom prst="rect">
            <a:avLst/>
          </a:prstGeom>
          <a:solidFill>
            <a:srgbClr val="FF33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rgbClr val="FFFF66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1042988" y="5013325"/>
            <a:ext cx="647700" cy="50323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FF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4110" name="WordArt 19"/>
          <p:cNvSpPr>
            <a:spLocks noChangeArrowheads="1" noChangeShapeType="1" noTextEdit="1"/>
          </p:cNvSpPr>
          <p:nvPr/>
        </p:nvSpPr>
        <p:spPr bwMode="auto">
          <a:xfrm>
            <a:off x="1619672" y="1412776"/>
            <a:ext cx="5903044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095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270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Алексей Толстой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</a:rPr>
              <a:t>(1883 – 1945 г.г)</a:t>
            </a:r>
            <a:endParaRPr lang="ru-RU" sz="3600" b="1" kern="10" dirty="0">
              <a:ln w="12700">
                <a:solidFill>
                  <a:srgbClr val="2D2D8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349" name="Picture 2" descr="http://uchilk.bget.ru/wp-content/uploads/2015/01/%D0%94%D0%BE%D0%BA%D1%83%D0%BC%D0%B5%D0%BD%D1%82-124%D0%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b="17268"/>
          <a:stretch>
            <a:fillRect/>
          </a:stretch>
        </p:blipFill>
        <p:spPr>
          <a:xfrm>
            <a:off x="2771775" y="2708275"/>
            <a:ext cx="3402013" cy="3744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sp>
        <p:nvSpPr>
          <p:cNvPr id="15363" name="Text Box 14"/>
          <p:cNvSpPr txBox="1">
            <a:spLocks noChangeArrowheads="1"/>
          </p:cNvSpPr>
          <p:nvPr/>
        </p:nvSpPr>
        <p:spPr bwMode="auto">
          <a:xfrm>
            <a:off x="3924300" y="1484313"/>
            <a:ext cx="49688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E6"/>
                </a:solidFill>
                <a:latin typeface="Calibri" pitchFamily="34" charset="0"/>
              </a:rPr>
              <a:t>     </a:t>
            </a:r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Алексей Толстой </a:t>
            </a:r>
          </a:p>
          <a:p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родился 10 января 1883 года в г. Николаевске Самарской губернии.</a:t>
            </a:r>
          </a:p>
          <a:p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    Отец — граф Н. А. Толстой, мать </a:t>
            </a:r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</a:rPr>
              <a:t>— А</a:t>
            </a:r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. Л. Толстая.     </a:t>
            </a:r>
          </a:p>
          <a:p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    Воспитывался </a:t>
            </a:r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</a:rPr>
              <a:t> маленький Алеша у отчима, </a:t>
            </a:r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на хуторе Сосновка под Самарой. </a:t>
            </a:r>
          </a:p>
        </p:txBody>
      </p:sp>
      <p:sp>
        <p:nvSpPr>
          <p:cNvPr id="15364" name="WordArt 19"/>
          <p:cNvSpPr>
            <a:spLocks noChangeArrowheads="1" noChangeShapeType="1" noTextEdit="1"/>
          </p:cNvSpPr>
          <p:nvPr/>
        </p:nvSpPr>
        <p:spPr bwMode="auto">
          <a:xfrm>
            <a:off x="1979613" y="549275"/>
            <a:ext cx="53276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Детство А. Толстого</a:t>
            </a:r>
          </a:p>
        </p:txBody>
      </p:sp>
      <p:pic>
        <p:nvPicPr>
          <p:cNvPr id="15365" name="Picture 2" descr="http://www.aria-art.ru/0/V/Varlamov%20A.%20Krasnyj%20shut.%20Biograficheskoe%20povestvovanie%20ob%20Aleksee%20Tolstom/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557338"/>
            <a:ext cx="3192462" cy="4103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323850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pic>
        <p:nvPicPr>
          <p:cNvPr id="16387" name="Picture 6" descr="Книга"/>
          <p:cNvPicPr>
            <a:picLocks noChangeAspect="1" noChangeArrowheads="1"/>
          </p:cNvPicPr>
          <p:nvPr/>
        </p:nvPicPr>
        <p:blipFill>
          <a:blip r:embed="rId2" cstate="print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1592263" y="2408238"/>
            <a:ext cx="57610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solidFill>
                <a:srgbClr val="0000E6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2800">
              <a:solidFill>
                <a:srgbClr val="0000E6"/>
              </a:solidFill>
              <a:latin typeface="Calibri" pitchFamily="34" charset="0"/>
            </a:endParaRPr>
          </a:p>
        </p:txBody>
      </p:sp>
      <p:pic>
        <p:nvPicPr>
          <p:cNvPr id="16389" name="Picture 2" descr="Картинки по запросу фотография маленького алексея николаевича толстог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557338"/>
            <a:ext cx="3211512" cy="4324350"/>
          </a:xfrm>
        </p:spPr>
      </p:pic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3851275" y="2276475"/>
            <a:ext cx="48244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E6"/>
                </a:solidFill>
                <a:latin typeface="Calibri" pitchFamily="34" charset="0"/>
              </a:rPr>
              <a:t>   </a:t>
            </a:r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Мама Алексея  Толстого – Александра Леонтьевна,  была детской писательницей </a:t>
            </a:r>
          </a:p>
          <a:p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   Он получил хорошее домашнее образование.    </a:t>
            </a:r>
          </a:p>
          <a:p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   Затем  поступил в реальное училище в Самаре.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sp>
        <p:nvSpPr>
          <p:cNvPr id="17411" name="Text Box 14"/>
          <p:cNvSpPr txBox="1">
            <a:spLocks noChangeArrowheads="1"/>
          </p:cNvSpPr>
          <p:nvPr/>
        </p:nvSpPr>
        <p:spPr bwMode="auto">
          <a:xfrm>
            <a:off x="4643438" y="2408238"/>
            <a:ext cx="36004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>
              <a:solidFill>
                <a:srgbClr val="0000E6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sz="2800">
              <a:solidFill>
                <a:srgbClr val="0000E6"/>
              </a:solidFill>
              <a:latin typeface="Calibri" pitchFamily="34" charset="0"/>
            </a:endParaRPr>
          </a:p>
        </p:txBody>
      </p:sp>
      <p:pic>
        <p:nvPicPr>
          <p:cNvPr id="17412" name="Picture 2" descr="http://s.fishki.net/upload/users/2016/01/10/443145/e71e3e9fedbe1f90c44bf89ecd071e8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07" r="22617"/>
          <a:stretch>
            <a:fillRect/>
          </a:stretch>
        </p:blipFill>
        <p:spPr>
          <a:xfrm>
            <a:off x="539750" y="908050"/>
            <a:ext cx="4418013" cy="5065713"/>
          </a:xfrm>
        </p:spPr>
      </p:pic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5148263" y="2276475"/>
            <a:ext cx="331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E6"/>
                </a:solidFill>
                <a:latin typeface="Calibri" pitchFamily="34" charset="0"/>
              </a:rPr>
              <a:t>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5076056" y="1196752"/>
            <a:ext cx="359886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E6"/>
                </a:solidFill>
                <a:latin typeface="Calibri" pitchFamily="34" charset="0"/>
              </a:rPr>
              <a:t>    </a:t>
            </a:r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Учебу Алексей Толстой продолжил в </a:t>
            </a:r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</a:rPr>
              <a:t>г. С-Петербурге</a:t>
            </a:r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, </a:t>
            </a:r>
          </a:p>
          <a:p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в технологическом институте. </a:t>
            </a:r>
          </a:p>
          <a:p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    </a:t>
            </a:r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</a:rPr>
              <a:t>Но учеба в институте была ему неинтересна,  и не </a:t>
            </a:r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закончив институт, </a:t>
            </a:r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</a:rPr>
              <a:t>Алексей Толстой  </a:t>
            </a:r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начал писать.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pic>
        <p:nvPicPr>
          <p:cNvPr id="18435" name="Picture 4" descr="7_0064"/>
          <p:cNvPicPr>
            <a:picLocks noChangeAspect="1" noChangeArrowheads="1"/>
          </p:cNvPicPr>
          <p:nvPr/>
        </p:nvPicPr>
        <p:blipFill>
          <a:blip r:embed="rId2" cstate="print"/>
          <a:srcRect r="-345"/>
          <a:stretch>
            <a:fillRect/>
          </a:stretch>
        </p:blipFill>
        <p:spPr bwMode="auto">
          <a:xfrm>
            <a:off x="6875463" y="4652963"/>
            <a:ext cx="122555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9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994612">
            <a:off x="7572375" y="4822825"/>
            <a:ext cx="955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Книга"/>
          <p:cNvPicPr>
            <a:picLocks noChangeAspect="1" noChangeArrowheads="1"/>
          </p:cNvPicPr>
          <p:nvPr/>
        </p:nvPicPr>
        <p:blipFill>
          <a:blip r:embed="rId4" cstate="print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http://chto-chitat-detyam.ru/img/004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55650" y="1989138"/>
            <a:ext cx="2509838" cy="3455987"/>
          </a:xfrm>
        </p:spPr>
      </p:pic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3419475" y="2060575"/>
            <a:ext cx="52562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   </a:t>
            </a:r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Однажды Алексей Толстой прочитал сказку итальянского писателя Карло Коллоди «Приключения Пиноккио.  История деревянной куклы» и захотел ее пересказать на русский язык.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9458" name="AutoShape 3"/>
          <p:cNvSpPr>
            <a:spLocks noChangeArrowheads="1"/>
          </p:cNvSpPr>
          <p:nvPr/>
        </p:nvSpPr>
        <p:spPr bwMode="auto">
          <a:xfrm>
            <a:off x="395288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pic>
        <p:nvPicPr>
          <p:cNvPr id="19459" name="Picture 4" descr="7_0064"/>
          <p:cNvPicPr>
            <a:picLocks noChangeAspect="1" noChangeArrowheads="1"/>
          </p:cNvPicPr>
          <p:nvPr/>
        </p:nvPicPr>
        <p:blipFill>
          <a:blip r:embed="rId2" cstate="print"/>
          <a:srcRect r="-345"/>
          <a:stretch>
            <a:fillRect/>
          </a:stretch>
        </p:blipFill>
        <p:spPr bwMode="auto">
          <a:xfrm>
            <a:off x="7019925" y="4775200"/>
            <a:ext cx="1223963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9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994612">
            <a:off x="7716838" y="4894263"/>
            <a:ext cx="9556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Книга"/>
          <p:cNvPicPr>
            <a:picLocks noChangeAspect="1" noChangeArrowheads="1"/>
          </p:cNvPicPr>
          <p:nvPr/>
        </p:nvPicPr>
        <p:blipFill>
          <a:blip r:embed="rId4" cstate="print"/>
          <a:srcRect t="1903" b="69547"/>
          <a:stretch>
            <a:fillRect/>
          </a:stretch>
        </p:blipFill>
        <p:spPr bwMode="auto">
          <a:xfrm>
            <a:off x="1979613" y="476250"/>
            <a:ext cx="4967287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3851275" y="2276475"/>
            <a:ext cx="49688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    </a:t>
            </a:r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Сначала А.Толстой хотел </a:t>
            </a:r>
          </a:p>
          <a:p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ее пересказать </a:t>
            </a:r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</a:rPr>
              <a:t>дословно, но </a:t>
            </a:r>
            <a:r>
              <a:rPr lang="ru-RU" sz="2800" b="1" dirty="0">
                <a:solidFill>
                  <a:schemeClr val="tx2"/>
                </a:solidFill>
                <a:latin typeface="Calibri" pitchFamily="34" charset="0"/>
              </a:rPr>
              <a:t>сказка показалась   ему очень скучной и он решил написать  ее по – своему.</a:t>
            </a:r>
          </a:p>
        </p:txBody>
      </p:sp>
      <p:pic>
        <p:nvPicPr>
          <p:cNvPr id="19463" name="Picture 2" descr="https://www.booklya.ua/content/upload/product/95k/95038/290x290/208248/priklyucheniya-pinokk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557338"/>
            <a:ext cx="3219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3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0482" name="AutoShape 4"/>
          <p:cNvSpPr>
            <a:spLocks noChangeArrowheads="1"/>
          </p:cNvSpPr>
          <p:nvPr/>
        </p:nvSpPr>
        <p:spPr bwMode="auto">
          <a:xfrm>
            <a:off x="468313" y="404813"/>
            <a:ext cx="8280400" cy="6119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pic>
        <p:nvPicPr>
          <p:cNvPr id="20483" name="Picture 5" descr="7_0064"/>
          <p:cNvPicPr>
            <a:picLocks noChangeAspect="1" noChangeArrowheads="1"/>
          </p:cNvPicPr>
          <p:nvPr/>
        </p:nvPicPr>
        <p:blipFill>
          <a:blip r:embed="rId2" cstate="print"/>
          <a:srcRect l="-345"/>
          <a:stretch>
            <a:fillRect/>
          </a:stretch>
        </p:blipFill>
        <p:spPr bwMode="auto">
          <a:xfrm>
            <a:off x="468313" y="2471738"/>
            <a:ext cx="28321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9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97559">
            <a:off x="2266156" y="3544094"/>
            <a:ext cx="180022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4" descr="Книга"/>
          <p:cNvPicPr>
            <a:picLocks noChangeAspect="1" noChangeArrowheads="1"/>
          </p:cNvPicPr>
          <p:nvPr/>
        </p:nvPicPr>
        <p:blipFill>
          <a:blip r:embed="rId4" cstate="print"/>
          <a:srcRect b="69547"/>
          <a:stretch>
            <a:fillRect/>
          </a:stretch>
        </p:blipFill>
        <p:spPr bwMode="auto">
          <a:xfrm>
            <a:off x="1763713" y="1052513"/>
            <a:ext cx="5329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3708400" y="2420938"/>
            <a:ext cx="52562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Calibri" pitchFamily="34" charset="0"/>
              </a:rPr>
              <a:t>    </a:t>
            </a:r>
            <a:r>
              <a:rPr lang="uk-UA" sz="2800" b="1">
                <a:solidFill>
                  <a:schemeClr val="tx2"/>
                </a:solidFill>
                <a:latin typeface="Calibri" pitchFamily="34" charset="0"/>
              </a:rPr>
              <a:t>Почему  же А.Толстой назвал сказку “Приключения Буратино”?</a:t>
            </a:r>
          </a:p>
          <a:p>
            <a:r>
              <a:rPr lang="uk-UA" sz="2800" b="1">
                <a:solidFill>
                  <a:schemeClr val="tx2"/>
                </a:solidFill>
                <a:latin typeface="Calibri" pitchFamily="34" charset="0"/>
              </a:rPr>
              <a:t>    Оказывается  </a:t>
            </a:r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по-итальянски «деревянная кукла» значит Буратино</a:t>
            </a:r>
          </a:p>
          <a:p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    В 2021 году этой сказке исполняется  85 лет</a:t>
            </a:r>
          </a:p>
          <a:p>
            <a:endParaRPr lang="uk-UA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3"/>
          <p:cNvSpPr>
            <a:spLocks noChangeArrowheads="1"/>
          </p:cNvSpPr>
          <p:nvPr/>
        </p:nvSpPr>
        <p:spPr bwMode="auto">
          <a:xfrm>
            <a:off x="179388" y="188913"/>
            <a:ext cx="8783637" cy="6553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1506" name="AutoShape 4"/>
          <p:cNvSpPr>
            <a:spLocks noChangeArrowheads="1"/>
          </p:cNvSpPr>
          <p:nvPr/>
        </p:nvSpPr>
        <p:spPr bwMode="auto">
          <a:xfrm>
            <a:off x="420688" y="406400"/>
            <a:ext cx="8280400" cy="61198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>
              <a:latin typeface="Calibri" pitchFamily="34" charset="0"/>
            </a:endParaRPr>
          </a:p>
        </p:txBody>
      </p:sp>
      <p:sp>
        <p:nvSpPr>
          <p:cNvPr id="21507" name="WordArt 19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6048375" cy="2206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2D2D8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Главные герои сказки</a:t>
            </a:r>
          </a:p>
        </p:txBody>
      </p:sp>
      <p:sp>
        <p:nvSpPr>
          <p:cNvPr id="2059" name="TextBox 1"/>
          <p:cNvSpPr txBox="1">
            <a:spLocks noChangeArrowheads="1"/>
          </p:cNvSpPr>
          <p:nvPr/>
        </p:nvSpPr>
        <p:spPr bwMode="auto">
          <a:xfrm>
            <a:off x="5507038" y="5373688"/>
            <a:ext cx="36369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FF0000"/>
                </a:solidFill>
                <a:latin typeface="Calibri" pitchFamily="34" charset="0"/>
              </a:rPr>
              <a:t>Карабас  Барабас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3779838" y="4365625"/>
            <a:ext cx="20875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FF0000"/>
                </a:solidFill>
                <a:latin typeface="Calibri" pitchFamily="34" charset="0"/>
              </a:rPr>
              <a:t>Папа Карло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900113" y="5013325"/>
            <a:ext cx="20875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FF0000"/>
                </a:solidFill>
                <a:latin typeface="Calibri" pitchFamily="34" charset="0"/>
              </a:rPr>
              <a:t>Буратино</a:t>
            </a:r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827088" y="2205038"/>
            <a:ext cx="2089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Озорной, доверчивый, любопытный, деревянный</a:t>
            </a:r>
          </a:p>
        </p:txBody>
      </p:sp>
      <p:pic>
        <p:nvPicPr>
          <p:cNvPr id="2052" name="Picture 5" descr="7_0064"/>
          <p:cNvPicPr>
            <a:picLocks noChangeAspect="1" noChangeArrowheads="1"/>
          </p:cNvPicPr>
          <p:nvPr/>
        </p:nvPicPr>
        <p:blipFill>
          <a:blip r:embed="rId2" cstate="print"/>
          <a:srcRect l="-345"/>
          <a:stretch>
            <a:fillRect/>
          </a:stretch>
        </p:blipFill>
        <p:spPr bwMode="auto">
          <a:xfrm>
            <a:off x="684213" y="1557338"/>
            <a:ext cx="2303462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3276600" y="2276475"/>
            <a:ext cx="2447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Добрый, заботливый, трудолюбивый  </a:t>
            </a:r>
          </a:p>
        </p:txBody>
      </p:sp>
      <p:pic>
        <p:nvPicPr>
          <p:cNvPr id="1026" name="Picture 2" descr="E:\персонажи сказки буратино\4927.jpg"/>
          <p:cNvPicPr>
            <a:picLocks noChangeAspect="1" noChangeArrowheads="1"/>
          </p:cNvPicPr>
          <p:nvPr/>
        </p:nvPicPr>
        <p:blipFill>
          <a:blip r:embed="rId3" cstate="print"/>
          <a:srcRect l="30313" t="15875" r="17516" b="13251"/>
          <a:stretch>
            <a:fillRect/>
          </a:stretch>
        </p:blipFill>
        <p:spPr bwMode="auto">
          <a:xfrm>
            <a:off x="3348038" y="1700213"/>
            <a:ext cx="2663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Box 1"/>
          <p:cNvSpPr txBox="1">
            <a:spLocks noChangeArrowheads="1"/>
          </p:cNvSpPr>
          <p:nvPr/>
        </p:nvSpPr>
        <p:spPr bwMode="auto">
          <a:xfrm>
            <a:off x="6443663" y="2852738"/>
            <a:ext cx="2232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Жестокий, злой, жадный</a:t>
            </a:r>
          </a:p>
        </p:txBody>
      </p:sp>
      <p:pic>
        <p:nvPicPr>
          <p:cNvPr id="19" name="Picture 2" descr="C:\Users\User\Downloads\0_5f0d6_b8584d46_XL.jpg"/>
          <p:cNvPicPr>
            <a:picLocks noChangeAspect="1" noChangeArrowheads="1"/>
          </p:cNvPicPr>
          <p:nvPr/>
        </p:nvPicPr>
        <p:blipFill>
          <a:blip r:embed="rId4" cstate="print"/>
          <a:srcRect l="8177" t="3704" r="13421"/>
          <a:stretch>
            <a:fillRect/>
          </a:stretch>
        </p:blipFill>
        <p:spPr bwMode="auto">
          <a:xfrm>
            <a:off x="6372200" y="1556792"/>
            <a:ext cx="2304256" cy="37444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18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404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МЕБЕЛЬ</dc:title>
  <dc:creator>Буратино</dc:creator>
  <cp:lastModifiedBy>Пчелки</cp:lastModifiedBy>
  <cp:revision>60</cp:revision>
  <dcterms:created xsi:type="dcterms:W3CDTF">2020-03-10T07:50:10Z</dcterms:created>
  <dcterms:modified xsi:type="dcterms:W3CDTF">2021-03-12T09:08:08Z</dcterms:modified>
</cp:coreProperties>
</file>