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1" r:id="rId5"/>
    <p:sldId id="280" r:id="rId6"/>
    <p:sldId id="264" r:id="rId7"/>
    <p:sldId id="278" r:id="rId8"/>
    <p:sldId id="263" r:id="rId9"/>
    <p:sldId id="277" r:id="rId10"/>
    <p:sldId id="285" r:id="rId11"/>
    <p:sldId id="283" r:id="rId12"/>
    <p:sldId id="284" r:id="rId13"/>
    <p:sldId id="276" r:id="rId14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87975" y="1055623"/>
            <a:ext cx="2416048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3528" y="258013"/>
            <a:ext cx="2689225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9259" y="2524555"/>
            <a:ext cx="8556625" cy="3286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#/document/97/503026/dfas43upb2/" TargetMode="External"/><Relationship Id="rId2" Type="http://schemas.openxmlformats.org/officeDocument/2006/relationships/hyperlink" Target="https://1metodist.ru/#/document/99/499057887/XA00MD62NP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.stvospitatel.ru/npd-doc?npmid=97&amp;npid=503026&amp;anchor=dfasnn4hb6#dfasnn4hb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1metodist.ru/#/document/97/509699/dfas8h8il0/" TargetMode="External"/><Relationship Id="rId2" Type="http://schemas.openxmlformats.org/officeDocument/2006/relationships/hyperlink" Target="https://1metodist.ru/#/document/97/503026/dfas7esy8f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.stvospitatel.ru/npd-doc?npmid=97&amp;npid=503026&amp;anchor=dfasz7vlzg#dfasz7vlz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406" y="2133600"/>
            <a:ext cx="10328275" cy="1874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9079" algn="ctr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solidFill>
                  <a:srgbClr val="7030A0"/>
                </a:solidFill>
                <a:latin typeface="Times New Roman"/>
                <a:cs typeface="Times New Roman"/>
              </a:rPr>
              <a:t>СЕМИНАР</a:t>
            </a:r>
            <a:r>
              <a:rPr lang="ru-RU" sz="2800" b="1" spc="-10" dirty="0">
                <a:solidFill>
                  <a:srgbClr val="7030A0"/>
                </a:solidFill>
                <a:latin typeface="Times New Roman"/>
                <a:cs typeface="Times New Roman"/>
              </a:rPr>
              <a:t>-ПРАКТИКУМ</a:t>
            </a:r>
            <a:endParaRPr sz="2800" dirty="0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37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700" algn="ctr">
              <a:lnSpc>
                <a:spcPct val="100000"/>
              </a:lnSpc>
            </a:pPr>
            <a:r>
              <a:rPr sz="2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ТЕМА:</a:t>
            </a:r>
            <a:r>
              <a:rPr sz="28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«ПЕДАГОГИЧЕСКАЯ</a:t>
            </a:r>
            <a:r>
              <a:rPr sz="2800" b="1" spc="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ДИАГНОСТИКА</a:t>
            </a:r>
            <a:r>
              <a:rPr lang="ru-RU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. </a:t>
            </a:r>
          </a:p>
          <a:p>
            <a:pPr marL="12700" algn="ctr">
              <a:lnSpc>
                <a:spcPct val="100000"/>
              </a:lnSpc>
            </a:pPr>
            <a:r>
              <a:rPr lang="ru-RU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Раздел «Речевое развитие»</a:t>
            </a:r>
            <a:r>
              <a:rPr lang="ru-RU" sz="2800" b="1" spc="40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ФОП</a:t>
            </a:r>
            <a:r>
              <a:rPr sz="28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ДО»</a:t>
            </a:r>
            <a:endParaRPr sz="28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65572" y="6131763"/>
            <a:ext cx="209994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pc="-200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A93C576-B053-FD9B-C2E9-08BF6EF7F24F}"/>
              </a:ext>
            </a:extLst>
          </p:cNvPr>
          <p:cNvSpPr txBox="1"/>
          <p:nvPr/>
        </p:nvSpPr>
        <p:spPr>
          <a:xfrm>
            <a:off x="4965572" y="4572000"/>
            <a:ext cx="655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Старшие воспитатели: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№121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Таракина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Е.В.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№59 Филимонова С.М.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49502" cy="19834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E2CAA4A-EBA0-9559-3B46-ABC8D46FFD8A}"/>
              </a:ext>
            </a:extLst>
          </p:cNvPr>
          <p:cNvSpPr txBox="1"/>
          <p:nvPr/>
        </p:nvSpPr>
        <p:spPr>
          <a:xfrm>
            <a:off x="990600" y="1524000"/>
            <a:ext cx="105156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«2» показатель сформирован наблюдается в самостоятельной деятельности ребенка, в совместной деятельности со взрослым 1,8 – 2,0 «высокий, достаточный» отражает возрастную норму развития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«1» показатель в стадии формирования проявляется неустойчиво, чаще при создании специальных ситуаций, провоцирующих его проявление; ребенок справляется с заданием с помощью наводящих вопросов взрослого, дает аналогичные примеры 1,0 – 1,7 «средний, близкий к достаточному» отражает возрастную норму развития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«0» показатель не сформирован не проявляется ни в одной из ситуаций, на все предложения взрослого ребенок не дает положительного ответа, не может выполнить задание самостоятельно 0,0 – 0,9 «недостаточный» отражает несоответствие возрастной норме развития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00200" y="304800"/>
            <a:ext cx="960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Диагностика индивидуального развития ребенка проводится по следующим уровням показателей возможных достижений (возрастных характеристик)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0969" y="738581"/>
            <a:ext cx="601345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spc="-75" dirty="0">
              <a:solidFill>
                <a:srgbClr val="21212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D3D44D96-A3D6-C4C2-816C-87C7FE833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5624924"/>
              </p:ext>
            </p:extLst>
          </p:nvPr>
        </p:nvGraphicFramePr>
        <p:xfrm>
          <a:off x="838200" y="1524000"/>
          <a:ext cx="9502774" cy="3704342"/>
        </p:xfrm>
        <a:graphic>
          <a:graphicData uri="http://schemas.openxmlformats.org/drawingml/2006/table">
            <a:tbl>
              <a:tblPr/>
              <a:tblGrid>
                <a:gridCol w="241256">
                  <a:extLst>
                    <a:ext uri="{9D8B030D-6E8A-4147-A177-3AD203B41FA5}">
                      <a16:colId xmlns:a16="http://schemas.microsoft.com/office/drawing/2014/main" xmlns="" val="2658304620"/>
                    </a:ext>
                  </a:extLst>
                </a:gridCol>
                <a:gridCol w="1889832">
                  <a:extLst>
                    <a:ext uri="{9D8B030D-6E8A-4147-A177-3AD203B41FA5}">
                      <a16:colId xmlns:a16="http://schemas.microsoft.com/office/drawing/2014/main" xmlns="" val="3547534149"/>
                    </a:ext>
                  </a:extLst>
                </a:gridCol>
                <a:gridCol w="562929">
                  <a:extLst>
                    <a:ext uri="{9D8B030D-6E8A-4147-A177-3AD203B41FA5}">
                      <a16:colId xmlns:a16="http://schemas.microsoft.com/office/drawing/2014/main" xmlns="" val="2734283822"/>
                    </a:ext>
                  </a:extLst>
                </a:gridCol>
                <a:gridCol w="562929">
                  <a:extLst>
                    <a:ext uri="{9D8B030D-6E8A-4147-A177-3AD203B41FA5}">
                      <a16:colId xmlns:a16="http://schemas.microsoft.com/office/drawing/2014/main" xmlns="" val="1176093101"/>
                    </a:ext>
                  </a:extLst>
                </a:gridCol>
                <a:gridCol w="629944">
                  <a:extLst>
                    <a:ext uri="{9D8B030D-6E8A-4147-A177-3AD203B41FA5}">
                      <a16:colId xmlns:a16="http://schemas.microsoft.com/office/drawing/2014/main" xmlns="" val="1598558373"/>
                    </a:ext>
                  </a:extLst>
                </a:gridCol>
                <a:gridCol w="603138">
                  <a:extLst>
                    <a:ext uri="{9D8B030D-6E8A-4147-A177-3AD203B41FA5}">
                      <a16:colId xmlns:a16="http://schemas.microsoft.com/office/drawing/2014/main" xmlns="" val="1608114458"/>
                    </a:ext>
                  </a:extLst>
                </a:gridCol>
                <a:gridCol w="673504">
                  <a:extLst>
                    <a:ext uri="{9D8B030D-6E8A-4147-A177-3AD203B41FA5}">
                      <a16:colId xmlns:a16="http://schemas.microsoft.com/office/drawing/2014/main" xmlns="" val="985195068"/>
                    </a:ext>
                  </a:extLst>
                </a:gridCol>
                <a:gridCol w="629944">
                  <a:extLst>
                    <a:ext uri="{9D8B030D-6E8A-4147-A177-3AD203B41FA5}">
                      <a16:colId xmlns:a16="http://schemas.microsoft.com/office/drawing/2014/main" xmlns="" val="255418630"/>
                    </a:ext>
                  </a:extLst>
                </a:gridCol>
                <a:gridCol w="633295">
                  <a:extLst>
                    <a:ext uri="{9D8B030D-6E8A-4147-A177-3AD203B41FA5}">
                      <a16:colId xmlns:a16="http://schemas.microsoft.com/office/drawing/2014/main" xmlns="" val="3646828504"/>
                    </a:ext>
                  </a:extLst>
                </a:gridCol>
                <a:gridCol w="633295">
                  <a:extLst>
                    <a:ext uri="{9D8B030D-6E8A-4147-A177-3AD203B41FA5}">
                      <a16:colId xmlns:a16="http://schemas.microsoft.com/office/drawing/2014/main" xmlns="" val="2336014010"/>
                    </a:ext>
                  </a:extLst>
                </a:gridCol>
                <a:gridCol w="629944">
                  <a:extLst>
                    <a:ext uri="{9D8B030D-6E8A-4147-A177-3AD203B41FA5}">
                      <a16:colId xmlns:a16="http://schemas.microsoft.com/office/drawing/2014/main" xmlns="" val="3976520057"/>
                    </a:ext>
                  </a:extLst>
                </a:gridCol>
                <a:gridCol w="593085">
                  <a:extLst>
                    <a:ext uri="{9D8B030D-6E8A-4147-A177-3AD203B41FA5}">
                      <a16:colId xmlns:a16="http://schemas.microsoft.com/office/drawing/2014/main" xmlns="" val="3347784322"/>
                    </a:ext>
                  </a:extLst>
                </a:gridCol>
                <a:gridCol w="616541">
                  <a:extLst>
                    <a:ext uri="{9D8B030D-6E8A-4147-A177-3AD203B41FA5}">
                      <a16:colId xmlns:a16="http://schemas.microsoft.com/office/drawing/2014/main" xmlns="" val="4284909046"/>
                    </a:ext>
                  </a:extLst>
                </a:gridCol>
                <a:gridCol w="603138">
                  <a:extLst>
                    <a:ext uri="{9D8B030D-6E8A-4147-A177-3AD203B41FA5}">
                      <a16:colId xmlns:a16="http://schemas.microsoft.com/office/drawing/2014/main" xmlns="" val="2115170815"/>
                    </a:ext>
                  </a:extLst>
                </a:gridCol>
              </a:tblGrid>
              <a:tr h="346421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28474795"/>
                  </a:ext>
                </a:extLst>
              </a:tr>
              <a:tr h="64348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>
                  <a:txBody>
                    <a:bodyPr/>
                    <a:lstStyle/>
                    <a:p>
                      <a:endParaRPr lang="ru-RU" dirty="0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438200"/>
                  </a:ext>
                </a:extLst>
              </a:tr>
              <a:tr h="375290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endParaRPr lang="ru-RU" dirty="0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2447425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4226901"/>
                  </a:ext>
                </a:extLst>
              </a:tr>
              <a:tr h="268476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43853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5311794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endParaRPr lang="ru-RU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6484825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8847321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gridSpan="13">
                  <a:txBody>
                    <a:bodyPr/>
                    <a:lstStyle/>
                    <a:p>
                      <a:endParaRPr lang="ru-RU" dirty="0"/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6228486"/>
                  </a:ext>
                </a:extLst>
              </a:tr>
              <a:tr h="32366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44354155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5338607"/>
                  </a:ext>
                </a:extLst>
              </a:tr>
              <a:tr h="28868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4" marR="9064" marT="90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44016916"/>
                  </a:ext>
                </a:extLst>
              </a:tr>
            </a:tbl>
          </a:graphicData>
        </a:graphic>
      </p:graphicFrame>
      <p:pic>
        <p:nvPicPr>
          <p:cNvPr id="1026" name="Picture 2" descr="C:\Users\ds121\Desktop\Скриншот 17.10.24_15.20.1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0"/>
            <a:ext cx="12220575" cy="65844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BB67BB-93A8-C5FA-EAD5-6D7F13B36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152400"/>
            <a:ext cx="5902072" cy="430887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3F299D0-6623-3155-C8DD-991366EF3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224106"/>
            <a:ext cx="9601200" cy="3447098"/>
          </a:xfrm>
        </p:spPr>
        <p:txBody>
          <a:bodyPr/>
          <a:lstStyle/>
          <a:p>
            <a:pPr marL="285750" indent="-285750" algn="ctr"/>
            <a:r>
              <a:rPr lang="ru-RU" sz="2400" dirty="0" smtClean="0"/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Педагогическая диагностика завершается анализом полученных данных, на основе которых педагог выстраивает взаимодействие с детьми, организует развивающую предметно-пространственную среду (далее – РППС), мотивирующую активную творческую деятельность обучающихся, составляет индивидуальные образовательные маршруты освоения ОП ДО, осознанно и целенаправленно проектирует образовательный процесс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3903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3322" y="2072081"/>
            <a:ext cx="2268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0" dirty="0">
                <a:solidFill>
                  <a:srgbClr val="FF0000"/>
                </a:solidFill>
              </a:rPr>
              <a:t>ВНИ</a:t>
            </a:r>
            <a:r>
              <a:rPr spc="75" dirty="0">
                <a:solidFill>
                  <a:srgbClr val="FF0000"/>
                </a:solidFill>
              </a:rPr>
              <a:t>М</a:t>
            </a:r>
            <a:r>
              <a:rPr spc="70" dirty="0">
                <a:solidFill>
                  <a:srgbClr val="FF0000"/>
                </a:solidFill>
              </a:rPr>
              <a:t>АНИ</a:t>
            </a:r>
            <a:r>
              <a:rPr spc="-5" dirty="0">
                <a:solidFill>
                  <a:srgbClr val="FF0000"/>
                </a:solidFill>
              </a:rPr>
              <a:t>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1100" y="4648200"/>
            <a:ext cx="9829800" cy="12137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2600" spc="-15" dirty="0" err="1">
                <a:solidFill>
                  <a:srgbClr val="212121"/>
                </a:solidFill>
                <a:latin typeface="Times New Roman"/>
                <a:cs typeface="Times New Roman"/>
              </a:rPr>
              <a:t>Контролирующий</a:t>
            </a:r>
            <a:r>
              <a:rPr sz="2600" spc="6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орган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может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запросить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35" dirty="0">
                <a:solidFill>
                  <a:srgbClr val="212121"/>
                </a:solidFill>
                <a:latin typeface="Times New Roman"/>
                <a:cs typeface="Times New Roman"/>
              </a:rPr>
              <a:t>только</a:t>
            </a:r>
            <a:r>
              <a:rPr sz="26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обобщенные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-30" dirty="0">
                <a:solidFill>
                  <a:srgbClr val="212121"/>
                </a:solidFill>
                <a:latin typeface="Times New Roman"/>
                <a:cs typeface="Times New Roman"/>
              </a:rPr>
              <a:t>результаты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диагностики, 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то </a:t>
            </a:r>
            <a:r>
              <a:rPr sz="2600" spc="15" dirty="0">
                <a:solidFill>
                  <a:srgbClr val="212121"/>
                </a:solidFill>
                <a:latin typeface="Times New Roman"/>
                <a:cs typeface="Times New Roman"/>
              </a:rPr>
              <a:t>есть </a:t>
            </a:r>
            <a:r>
              <a:rPr sz="2600" spc="-10" dirty="0">
                <a:solidFill>
                  <a:srgbClr val="212121"/>
                </a:solidFill>
                <a:latin typeface="Times New Roman"/>
                <a:cs typeface="Times New Roman"/>
              </a:rPr>
              <a:t>средний </a:t>
            </a:r>
            <a:r>
              <a:rPr sz="2600" spc="-5" dirty="0">
                <a:solidFill>
                  <a:srgbClr val="212121"/>
                </a:solidFill>
                <a:latin typeface="Times New Roman"/>
                <a:cs typeface="Times New Roman"/>
              </a:rPr>
              <a:t>по 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группе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или по </a:t>
            </a:r>
            <a:r>
              <a:rPr sz="2600" spc="-25" dirty="0">
                <a:solidFill>
                  <a:srgbClr val="212121"/>
                </a:solidFill>
                <a:latin typeface="Times New Roman"/>
                <a:cs typeface="Times New Roman"/>
              </a:rPr>
              <a:t>детскому 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212121"/>
                </a:solidFill>
                <a:latin typeface="Times New Roman"/>
                <a:cs typeface="Times New Roman"/>
              </a:rPr>
              <a:t>саду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уровень</a:t>
            </a:r>
            <a:r>
              <a:rPr sz="26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spc="5" dirty="0">
                <a:solidFill>
                  <a:srgbClr val="212121"/>
                </a:solidFill>
                <a:latin typeface="Times New Roman"/>
                <a:cs typeface="Times New Roman"/>
              </a:rPr>
              <a:t>освоения</a:t>
            </a:r>
            <a:r>
              <a:rPr sz="26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ОП</a:t>
            </a:r>
            <a:r>
              <a:rPr sz="26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212121"/>
                </a:solidFill>
                <a:latin typeface="Times New Roman"/>
                <a:cs typeface="Times New Roman"/>
              </a:rPr>
              <a:t>ДО.</a:t>
            </a:r>
            <a:endParaRPr sz="26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9" y="114300"/>
            <a:ext cx="1328166" cy="18158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3324C49-66C5-EAEC-00BB-2D379E457641}"/>
              </a:ext>
            </a:extLst>
          </p:cNvPr>
          <p:cNvSpPr txBox="1"/>
          <p:nvPr/>
        </p:nvSpPr>
        <p:spPr>
          <a:xfrm>
            <a:off x="5181600" y="870972"/>
            <a:ext cx="6477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Карты развития, протоколы, записи являются рабочими материалами педагога и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подлежат проверке.</a:t>
            </a: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форма и способ ведения выбирается ДОО и закрепляются локальными актами.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3014" y="550874"/>
            <a:ext cx="35890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spc="-25" dirty="0">
              <a:solidFill>
                <a:srgbClr val="C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80133" y="1459483"/>
            <a:ext cx="9092565" cy="437901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428625" marR="420370" algn="ctr">
              <a:lnSpc>
                <a:spcPts val="2810"/>
              </a:lnSpc>
              <a:spcBef>
                <a:spcPts val="455"/>
              </a:spcBef>
            </a:pPr>
            <a:r>
              <a:rPr sz="2600" spc="-5" dirty="0">
                <a:latin typeface="Times New Roman"/>
                <a:cs typeface="Times New Roman"/>
              </a:rPr>
              <a:t>Организацию </a:t>
            </a:r>
            <a:r>
              <a:rPr sz="2600" dirty="0">
                <a:latin typeface="Times New Roman"/>
                <a:cs typeface="Times New Roman"/>
              </a:rPr>
              <a:t>и </a:t>
            </a:r>
            <a:r>
              <a:rPr sz="2600" spc="-10" dirty="0">
                <a:latin typeface="Times New Roman"/>
                <a:cs typeface="Times New Roman"/>
              </a:rPr>
              <a:t>проведение </a:t>
            </a:r>
            <a:r>
              <a:rPr sz="2600" spc="-15" dirty="0">
                <a:latin typeface="Times New Roman"/>
                <a:cs typeface="Times New Roman"/>
              </a:rPr>
              <a:t>педагогической </a:t>
            </a:r>
            <a:r>
              <a:rPr sz="2600" dirty="0">
                <a:latin typeface="Times New Roman"/>
                <a:cs typeface="Times New Roman"/>
              </a:rPr>
              <a:t>диагностики в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возрастных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группах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регулируют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ФГОС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ДО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и </a:t>
            </a:r>
            <a:r>
              <a:rPr sz="2600" spc="5" dirty="0">
                <a:latin typeface="Times New Roman"/>
                <a:cs typeface="Times New Roman"/>
              </a:rPr>
              <a:t>ФОП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ДО</a:t>
            </a:r>
            <a:endParaRPr sz="2600" dirty="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  <a:spcBef>
                <a:spcPts val="655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3.2.3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latin typeface="Times New Roman"/>
                <a:cs typeface="Times New Roman"/>
              </a:rPr>
              <a:t>,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п.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16</a:t>
            </a:r>
            <a:r>
              <a:rPr sz="26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ФОП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ДО</a:t>
            </a:r>
            <a:r>
              <a:rPr sz="2600" dirty="0">
                <a:latin typeface="Times New Roman"/>
                <a:cs typeface="Times New Roman"/>
              </a:rPr>
              <a:t>).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4050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2800" b="1" spc="-25" dirty="0">
                <a:solidFill>
                  <a:srgbClr val="C00000"/>
                </a:solidFill>
                <a:latin typeface="Times New Roman"/>
                <a:cs typeface="Times New Roman"/>
              </a:rPr>
              <a:t>ОБОСНОВАНИЕ</a:t>
            </a:r>
            <a:endParaRPr sz="2800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pPr marL="12065" marR="5080" algn="ctr">
              <a:lnSpc>
                <a:spcPct val="90000"/>
              </a:lnSpc>
              <a:spcBef>
                <a:spcPts val="1015"/>
              </a:spcBef>
            </a:pPr>
            <a:r>
              <a:rPr sz="2600" spc="-10" dirty="0">
                <a:latin typeface="Times New Roman"/>
                <a:cs typeface="Times New Roman"/>
              </a:rPr>
              <a:t>Педагогическая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это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механизм, </a:t>
            </a:r>
            <a:r>
              <a:rPr sz="2600" spc="-30" dirty="0">
                <a:latin typeface="Times New Roman"/>
                <a:cs typeface="Times New Roman"/>
              </a:rPr>
              <a:t>который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позволяет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выявить индивидуальные </a:t>
            </a:r>
            <a:r>
              <a:rPr sz="2600" spc="5" dirty="0">
                <a:latin typeface="Times New Roman"/>
                <a:cs typeface="Times New Roman"/>
              </a:rPr>
              <a:t>особенности </a:t>
            </a:r>
            <a:r>
              <a:rPr sz="2600" spc="-5" dirty="0">
                <a:latin typeface="Times New Roman"/>
                <a:cs typeface="Times New Roman"/>
              </a:rPr>
              <a:t>детей </a:t>
            </a:r>
            <a:r>
              <a:rPr sz="2600" spc="-25" dirty="0">
                <a:latin typeface="Times New Roman"/>
                <a:cs typeface="Times New Roman"/>
              </a:rPr>
              <a:t>дошкольного 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возраста, </a:t>
            </a:r>
            <a:r>
              <a:rPr sz="2600" spc="-5" dirty="0">
                <a:latin typeface="Times New Roman"/>
                <a:cs typeface="Times New Roman"/>
              </a:rPr>
              <a:t>связанных </a:t>
            </a:r>
            <a:r>
              <a:rPr sz="2600" dirty="0">
                <a:latin typeface="Times New Roman"/>
                <a:cs typeface="Times New Roman"/>
              </a:rPr>
              <a:t>с </a:t>
            </a:r>
            <a:r>
              <a:rPr sz="2600" spc="-20" dirty="0">
                <a:latin typeface="Times New Roman"/>
                <a:cs typeface="Times New Roman"/>
              </a:rPr>
              <a:t>оценкой </a:t>
            </a:r>
            <a:r>
              <a:rPr sz="2600" dirty="0">
                <a:latin typeface="Times New Roman"/>
                <a:cs typeface="Times New Roman"/>
              </a:rPr>
              <a:t>эффективности </a:t>
            </a:r>
            <a:r>
              <a:rPr sz="2600" spc="-5" dirty="0">
                <a:latin typeface="Times New Roman"/>
                <a:cs typeface="Times New Roman"/>
              </a:rPr>
              <a:t>педагогических 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действий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и осуществления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их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дальнейшего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планирования</a:t>
            </a:r>
            <a:endParaRPr sz="260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  <a:spcBef>
                <a:spcPts val="685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3.2.3</a:t>
            </a:r>
            <a:r>
              <a:rPr sz="2600" u="heavy" spc="-3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56" y="0"/>
            <a:ext cx="1523238" cy="20794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050350" y="484073"/>
            <a:ext cx="9608250" cy="261161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Диагностика должна быть направлена на изучение </a:t>
            </a:r>
            <a:r>
              <a:rPr lang="ru-RU" sz="2800" b="0" i="0" u="sng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деятельностных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 умений ребенка, его интересов, предпочтений, способов взаимодействия со взрослыми и сверстниками (</a:t>
            </a:r>
            <a:r>
              <a:rPr lang="ru-RU" sz="2800" b="0" i="0" u="none" strike="noStrike" dirty="0">
                <a:solidFill>
                  <a:srgbClr val="329A32"/>
                </a:solidFill>
                <a:effectLst/>
                <a:latin typeface="PT Serif" panose="020A0603040505020204" pitchFamily="18" charset="-52"/>
                <a:hlinkClick r:id="rId3"/>
              </a:rPr>
              <a:t>п. 16.1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 ФОП ДО). </a:t>
            </a:r>
          </a:p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2800" b="0" i="0" dirty="0">
                <a:solidFill>
                  <a:srgbClr val="000000"/>
                </a:solidFill>
                <a:effectLst/>
                <a:latin typeface="PT Serif" panose="020A0603040505020204" pitchFamily="18" charset="-52"/>
              </a:rPr>
              <a:t>Она позволяет выявлять особенности и динамику развития ребенка.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1A3C204-CFCE-EF7F-3AD8-6679A9153273}"/>
              </a:ext>
            </a:extLst>
          </p:cNvPr>
          <p:cNvSpPr txBox="1">
            <a:spLocks/>
          </p:cNvSpPr>
          <p:nvPr/>
        </p:nvSpPr>
        <p:spPr>
          <a:xfrm>
            <a:off x="304800" y="3581400"/>
            <a:ext cx="2819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4400" kern="0" spc="-5" dirty="0">
                <a:solidFill>
                  <a:srgbClr val="FF0000"/>
                </a:solidFill>
                <a:latin typeface="Monotype Corsiva" panose="03010101010201010101" pitchFamily="66" charset="0"/>
              </a:rPr>
              <a:t>Внимание!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BB30AE1-B38D-6F4D-A06E-4BB56ED8C4DB}"/>
              </a:ext>
            </a:extLst>
          </p:cNvPr>
          <p:cNvSpPr txBox="1"/>
          <p:nvPr/>
        </p:nvSpPr>
        <p:spPr>
          <a:xfrm>
            <a:off x="3200400" y="3760836"/>
            <a:ext cx="8763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Педагогическую диагностику проводят, чтобы проследить динамику развития конкретного ребенка по отношению к самому себе. Нельзя сравнивать результаты диагностики ребенка с результатами других детей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09541" y="228600"/>
            <a:ext cx="35890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70" dirty="0">
                <a:solidFill>
                  <a:srgbClr val="C00000"/>
                </a:solidFill>
              </a:rPr>
              <a:t>КОГДА</a:t>
            </a:r>
            <a:r>
              <a:rPr lang="ru-RU" spc="-55" dirty="0">
                <a:solidFill>
                  <a:srgbClr val="C00000"/>
                </a:solidFill>
              </a:rPr>
              <a:t> </a:t>
            </a:r>
            <a:r>
              <a:rPr lang="ru-RU" spc="-25" dirty="0">
                <a:solidFill>
                  <a:srgbClr val="C00000"/>
                </a:solidFill>
              </a:rPr>
              <a:t>ПРОВОДИТЬ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0050" y="914400"/>
            <a:ext cx="11064749" cy="288219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21970">
              <a:lnSpc>
                <a:spcPts val="2810"/>
              </a:lnSpc>
              <a:spcBef>
                <a:spcPts val="455"/>
              </a:spcBef>
            </a:pPr>
            <a:r>
              <a:rPr sz="2600" dirty="0">
                <a:latin typeface="Times New Roman"/>
                <a:cs typeface="Times New Roman"/>
              </a:rPr>
              <a:t>Сроки </a:t>
            </a:r>
            <a:r>
              <a:rPr sz="2600" spc="-10" dirty="0">
                <a:latin typeface="Times New Roman"/>
                <a:cs typeface="Times New Roman"/>
              </a:rPr>
              <a:t>проведения </a:t>
            </a:r>
            <a:r>
              <a:rPr sz="2600" spc="-15" dirty="0">
                <a:latin typeface="Times New Roman"/>
                <a:cs typeface="Times New Roman"/>
              </a:rPr>
              <a:t>педагогической </a:t>
            </a:r>
            <a:r>
              <a:rPr sz="2600" dirty="0">
                <a:latin typeface="Times New Roman"/>
                <a:cs typeface="Times New Roman"/>
              </a:rPr>
              <a:t>диагностики детский </a:t>
            </a:r>
            <a:r>
              <a:rPr sz="2600" spc="5" dirty="0">
                <a:latin typeface="Times New Roman"/>
                <a:cs typeface="Times New Roman"/>
              </a:rPr>
              <a:t>сад </a:t>
            </a:r>
            <a:r>
              <a:rPr sz="2600" spc="-5" dirty="0">
                <a:latin typeface="Times New Roman"/>
                <a:cs typeface="Times New Roman"/>
              </a:rPr>
              <a:t>определяет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самостоятельно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п.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16.5</a:t>
            </a:r>
            <a:r>
              <a:rPr sz="2600" u="heavy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ФОП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ДО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).</a:t>
            </a:r>
            <a:r>
              <a:rPr sz="2600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endParaRPr lang="ru-RU" sz="2600" spc="-20" dirty="0">
              <a:solidFill>
                <a:srgbClr val="006FC0"/>
              </a:solidFill>
              <a:latin typeface="Times New Roman"/>
              <a:cs typeface="Times New Roman"/>
            </a:endParaRPr>
          </a:p>
          <a:p>
            <a:pPr marL="469900" marR="521970" indent="-457200">
              <a:lnSpc>
                <a:spcPts val="2810"/>
              </a:lnSpc>
              <a:spcBef>
                <a:spcPts val="455"/>
              </a:spcBef>
              <a:buFont typeface="Arial" panose="020B0604020202020204" pitchFamily="34" charset="0"/>
              <a:buChar char="•"/>
            </a:pP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начале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учебного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года,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когда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ребенок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приходит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45" dirty="0">
                <a:latin typeface="Times New Roman"/>
                <a:cs typeface="Times New Roman"/>
              </a:rPr>
              <a:t>группу,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стартовая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диагностика;</a:t>
            </a:r>
          </a:p>
          <a:p>
            <a:pPr marL="469900" marR="1588135" indent="-457200">
              <a:lnSpc>
                <a:spcPts val="2810"/>
              </a:lnSpc>
              <a:spcBef>
                <a:spcPts val="995"/>
              </a:spcBef>
              <a:buFont typeface="Arial" panose="020B0604020202020204" pitchFamily="34" charset="0"/>
              <a:buChar char="•"/>
              <a:tabLst>
                <a:tab pos="241300" algn="l"/>
              </a:tabLst>
            </a:pPr>
            <a:r>
              <a:rPr sz="2600" dirty="0">
                <a:latin typeface="Times New Roman"/>
                <a:cs typeface="Times New Roman"/>
              </a:rPr>
              <a:t>в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конце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учебного </a:t>
            </a:r>
            <a:r>
              <a:rPr sz="2600" spc="-30" dirty="0">
                <a:latin typeface="Times New Roman"/>
                <a:cs typeface="Times New Roman"/>
              </a:rPr>
              <a:t>года,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когда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 err="1">
                <a:latin typeface="Times New Roman"/>
                <a:cs typeface="Times New Roman"/>
              </a:rPr>
              <a:t>ребенок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5" dirty="0" err="1">
                <a:latin typeface="Times New Roman"/>
                <a:cs typeface="Times New Roman"/>
              </a:rPr>
              <a:t>достигает</a:t>
            </a:r>
            <a:r>
              <a:rPr lang="ru-RU" sz="2600" spc="-15" dirty="0">
                <a:latin typeface="Times New Roman"/>
                <a:cs typeface="Times New Roman"/>
              </a:rPr>
              <a:t> </a:t>
            </a:r>
            <a:r>
              <a:rPr sz="2600" spc="-10" dirty="0" err="1">
                <a:latin typeface="Times New Roman"/>
                <a:cs typeface="Times New Roman"/>
              </a:rPr>
              <a:t>определенного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психологического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возраста,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– финальная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диагностика</a:t>
            </a:r>
          </a:p>
          <a:p>
            <a:pPr marL="259079">
              <a:lnSpc>
                <a:spcPct val="100000"/>
              </a:lnSpc>
              <a:spcBef>
                <a:spcPts val="640"/>
              </a:spcBef>
            </a:pPr>
            <a:r>
              <a:rPr sz="2600" spc="-5" dirty="0">
                <a:solidFill>
                  <a:srgbClr val="006FC0"/>
                </a:solidFill>
                <a:latin typeface="Times New Roman"/>
                <a:cs typeface="Times New Roman"/>
              </a:rPr>
              <a:t>(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п.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13</a:t>
            </a:r>
            <a:r>
              <a:rPr sz="2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рекомендаций </a:t>
            </a:r>
            <a:r>
              <a:rPr sz="26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Министерства</a:t>
            </a:r>
            <a:r>
              <a:rPr sz="2600" u="heavy" spc="-4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просвещения</a:t>
            </a:r>
            <a:r>
              <a:rPr sz="2600" u="heavy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от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21.07.2023</a:t>
            </a:r>
            <a:r>
              <a:rPr sz="2600" u="heavy" spc="-3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№</a:t>
            </a:r>
            <a:r>
              <a:rPr sz="2600" u="heavy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600" u="heavy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б/н</a:t>
            </a:r>
            <a:r>
              <a:rPr sz="2600" dirty="0">
                <a:solidFill>
                  <a:srgbClr val="006FC0"/>
                </a:solidFill>
                <a:latin typeface="Times New Roman"/>
                <a:cs typeface="Times New Roman"/>
              </a:rPr>
              <a:t>)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xmlns="" id="{7DC8A412-1CF1-A6FC-B4D6-E7489D1A12ED}"/>
              </a:ext>
            </a:extLst>
          </p:cNvPr>
          <p:cNvSpPr txBox="1">
            <a:spLocks/>
          </p:cNvSpPr>
          <p:nvPr/>
        </p:nvSpPr>
        <p:spPr>
          <a:xfrm>
            <a:off x="304800" y="4015134"/>
            <a:ext cx="2819400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4400" kern="0" spc="-5" dirty="0">
                <a:solidFill>
                  <a:srgbClr val="FF0000"/>
                </a:solidFill>
                <a:latin typeface="Monotype Corsiva" panose="03010101010201010101" pitchFamily="66" charset="0"/>
              </a:rPr>
              <a:t>Внимание!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106E67B-CDEC-1173-1A01-14EEE5F42BCA}"/>
              </a:ext>
            </a:extLst>
          </p:cNvPr>
          <p:cNvSpPr txBox="1"/>
          <p:nvPr/>
        </p:nvSpPr>
        <p:spPr>
          <a:xfrm>
            <a:off x="3810000" y="4030279"/>
            <a:ext cx="7391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читывайте адаптационный период дошкольников.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Учитывайте время поступления ребенка в детский сад. Для ребенка, который пришел в группу в течение года, проведите диагностику в момент поступления и используйте ее результаты как результаты стартовой.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400" y="260680"/>
            <a:ext cx="7527799" cy="25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1700"/>
              </a:lnSpc>
              <a:spcBef>
                <a:spcPts val="1800"/>
              </a:spcBef>
            </a:pPr>
            <a:r>
              <a:rPr lang="ru-RU" sz="2800" b="1" dirty="0">
                <a:effectLst/>
                <a:latin typeface="Times New Roman" panose="02020603050405020304" pitchFamily="18" charset="0"/>
              </a:rPr>
              <a:t>Этапы проведения </a:t>
            </a:r>
            <a:r>
              <a:rPr lang="ru-RU" sz="2800" b="1" dirty="0" err="1">
                <a:effectLst/>
                <a:latin typeface="Times New Roman" panose="02020603050405020304" pitchFamily="18" charset="0"/>
              </a:rPr>
              <a:t>педдиагностики</a:t>
            </a:r>
            <a:endParaRPr lang="ru-RU" sz="2800" b="1" dirty="0">
              <a:effectLst/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770C9A4F-B8B8-229D-FB29-728D68BB3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1086331"/>
              </p:ext>
            </p:extLst>
          </p:nvPr>
        </p:nvGraphicFramePr>
        <p:xfrm>
          <a:off x="1143000" y="914400"/>
          <a:ext cx="9753600" cy="5543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249">
                  <a:extLst>
                    <a:ext uri="{9D8B030D-6E8A-4147-A177-3AD203B41FA5}">
                      <a16:colId xmlns:a16="http://schemas.microsoft.com/office/drawing/2014/main" xmlns="" val="1648757866"/>
                    </a:ext>
                  </a:extLst>
                </a:gridCol>
                <a:gridCol w="2998678">
                  <a:extLst>
                    <a:ext uri="{9D8B030D-6E8A-4147-A177-3AD203B41FA5}">
                      <a16:colId xmlns:a16="http://schemas.microsoft.com/office/drawing/2014/main" xmlns="" val="505497625"/>
                    </a:ext>
                  </a:extLst>
                </a:gridCol>
                <a:gridCol w="6310673">
                  <a:extLst>
                    <a:ext uri="{9D8B030D-6E8A-4147-A177-3AD203B41FA5}">
                      <a16:colId xmlns:a16="http://schemas.microsoft.com/office/drawing/2014/main" xmlns="" val="2507047460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</a:t>
                      </a:r>
                      <a:endParaRPr lang="ru-RU" sz="1600" b="1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работы</a:t>
                      </a:r>
                      <a:endParaRPr lang="ru-RU" sz="1600" b="1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:a16="http://schemas.microsoft.com/office/drawing/2014/main" xmlns="" val="3241661225"/>
                  </a:ext>
                </a:extLst>
              </a:tr>
              <a:tr h="86740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Организационно-подготовительный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Наметить план работы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методы сбора информации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форму фиксации данных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:a16="http://schemas.microsoft.com/office/drawing/2014/main" xmlns="" val="745963053"/>
                  </a:ext>
                </a:extLst>
              </a:tr>
              <a:tr h="1543346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Собрать информацию разными методами: 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наблюдение,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свободные беседы с детьми,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продуктов детской деятельности,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специальные диагностические ситуации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:a16="http://schemas.microsoft.com/office/drawing/2014/main" xmlns="" val="2511226899"/>
                  </a:ext>
                </a:extLst>
              </a:tr>
              <a:tr h="107863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Аналитический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Проанализировать полученные результаты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Сопоставить результаты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 цель и задачи индивидуальной работы с ребенком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:a16="http://schemas.microsoft.com/office/drawing/2014/main" xmlns="" val="4066172395"/>
                  </a:ext>
                </a:extLst>
              </a:tr>
              <a:tr h="1078639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Коррекционный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Скорректировать педагогическую работу с дошкольником по освоению ОП ДО</a:t>
                      </a:r>
                    </a:p>
                    <a:p>
                      <a:pPr marL="342900" lvl="0" indent="-342900">
                        <a:lnSpc>
                          <a:spcPts val="1500"/>
                        </a:lnSpc>
                        <a:buFont typeface="Wingdings" panose="05000000000000000000" pitchFamily="2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Проследить динамику развития каждого ребенка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:a16="http://schemas.microsoft.com/office/drawing/2014/main" xmlns="" val="238369530"/>
                  </a:ext>
                </a:extLst>
              </a:tr>
              <a:tr h="441640"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Результативный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0"/>
                        </a:lnSpc>
                        <a:spcAft>
                          <a:spcPts val="3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Спроектировать педагогическую работу на новый учебный 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62" marR="21062" marT="21062" marB="21062" anchor="ctr"/>
                </a:tc>
                <a:extLst>
                  <a:ext uri="{0D108BD9-81ED-4DB2-BD59-A6C34878D82A}">
                    <a16:rowId xmlns:a16="http://schemas.microsoft.com/office/drawing/2014/main" xmlns="" val="3006720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7290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6401" y="260680"/>
            <a:ext cx="46304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>
                <a:solidFill>
                  <a:srgbClr val="C00000"/>
                </a:solidFill>
              </a:rPr>
              <a:t>МЕТОДЫ</a:t>
            </a:r>
            <a:r>
              <a:rPr spc="-70" dirty="0">
                <a:solidFill>
                  <a:srgbClr val="C00000"/>
                </a:solidFill>
              </a:rPr>
              <a:t> </a:t>
            </a:r>
            <a:r>
              <a:rPr spc="-5" dirty="0">
                <a:solidFill>
                  <a:srgbClr val="C00000"/>
                </a:solidFill>
              </a:rPr>
              <a:t>ДИАГНОСТИКИ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87297" y="1406778"/>
            <a:ext cx="9722485" cy="24141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25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наблюдение</a:t>
            </a:r>
            <a:r>
              <a:rPr sz="2600" spc="-25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1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свободные</a:t>
            </a:r>
            <a:r>
              <a:rPr sz="2600" spc="-5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беседы</a:t>
            </a:r>
            <a:r>
              <a:rPr sz="2600" spc="-2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детьми</a:t>
            </a:r>
            <a:r>
              <a:rPr sz="2600" dirty="0">
                <a:latin typeface="Times New Roman"/>
                <a:cs typeface="Times New Roman"/>
              </a:rPr>
              <a:t>;</a:t>
            </a:r>
            <a:endParaRPr sz="2700" u="sng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анализ 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продуктов </a:t>
            </a:r>
            <a:r>
              <a:rPr sz="2600" spc="-2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детской </a:t>
            </a:r>
            <a:r>
              <a:rPr sz="2600" spc="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деятельности</a:t>
            </a:r>
            <a:r>
              <a:rPr sz="2600" spc="5" dirty="0">
                <a:latin typeface="Times New Roman"/>
                <a:cs typeface="Times New Roman"/>
              </a:rPr>
              <a:t>: </a:t>
            </a:r>
            <a:r>
              <a:rPr sz="2600" spc="-20" dirty="0">
                <a:latin typeface="Times New Roman"/>
                <a:cs typeface="Times New Roman"/>
              </a:rPr>
              <a:t>рисунков, </a:t>
            </a:r>
            <a:r>
              <a:rPr sz="2600" spc="-10" dirty="0">
                <a:latin typeface="Times New Roman"/>
                <a:cs typeface="Times New Roman"/>
              </a:rPr>
              <a:t>работ </a:t>
            </a:r>
            <a:r>
              <a:rPr sz="2600" spc="-5" dirty="0">
                <a:latin typeface="Times New Roman"/>
                <a:cs typeface="Times New Roman"/>
              </a:rPr>
              <a:t>по </a:t>
            </a:r>
            <a:r>
              <a:rPr sz="2600" spc="-15" dirty="0">
                <a:latin typeface="Times New Roman"/>
                <a:cs typeface="Times New Roman"/>
              </a:rPr>
              <a:t>лепке, </a:t>
            </a:r>
            <a:r>
              <a:rPr sz="2600" spc="-6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аппликации,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10" dirty="0">
                <a:latin typeface="Times New Roman"/>
                <a:cs typeface="Times New Roman"/>
              </a:rPr>
              <a:t>построек,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 err="1">
                <a:latin typeface="Times New Roman"/>
                <a:cs typeface="Times New Roman"/>
              </a:rPr>
              <a:t>поделок</a:t>
            </a:r>
            <a:r>
              <a:rPr sz="2600" spc="-10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специальные</a:t>
            </a:r>
            <a:r>
              <a:rPr sz="2600" spc="-3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диагностические</a:t>
            </a:r>
            <a:r>
              <a:rPr sz="2600" spc="-3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-10" dirty="0" err="1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ситуации</a:t>
            </a:r>
            <a:r>
              <a:rPr sz="2600" spc="-10" dirty="0">
                <a:latin typeface="Times New Roman"/>
                <a:cs typeface="Times New Roman"/>
              </a:rPr>
              <a:t>;</a:t>
            </a:r>
            <a:endParaRPr sz="27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Clr>
                <a:srgbClr val="000000"/>
              </a:buClr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дополнительные</a:t>
            </a:r>
            <a:r>
              <a:rPr sz="2600" spc="-70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методики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DF74609-8940-5AA4-486A-ACA8A6DA67E2}"/>
              </a:ext>
            </a:extLst>
          </p:cNvPr>
          <p:cNvSpPr txBox="1"/>
          <p:nvPr/>
        </p:nvSpPr>
        <p:spPr>
          <a:xfrm>
            <a:off x="5638800" y="3874499"/>
            <a:ext cx="60945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проводит диагностику в естественных условиях, в разных видах деятельности, </a:t>
            </a:r>
          </a:p>
          <a:p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специфичных для детей раннего и дошкольного возрастов во время занятий, дидактических игр, наблюдений на прогулке, в процессе бесед и реализации образовательных проектов. Для диагностики педагоги используют произвольные 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малоформализованные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диагностические методы (</a:t>
            </a:r>
            <a:r>
              <a:rPr lang="ru-RU" sz="2000" b="0" i="1" u="none" strike="noStrike" dirty="0">
                <a:solidFill>
                  <a:srgbClr val="329A3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п. 16.6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ФОП ДО).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400" y="335104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 </a:t>
            </a:r>
            <a:r>
              <a:rPr lang="ru-RU" spc="-70" dirty="0">
                <a:solidFill>
                  <a:srgbClr val="C00000"/>
                </a:solidFill>
              </a:rPr>
              <a:t>Ориентиры для наблюдений:</a:t>
            </a:r>
            <a:endParaRPr lang="ru-RU" spc="-25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9A4E116-C721-2F8B-BC56-569B6E5D706C}"/>
              </a:ext>
            </a:extLst>
          </p:cNvPr>
          <p:cNvSpPr txBox="1"/>
          <p:nvPr/>
        </p:nvSpPr>
        <p:spPr>
          <a:xfrm>
            <a:off x="990600" y="2811603"/>
            <a:ext cx="10210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itchFamily="18" charset="0"/>
                <a:cs typeface="Times New Roman" pitchFamily="18" charset="0"/>
              </a:rPr>
              <a:t>частота проявления каждого показателя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(указывает на периодичность и степень устойчивости показателя)</a:t>
            </a:r>
            <a:endParaRPr lang="ru-RU" sz="2000" b="0" i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itchFamily="18" charset="0"/>
                <a:cs typeface="Times New Roman" pitchFamily="18" charset="0"/>
              </a:rPr>
              <a:t>самостоятельность выполнения показателя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(позволяет определить зону актуального и ближайшего развития ребенка)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0" i="0" dirty="0">
                <a:effectLst/>
                <a:latin typeface="Times New Roman" pitchFamily="18" charset="0"/>
                <a:cs typeface="Times New Roman" pitchFamily="18" charset="0"/>
              </a:rPr>
              <a:t>инициативность ребенка в деятельности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(свидетельствует о проявлении субъектности ребенка в деятельности и взаимодействии)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0000"/>
              </a:solidFill>
              <a:latin typeface="PT Serif" panose="020A0603040505020204" pitchFamily="18" charset="-52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4D335D3-099C-F573-DC49-68CC175B9B5F}"/>
              </a:ext>
            </a:extLst>
          </p:cNvPr>
          <p:cNvSpPr txBox="1"/>
          <p:nvPr/>
        </p:nvSpPr>
        <p:spPr>
          <a:xfrm>
            <a:off x="1371600" y="876299"/>
            <a:ext cx="92964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600" spc="-15" dirty="0"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</a:rPr>
              <a:t>возрастные характеристики развития ребенка</a:t>
            </a:r>
          </a:p>
          <a:p>
            <a:endParaRPr lang="ru-RU" sz="1200" spc="-15" dirty="0">
              <a:uFill>
                <a:solidFill>
                  <a:srgbClr val="0462C1"/>
                </a:solidFill>
              </a:uFill>
              <a:latin typeface="Times New Roman"/>
              <a:cs typeface="Times New Roman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Федеральной Программы выступают как обобщенные показатели возможных достижений детей на разных этапах дошкольного детства в соответствующих образовательных областях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xmlns="" id="{92F27FD8-1F8F-E423-FC2F-2E1647144220}"/>
              </a:ext>
            </a:extLst>
          </p:cNvPr>
          <p:cNvSpPr txBox="1">
            <a:spLocks/>
          </p:cNvSpPr>
          <p:nvPr/>
        </p:nvSpPr>
        <p:spPr>
          <a:xfrm>
            <a:off x="2895600" y="2476737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ru-RU" kern="0" spc="-70" dirty="0"/>
              <a:t> </a:t>
            </a:r>
            <a:r>
              <a:rPr lang="ru-RU" kern="0" spc="-70" dirty="0">
                <a:solidFill>
                  <a:srgbClr val="C00000"/>
                </a:solidFill>
              </a:rPr>
              <a:t>Критерии анализа:</a:t>
            </a:r>
            <a:endParaRPr lang="ru-RU" kern="0" spc="-25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9566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xmlns="" id="{8C5178E4-D54E-76D1-7D9C-3496966F4536}"/>
              </a:ext>
            </a:extLst>
          </p:cNvPr>
          <p:cNvSpPr txBox="1">
            <a:spLocks/>
          </p:cNvSpPr>
          <p:nvPr/>
        </p:nvSpPr>
        <p:spPr>
          <a:xfrm>
            <a:off x="3048000" y="37969"/>
            <a:ext cx="64008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ru-RU" sz="2800" b="1" spc="-70" dirty="0">
                <a:latin typeface="Times New Roman"/>
                <a:cs typeface="Times New Roman"/>
              </a:rPr>
              <a:t> </a:t>
            </a:r>
            <a:endParaRPr lang="ru-RU" sz="2800" b="1" kern="0" spc="-7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600" y="0"/>
            <a:ext cx="11125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наблюдения фиксируются путем заполнения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Диагностических карт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могут быть использованы исключительно для решения следующих образовательных задач :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 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оптимизации работы с группой детей.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Диагностические карты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представлены в виде структурированных в таблицы диагностических показателей, определенных в соответствие с планируемыми результатами реализации ФОП ДО, представляющих собой возрастные характеристики возможных достижений ребенка дошкольного возраста на разных возрастных этапах и к завершению ДОО, и содержанием образовательной деятельности по пяти образовательным областям: 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Физическое развитие 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Социально-коммуникативное развитие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Познавательное развитие 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Речевое развитие </a:t>
            </a:r>
          </a:p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Художественно-эстетическое развитие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2800" y="228600"/>
            <a:ext cx="533399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pc="-70" dirty="0"/>
              <a:t> </a:t>
            </a:r>
            <a:endParaRPr lang="ru-RU" spc="-25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9A4E116-C721-2F8B-BC56-569B6E5D706C}"/>
              </a:ext>
            </a:extLst>
          </p:cNvPr>
          <p:cNvSpPr txBox="1"/>
          <p:nvPr/>
        </p:nvSpPr>
        <p:spPr>
          <a:xfrm>
            <a:off x="1219200" y="914400"/>
            <a:ext cx="1021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0" i="0" dirty="0">
              <a:solidFill>
                <a:srgbClr val="000000"/>
              </a:solidFill>
              <a:effectLst/>
              <a:latin typeface="PT Serif" panose="020A0603040505020204" pitchFamily="18" charset="-52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3000" y="457200"/>
            <a:ext cx="10058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Технология работы с диагностическими картами включает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этапа: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этап. Напротив фамилии и имени каждого ребенка проставляются баллы в каждой ячейке указанного параметра. Затем считается итоговый показатель по каждому ребенку (среднее значение = сумма всех баллов по строке, разделенная на их количество.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этап. Когда все дети прошли диагностику, тогда подсчитывается итоговый показатель по группе (среднее значение = сумма всех баллов по столбцу, разделенная на количество детей, принявших участие в диагностике). Двухступенчатая система мониторинга позволяет оперативно находить неточности в построении педагогического процесса в группе и выделять детей с проблемами в развитии.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65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825</Words>
  <Application>Microsoft Office PowerPoint</Application>
  <PresentationFormat>Произвольный</PresentationFormat>
  <Paragraphs>89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Слайд 1</vt:lpstr>
      <vt:lpstr>Слайд 2</vt:lpstr>
      <vt:lpstr>Слайд 3</vt:lpstr>
      <vt:lpstr>КОГДА ПРОВОДИТЬ</vt:lpstr>
      <vt:lpstr>Этапы проведения педдиагностики</vt:lpstr>
      <vt:lpstr>МЕТОДЫ ДИАГНОСТИКИ</vt:lpstr>
      <vt:lpstr> Ориентиры для наблюдений:</vt:lpstr>
      <vt:lpstr>Слайд 8</vt:lpstr>
      <vt:lpstr> </vt:lpstr>
      <vt:lpstr>Слайд 10</vt:lpstr>
      <vt:lpstr>Слайд 11</vt:lpstr>
      <vt:lpstr>Слайд 12</vt:lpstr>
      <vt:lpstr>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проводить педагогическую диагностику по ФОП ДО</dc:title>
  <dc:creator>777</dc:creator>
  <cp:lastModifiedBy>ds121orsk@yandex.ru</cp:lastModifiedBy>
  <cp:revision>33</cp:revision>
  <dcterms:created xsi:type="dcterms:W3CDTF">2023-11-08T06:10:23Z</dcterms:created>
  <dcterms:modified xsi:type="dcterms:W3CDTF">2024-10-21T07:57:25Z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2023-11-08T00:00:00Z</vt:filetime>
  </property>
</Properties>
</file>