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6" r:id="rId6"/>
    <p:sldId id="260" r:id="rId7"/>
    <p:sldId id="261" r:id="rId8"/>
    <p:sldId id="280" r:id="rId9"/>
    <p:sldId id="262" r:id="rId10"/>
    <p:sldId id="264" r:id="rId11"/>
    <p:sldId id="265" r:id="rId12"/>
    <p:sldId id="277" r:id="rId13"/>
    <p:sldId id="278" r:id="rId14"/>
    <p:sldId id="279" r:id="rId15"/>
    <p:sldId id="266" r:id="rId16"/>
    <p:sldId id="267" r:id="rId17"/>
    <p:sldId id="281" r:id="rId18"/>
    <p:sldId id="270" r:id="rId19"/>
    <p:sldId id="272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FEFF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941" autoAdjust="0"/>
    <p:restoredTop sz="99885" autoAdjust="0"/>
  </p:normalViewPr>
  <p:slideViewPr>
    <p:cSldViewPr snapToGrid="0">
      <p:cViewPr>
        <p:scale>
          <a:sx n="81" d="100"/>
          <a:sy n="81" d="100"/>
        </p:scale>
        <p:origin x="1404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5582718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2714568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4788025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4323774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598001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412768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6770256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4292592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5428963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712930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361845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F3437-A49F-4B6C-9F5C-FA391EDD1AD6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705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7.jpeg"/><Relationship Id="rId7" Type="http://schemas.openxmlformats.org/officeDocument/2006/relationships/image" Target="../media/image3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4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1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08245" y="5461478"/>
            <a:ext cx="5433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Опыт работы воспитателя </a:t>
            </a:r>
            <a:r>
              <a:rPr lang="ru-RU" dirty="0" smtClean="0"/>
              <a:t>МДОАУ </a:t>
            </a:r>
            <a:r>
              <a:rPr lang="ru-RU" dirty="0"/>
              <a:t>детский сад </a:t>
            </a:r>
            <a:r>
              <a:rPr lang="ru-RU" dirty="0" smtClean="0"/>
              <a:t>№106 </a:t>
            </a:r>
          </a:p>
          <a:p>
            <a:r>
              <a:rPr lang="ru-RU" dirty="0" err="1" smtClean="0"/>
              <a:t>Абдулвалеева</a:t>
            </a:r>
            <a:r>
              <a:rPr lang="ru-RU" dirty="0" smtClean="0"/>
              <a:t> </a:t>
            </a:r>
            <a:r>
              <a:rPr lang="ru-RU" smtClean="0"/>
              <a:t>Наталья Геннадьевна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8898" y="3605339"/>
            <a:ext cx="3133988" cy="17562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09209" y="1484244"/>
            <a:ext cx="7142922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Использование дидактических игр при формировании у детей </a:t>
            </a:r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дошкольного </a:t>
            </a:r>
            <a: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возраста</a:t>
            </a:r>
          </a:p>
          <a:p>
            <a:pPr algn="ctr"/>
            <a: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элементарных математических представлений</a:t>
            </a:r>
          </a:p>
        </p:txBody>
      </p:sp>
    </p:spTree>
    <p:extLst>
      <p:ext uri="{BB962C8B-B14F-4D97-AF65-F5344CB8AC3E}">
        <p14:creationId xmlns="" xmlns:p14="http://schemas.microsoft.com/office/powerpoint/2010/main" val="509587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Содержимое 5" descr="DSCN719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909588" y="2051053"/>
            <a:ext cx="2244846" cy="16836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2169207" y="489297"/>
            <a:ext cx="748256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Закрепление знаний о цифрах, навыков </a:t>
            </a:r>
          </a:p>
          <a:p>
            <a:pPr algn="ctr"/>
            <a:r>
              <a:rPr lang="ru-RU" sz="3200" b="1" cap="none" spc="0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порядкового и количественного счета:</a:t>
            </a:r>
            <a:endParaRPr lang="ru-RU" sz="5400" b="1" cap="none" spc="0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7" name="Рисунок 6" descr="DSCN71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276870" y="2969351"/>
            <a:ext cx="2331719" cy="17487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DSCN719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5708469" y="4258496"/>
            <a:ext cx="2333895" cy="17504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DSCN719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8601615" y="4264751"/>
            <a:ext cx="2349142" cy="17618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DSCN719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06193" y="1802672"/>
            <a:ext cx="2281646" cy="17112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9834702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082" y="1825625"/>
            <a:ext cx="6509835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1738" y="732564"/>
            <a:ext cx="110512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Игры: на соотношение числа с предметом, величины.</a:t>
            </a:r>
            <a:endParaRPr lang="ru-RU" sz="3600" b="1" cap="none" spc="0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5832" y="1538150"/>
            <a:ext cx="4877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Игра «Загадочные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грибы»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55482" y="1599705"/>
            <a:ext cx="5098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kern="1200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Игра </a:t>
            </a:r>
            <a:r>
              <a:rPr lang="ru-RU" sz="2800" b="1" kern="1200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«Подбери по размеру»</a:t>
            </a:r>
            <a:endParaRPr lang="ru-RU" sz="2800" b="1" kern="1200" dirty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122" name="Picture 2" descr="C:\Users\Пользователь\Desktop\Презинтации по математике\Математика счетный материал\muhomory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85" y="2122926"/>
            <a:ext cx="5131564" cy="32464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Пользователь\Desktop\Презинтации по математике\Математика счетный материал\image_16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083" y="2122926"/>
            <a:ext cx="2947886" cy="24490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Пользователь\Desktop\Презинтации по математике\Математика счетный материал\0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596" y="3596196"/>
            <a:ext cx="2706046" cy="26990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43500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010" y="1825625"/>
            <a:ext cx="6513979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644" b="3516"/>
          <a:stretch/>
        </p:blipFill>
        <p:spPr>
          <a:xfrm>
            <a:off x="1059181" y="794268"/>
            <a:ext cx="5465530" cy="3207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068" y="1686057"/>
            <a:ext cx="1776288" cy="2046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436" y="4486672"/>
            <a:ext cx="3227675" cy="1356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579585" y="5732651"/>
            <a:ext cx="944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Абак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20780" y="597013"/>
            <a:ext cx="35525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Игры на закрепление</a:t>
            </a:r>
          </a:p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 состава числа</a:t>
            </a:r>
          </a:p>
        </p:txBody>
      </p:sp>
      <p:pic>
        <p:nvPicPr>
          <p:cNvPr id="1026" name="Picture 2" descr="C:\Users\Пользователь\Desktop\Презинтации по математике\Математика счетный материал\detsad-16420-146030154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77" y="861210"/>
            <a:ext cx="5418833" cy="30425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Презинтации по математике\Математика счетный материал\detsad-287999-145293341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780" y="1465739"/>
            <a:ext cx="4080974" cy="27166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Desktop\Презинтации по математике\Математика счетный материал\2e94fc364e71269c1d943a65ee7f660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779" y="3903785"/>
            <a:ext cx="4080975" cy="23629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764250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648" y="1825625"/>
            <a:ext cx="4434703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6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28335" y="2909608"/>
            <a:ext cx="4607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 «Математические </a:t>
            </a:r>
            <a:r>
              <a:rPr lang="ru-RU" sz="2800" b="1" dirty="0" err="1" smtClean="0">
                <a:solidFill>
                  <a:schemeClr val="accent6">
                    <a:lumMod val="50000"/>
                  </a:schemeClr>
                </a:solidFill>
              </a:rPr>
              <a:t>пазлы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099" name="Picture 3" descr="C:\Users\Пользователь\Desktop\Презинтации по математике\Математика счетный материал\1379650706_2013-09-19_220722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07" y="410307"/>
            <a:ext cx="5333999" cy="38842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Пользователь\Desktop\Презинтации по математике\Математика счетный материал\slide_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768" y="3264877"/>
            <a:ext cx="4079630" cy="30597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Пользователь\Desktop\Презинтации по математике\Математика счетный материал\Математика 5\16034496_46247-650x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637" y="410307"/>
            <a:ext cx="4947870" cy="29727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Пользователь\Desktop\Презинтации по математике\Математика счетный материал\Математика 5\ea44978235ee429083872b1c2994dd5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85" y="3863715"/>
            <a:ext cx="4431321" cy="26074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373174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846" y="1825625"/>
            <a:ext cx="3564308" cy="4351338"/>
          </a:xfrm>
        </p:spPr>
      </p:pic>
      <p:pic>
        <p:nvPicPr>
          <p:cNvPr id="4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21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279" y="1884103"/>
            <a:ext cx="4552955" cy="3041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934763" y="840331"/>
            <a:ext cx="3728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«Логическая цепочка»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9487" y="1014558"/>
            <a:ext cx="4553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«Математическая машина»</a:t>
            </a:r>
          </a:p>
        </p:txBody>
      </p:sp>
      <p:pic>
        <p:nvPicPr>
          <p:cNvPr id="2050" name="Picture 2" descr="C:\Users\Пользователь\Desktop\Презинтации по математике\Математика счетный материал\2e94fc364e71269c1d943a65ee7f660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279" y="1765648"/>
            <a:ext cx="4666398" cy="32782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Презинтации по математике\Математика счетный материал\41303_20c7f9d94b34371bfbea01ac205405e1.jp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038" y="1765648"/>
            <a:ext cx="3783623" cy="41224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174719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010" y="1825625"/>
            <a:ext cx="6513979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28597" y="489297"/>
            <a:ext cx="837998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Дидактические игры на закрепление умения 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ru-RU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сравнивать, 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ставить знаки «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&gt;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», «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&lt;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», «=»: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608" t="36861" r="3924"/>
          <a:stretch/>
        </p:blipFill>
        <p:spPr>
          <a:xfrm>
            <a:off x="6568829" y="3606085"/>
            <a:ext cx="4784972" cy="23892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275" t="47692" r="23926"/>
          <a:stretch/>
        </p:blipFill>
        <p:spPr>
          <a:xfrm>
            <a:off x="2236599" y="2662029"/>
            <a:ext cx="3996999" cy="24227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46227" y="1865032"/>
            <a:ext cx="4912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Игра «Составь пары и сравни»</a:t>
            </a:r>
          </a:p>
        </p:txBody>
      </p:sp>
    </p:spTree>
    <p:extLst>
      <p:ext uri="{BB962C8B-B14F-4D97-AF65-F5344CB8AC3E}">
        <p14:creationId xmlns="" xmlns:p14="http://schemas.microsoft.com/office/powerpoint/2010/main" val="468629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DSCN72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85613" y="744334"/>
            <a:ext cx="8174308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Использую разнообразный счетный материал.</a:t>
            </a:r>
          </a:p>
          <a:p>
            <a:endParaRPr lang="ru-RU" sz="28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Работаю над развитием графических навыков, умением ориентироваться на листе бумаги.</a:t>
            </a:r>
          </a:p>
          <a:p>
            <a:endParaRPr lang="ru-RU" sz="28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Использую словесные игры с</a:t>
            </a:r>
          </a:p>
          <a:p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мячом, игры на развитие временных представлений, различение предлогов, пространственную ориентацию.</a:t>
            </a:r>
          </a:p>
          <a:p>
            <a:pPr>
              <a:buFont typeface="Arial" pitchFamily="34" charset="0"/>
              <a:buChar char="•"/>
            </a:pPr>
            <a:endParaRPr lang="ru-RU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146" name="Picture 2" descr="C:\Users\Пользователь\Desktop\Презинтации по математике\Математика счетный материал\Matematicheskie_vesi-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416" y="491271"/>
            <a:ext cx="2803366" cy="29377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Пользователь\Desktop\Презинтации по математике\Математика счетный материал\Matematicheskie_vesi-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708" y="3785663"/>
            <a:ext cx="4072123" cy="24149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618769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DSCN71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DSCN71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6015" y="1618764"/>
            <a:ext cx="5978433" cy="4483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339143" y="762017"/>
            <a:ext cx="735419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Дополнительная литература:</a:t>
            </a:r>
            <a:endParaRPr lang="ru-RU" sz="4400" b="1" cap="none" spc="0" dirty="0">
              <a:ln w="2857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79443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627" y="1825625"/>
            <a:ext cx="3644746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70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74293" y="511661"/>
            <a:ext cx="78048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Центр «Занимательной математики»: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647" y="1380358"/>
            <a:ext cx="3977400" cy="4748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53" y="3056417"/>
            <a:ext cx="5280394" cy="1706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500014" y="2368957"/>
            <a:ext cx="4782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Числовые домики и числовой ряд</a:t>
            </a:r>
          </a:p>
        </p:txBody>
      </p:sp>
    </p:spTree>
    <p:extLst>
      <p:ext uri="{BB962C8B-B14F-4D97-AF65-F5344CB8AC3E}">
        <p14:creationId xmlns="" xmlns:p14="http://schemas.microsoft.com/office/powerpoint/2010/main" val="3083218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36189" y="1518881"/>
            <a:ext cx="765466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Спасибо за внимание!</a:t>
            </a:r>
          </a:p>
        </p:txBody>
      </p:sp>
      <p:pic>
        <p:nvPicPr>
          <p:cNvPr id="5" name="Picture 2" descr="http://kartinki-vernisazh.ru/_ph/105/1/583604866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9997" y="3365886"/>
            <a:ext cx="2533650" cy="1809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179443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9741" cy="69165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43510" y="861696"/>
            <a:ext cx="6443870" cy="30469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sz="2400" i="1" dirty="0"/>
              <a:t>«Без игры нет, и не может быть полноценного умственного развития. Игра-это огромное светлое окно, через которое в духовный мир ребёнка выливается живительный поток представлений, понятий. Игра - это искра, зажигающая огонёк </a:t>
            </a:r>
            <a:r>
              <a:rPr lang="ru-RU" sz="2400" i="1" dirty="0" smtClean="0"/>
              <a:t>любознательности</a:t>
            </a:r>
            <a:r>
              <a:rPr lang="ru-RU" sz="2400" i="1" dirty="0"/>
              <a:t>»</a:t>
            </a:r>
          </a:p>
          <a:p>
            <a:r>
              <a:rPr lang="ru-RU" sz="2400" i="1" dirty="0"/>
              <a:t>                                          </a:t>
            </a:r>
            <a:r>
              <a:rPr lang="ru-RU" sz="2400" i="1" dirty="0" err="1"/>
              <a:t>В.А.Сухомлинский</a:t>
            </a:r>
            <a:endParaRPr lang="ru-RU" sz="2400" i="1" dirty="0"/>
          </a:p>
        </p:txBody>
      </p:sp>
      <p:pic>
        <p:nvPicPr>
          <p:cNvPr id="1026" name="Picture 2" descr="http://cp.hosting.u-tel.ru:8880/sitebuilder/sites/0d/0df4ad48a6e9c83530af7cc10cbb0a4a/attachments/Image/0_8211e_fc54a5ff_XL.png?146537537579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016" y="2229496"/>
            <a:ext cx="4509244" cy="39210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-fotki.yandex.ru/get/5011/valenta-mog.1f2/0_7e178_ca4c90b2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4778">
            <a:off x="8374280" y="760794"/>
            <a:ext cx="1345946" cy="13351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passionimages.easy4blog.com/images/billets/0427/42787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505" y="4023360"/>
            <a:ext cx="2834640" cy="28346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53664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01078" y="2274838"/>
            <a:ext cx="805732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Bookman Old Style" panose="02050604050505020204" pitchFamily="18" charset="0"/>
              </a:rPr>
              <a:t>Задачи:</a:t>
            </a:r>
          </a:p>
          <a:p>
            <a:r>
              <a:rPr lang="ru-RU" sz="2400" dirty="0">
                <a:latin typeface="Bookman Old Style" panose="02050604050505020204" pitchFamily="18" charset="0"/>
              </a:rPr>
              <a:t>- активизировать умственную деятельность;</a:t>
            </a:r>
          </a:p>
          <a:p>
            <a:r>
              <a:rPr lang="ru-RU" sz="2400" dirty="0">
                <a:latin typeface="Bookman Old Style" panose="02050604050505020204" pitchFamily="18" charset="0"/>
              </a:rPr>
              <a:t>- заинтересовывать математическим материалом;</a:t>
            </a:r>
          </a:p>
          <a:p>
            <a:r>
              <a:rPr lang="ru-RU" sz="2400" dirty="0">
                <a:latin typeface="Bookman Old Style" panose="02050604050505020204" pitchFamily="18" charset="0"/>
              </a:rPr>
              <a:t>- увлекать и развивать детей;</a:t>
            </a:r>
          </a:p>
          <a:p>
            <a:r>
              <a:rPr lang="ru-RU" sz="2400" dirty="0">
                <a:latin typeface="Bookman Old Style" panose="02050604050505020204" pitchFamily="18" charset="0"/>
              </a:rPr>
              <a:t>- закреплять полученные знания и умения;</a:t>
            </a:r>
          </a:p>
          <a:p>
            <a:r>
              <a:rPr lang="ru-RU" sz="2400" dirty="0">
                <a:latin typeface="Bookman Old Style" panose="02050604050505020204" pitchFamily="18" charset="0"/>
              </a:rPr>
              <a:t>- упражнять в применении их в других видах деятельности, новой обстановке.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81978" y="1027906"/>
            <a:ext cx="8762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0000"/>
                </a:solidFill>
                <a:latin typeface="Bookman Old Style" panose="02050604050505020204" pitchFamily="18" charset="0"/>
              </a:rPr>
              <a:t>Цель</a:t>
            </a:r>
            <a:r>
              <a:rPr lang="ru-RU" sz="2400" i="1" dirty="0">
                <a:solidFill>
                  <a:srgbClr val="000000"/>
                </a:solidFill>
                <a:latin typeface="Bookman Old Style" panose="02050604050505020204" pitchFamily="18" charset="0"/>
              </a:rPr>
              <a:t>: </a:t>
            </a:r>
            <a:r>
              <a:rPr lang="ru-RU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формировать у детей интерес к математике, с помощью интересных заданий и игр, способствовать развитию у детей внимания, сообразительности</a:t>
            </a:r>
            <a:r>
              <a:rPr lang="ru-RU" dirty="0">
                <a:solidFill>
                  <a:srgbClr val="000000"/>
                </a:solidFill>
                <a:latin typeface="Bookman Old Style" panose="02050604050505020204" pitchFamily="18" charset="0"/>
              </a:rPr>
              <a:t>.</a:t>
            </a:r>
            <a:endParaRPr lang="ru-RU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46906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78419" y="1368243"/>
            <a:ext cx="715617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  <a:t>Обучение математике детей 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  <a:t>с ЗПР дошкольного 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  <a:t>возраста немыслимо без использования занимательных игр, задач, развлечений. С детьми нужно «играть» в математику. Дидактические игры дают возможность решать различные педагогические задачи в игровой форме, наиболее доступной и привлекательной для детей. Когда внимание ребёнка приковано к игре, к выполнению игровых задач, он сам того не замечая преодолевает трудности математического характера, учится оперировать имеющимися знаниями в изменившейся обстановке.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04885" y="617993"/>
            <a:ext cx="31197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Актуальность </a:t>
            </a:r>
            <a:r>
              <a:rPr lang="ru-RU" sz="3600" b="1" cap="none" spc="0" dirty="0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:</a:t>
            </a:r>
            <a:endParaRPr lang="ru-RU" sz="3600" b="1" cap="none" spc="0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16386" name="AutoShape 2" descr="http://allregist.ru/photos/igrf-dlya-detey-risovat-20145-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88" name="AutoShape 4" descr="http://allregist.ru/photos/igrf-dlya-detey-risovat-20145-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93" name="Picture 9"/>
          <p:cNvPicPr>
            <a:picLocks noChangeAspect="1" noChangeArrowheads="1"/>
          </p:cNvPicPr>
          <p:nvPr/>
        </p:nvPicPr>
        <p:blipFill rotWithShape="1">
          <a:blip r:embed="rId3" cstate="print"/>
          <a:srcRect t="59563"/>
          <a:stretch/>
        </p:blipFill>
        <p:spPr bwMode="auto">
          <a:xfrm rot="10800000">
            <a:off x="7748953" y="4162378"/>
            <a:ext cx="3769555" cy="2094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8210391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pptforschool.ru/fony/0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02852" y="1027906"/>
            <a:ext cx="3779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Игра «Учимся считать»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54614" y="1961535"/>
            <a:ext cx="4305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Игра «Посчитай и сравни»</a:t>
            </a:r>
          </a:p>
        </p:txBody>
      </p:sp>
      <p:pic>
        <p:nvPicPr>
          <p:cNvPr id="3074" name="Picture 2" descr="C:\Users\Пользователь\Desktop\Презинтации по математике\Математика счетный материал\68b60208345d449520d33d8ccde9a1a0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054" y="1656735"/>
            <a:ext cx="3725008" cy="32971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ользователь\Desktop\Презинтации по математике\Математика счетный материал\100746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217" y="2678642"/>
            <a:ext cx="3625766" cy="33357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013687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010" y="1825625"/>
            <a:ext cx="6513979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51129" y="661060"/>
            <a:ext cx="9662614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Развитие тактильных ощущений, моторики, памяти:</a:t>
            </a:r>
          </a:p>
        </p:txBody>
      </p:sp>
      <p:pic>
        <p:nvPicPr>
          <p:cNvPr id="8" name="Рисунок 7" descr="P1000349.JPG"/>
          <p:cNvPicPr>
            <a:picLocks noChangeAspect="1"/>
          </p:cNvPicPr>
          <p:nvPr/>
        </p:nvPicPr>
        <p:blipFill>
          <a:blip r:embed="rId4" cstate="print"/>
          <a:srcRect t="11810"/>
          <a:stretch>
            <a:fillRect/>
          </a:stretch>
        </p:blipFill>
        <p:spPr>
          <a:xfrm>
            <a:off x="6095999" y="1320743"/>
            <a:ext cx="4652952" cy="2741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99" t="15845" r="-2099" b="-1739"/>
          <a:stretch/>
        </p:blipFill>
        <p:spPr>
          <a:xfrm>
            <a:off x="2516769" y="3465303"/>
            <a:ext cx="4961217" cy="2846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P102032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41206" y="1438526"/>
            <a:ext cx="3613587" cy="2413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9307431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010" y="1825625"/>
            <a:ext cx="6513979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43202" y="704740"/>
            <a:ext cx="990559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Закрепление знаний о геометрических фигурах: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474" y="2621811"/>
            <a:ext cx="4947703" cy="33050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903" y="1580926"/>
            <a:ext cx="4269948" cy="33903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018426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DSCN71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DSCN71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1026525" y="1812477"/>
            <a:ext cx="2812868" cy="2109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DSCN72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3487782" y="2403564"/>
            <a:ext cx="2699657" cy="2024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DSCN72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5875153" y="3001056"/>
            <a:ext cx="2750824" cy="2063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DSCN720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8360227" y="3579223"/>
            <a:ext cx="2960914" cy="2220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319349" y="1058091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3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966884" y="900952"/>
            <a:ext cx="757069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Рисование по геометрической </a:t>
            </a:r>
          </a:p>
          <a:p>
            <a:pPr algn="ctr"/>
            <a:r>
              <a:rPr lang="ru-RU" sz="3600" b="1" cap="none" spc="0" dirty="0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линейке</a:t>
            </a:r>
            <a:endParaRPr lang="ru-RU" sz="3600" b="1" cap="none" spc="0" dirty="0">
              <a:ln w="2857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18769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562" y="1825625"/>
            <a:ext cx="3570876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79092" y="664060"/>
            <a:ext cx="23277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Коллажи: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315" y="1542396"/>
            <a:ext cx="3803305" cy="4634567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304" y="1027906"/>
            <a:ext cx="3609415" cy="50184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3020022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</TotalTime>
  <Words>343</Words>
  <Application>Microsoft Office PowerPoint</Application>
  <PresentationFormat>Произвольный</PresentationFormat>
  <Paragraphs>46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Рыбина</dc:creator>
  <cp:lastModifiedBy>Ст воспитатель</cp:lastModifiedBy>
  <cp:revision>79</cp:revision>
  <dcterms:created xsi:type="dcterms:W3CDTF">2017-01-22T13:47:28Z</dcterms:created>
  <dcterms:modified xsi:type="dcterms:W3CDTF">2024-01-31T05:15:41Z</dcterms:modified>
</cp:coreProperties>
</file>