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63" r:id="rId3"/>
    <p:sldId id="257" r:id="rId4"/>
    <p:sldId id="264" r:id="rId5"/>
    <p:sldId id="265" r:id="rId6"/>
    <p:sldId id="274" r:id="rId7"/>
    <p:sldId id="275" r:id="rId8"/>
    <p:sldId id="271" r:id="rId9"/>
    <p:sldId id="27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171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08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0111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882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08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177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6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312A925-E007-46C2-84AB-35EE10DCAD3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6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6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7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1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4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0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Психологическая ЭКСПЕРТИЗА безопасности и комфортности образовательной среды ДОУ</a:t>
            </a:r>
            <a:endParaRPr lang="ru-RU" sz="3600" b="1" dirty="0"/>
          </a:p>
        </p:txBody>
      </p:sp>
      <p:pic>
        <p:nvPicPr>
          <p:cNvPr id="1026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18" y="3793080"/>
            <a:ext cx="3221318" cy="28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webcomicms.net/sites/default/files/clipart/171869/loupe-png-transparent-images-171869-1579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73" y="1926339"/>
            <a:ext cx="3683126" cy="43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753228"/>
            <a:ext cx="10150491" cy="1080938"/>
          </a:xfrm>
        </p:spPr>
        <p:txBody>
          <a:bodyPr/>
          <a:lstStyle/>
          <a:p>
            <a:r>
              <a:rPr lang="ru-RU" dirty="0" smtClean="0"/>
              <a:t>Ожидаемые результаты экспертной деятельности</a:t>
            </a:r>
            <a:endParaRPr lang="ru-RU" dirty="0"/>
          </a:p>
        </p:txBody>
      </p:sp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258" y="2429690"/>
            <a:ext cx="10149840" cy="1737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Паспорт психологической безопасности образовательной среды ДОУ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8" y="4384765"/>
            <a:ext cx="10149840" cy="1859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План работы по сохранению психологической безопасности образовательной среды ДОУ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8" name="Picture 6" descr="https://avatars.mds.yandex.net/get-pdb/480866/94d3dbe4-b5a9-4d94-bee3-2db3b6c59f67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10" y="2771755"/>
            <a:ext cx="3062650" cy="22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avatars.mds.yandex.net/get-pdb/1639023/32942de4-d7e7-45db-9788-688f8917fe64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19113"/>
            <a:ext cx="975213" cy="8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vatars.mds.yandex.net/get-pdb/1639023/32942de4-d7e7-45db-9788-688f8917fe64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67187"/>
            <a:ext cx="975213" cy="8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laycast.ru/uploads/2015/06/27/141260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90" y="1453621"/>
            <a:ext cx="5892528" cy="38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con-library.net/images/12069-clapping-hands-icon_552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" y="1911623"/>
            <a:ext cx="2945992" cy="294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6" y="753228"/>
            <a:ext cx="10116797" cy="10809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Трудовая функция педагога-психолога</a:t>
            </a:r>
            <a:br>
              <a:rPr lang="ru-RU" dirty="0" smtClean="0"/>
            </a:br>
            <a:r>
              <a:rPr lang="ru-RU" sz="1800" dirty="0" smtClean="0"/>
              <a:t>«Психологическая экспертиза (оценка) безопасности и комфортности образовательной среды ДОУ»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2245658"/>
            <a:ext cx="9148610" cy="431650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5000" dirty="0">
                <a:solidFill>
                  <a:schemeClr val="bg1"/>
                </a:solidFill>
              </a:rPr>
              <a:t> </a:t>
            </a:r>
            <a:r>
              <a:rPr lang="ru-RU" sz="6200" dirty="0">
                <a:solidFill>
                  <a:schemeClr val="bg1"/>
                </a:solidFill>
              </a:rPr>
              <a:t>Психологический мониторинг и анализ эффективности использования методов и средств образовательной </a:t>
            </a:r>
            <a:r>
              <a:rPr lang="ru-RU" sz="6200" dirty="0" smtClean="0">
                <a:solidFill>
                  <a:schemeClr val="bg1"/>
                </a:solidFill>
              </a:rPr>
              <a:t>деятельности.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 smtClean="0">
                <a:solidFill>
                  <a:schemeClr val="bg1"/>
                </a:solidFill>
              </a:rPr>
              <a:t>Психологическую экспертизу </a:t>
            </a:r>
            <a:r>
              <a:rPr lang="ru-RU" sz="6200" dirty="0">
                <a:solidFill>
                  <a:schemeClr val="bg1"/>
                </a:solidFill>
              </a:rPr>
              <a:t>программ развития образовательной организации с целью определения степени безопасности и комфортности </a:t>
            </a:r>
            <a:r>
              <a:rPr lang="ru-RU" sz="6200" dirty="0" smtClean="0">
                <a:solidFill>
                  <a:schemeClr val="bg1"/>
                </a:solidFill>
              </a:rPr>
              <a:t>образовательной среды.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 smtClean="0">
                <a:solidFill>
                  <a:schemeClr val="bg1"/>
                </a:solidFill>
              </a:rPr>
              <a:t> Консультирование </a:t>
            </a:r>
            <a:r>
              <a:rPr lang="ru-RU" sz="6200" dirty="0">
                <a:solidFill>
                  <a:schemeClr val="bg1"/>
                </a:solidFill>
              </a:rPr>
              <a:t>педагогов и преподавателей образовательных </a:t>
            </a:r>
            <a:r>
              <a:rPr lang="ru-RU" sz="6200" dirty="0" smtClean="0">
                <a:solidFill>
                  <a:schemeClr val="bg1"/>
                </a:solidFill>
              </a:rPr>
              <a:t>организаций </a:t>
            </a:r>
            <a:r>
              <a:rPr lang="ru-RU" sz="6200" dirty="0">
                <a:solidFill>
                  <a:schemeClr val="bg1"/>
                </a:solidFill>
              </a:rPr>
              <a:t>при выборе образовательных технологий с учетом индивидуально-психологических особенностей и образовательных </a:t>
            </a:r>
            <a:r>
              <a:rPr lang="ru-RU" sz="6200" dirty="0" smtClean="0">
                <a:solidFill>
                  <a:schemeClr val="bg1"/>
                </a:solidFill>
              </a:rPr>
              <a:t>потребностей обучающихся.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>
                <a:solidFill>
                  <a:schemeClr val="bg1"/>
                </a:solidFill>
              </a:rPr>
              <a:t> Оказание психологической поддержки педагогам и </a:t>
            </a:r>
            <a:r>
              <a:rPr lang="ru-RU" sz="6200" dirty="0" smtClean="0">
                <a:solidFill>
                  <a:schemeClr val="bg1"/>
                </a:solidFill>
              </a:rPr>
              <a:t>педагогам </a:t>
            </a:r>
            <a:r>
              <a:rPr lang="ru-RU" sz="6200" dirty="0">
                <a:solidFill>
                  <a:schemeClr val="bg1"/>
                </a:solidFill>
              </a:rPr>
              <a:t>в </a:t>
            </a:r>
            <a:r>
              <a:rPr lang="ru-RU" sz="6200" dirty="0" smtClean="0">
                <a:solidFill>
                  <a:schemeClr val="bg1"/>
                </a:solidFill>
              </a:rPr>
              <a:t>проектной деятельности </a:t>
            </a:r>
            <a:r>
              <a:rPr lang="ru-RU" sz="6200" dirty="0">
                <a:solidFill>
                  <a:schemeClr val="bg1"/>
                </a:solidFill>
              </a:rPr>
              <a:t>по совершенствованию образовательного </a:t>
            </a:r>
            <a:r>
              <a:rPr lang="ru-RU" sz="6200" dirty="0" smtClean="0">
                <a:solidFill>
                  <a:schemeClr val="bg1"/>
                </a:solidFill>
              </a:rPr>
              <a:t>процесса.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6200" dirty="0" smtClean="0">
                <a:solidFill>
                  <a:schemeClr val="bg1"/>
                </a:solidFill>
              </a:rPr>
              <a:t> Ведение </a:t>
            </a:r>
            <a:r>
              <a:rPr lang="ru-RU" sz="6200" dirty="0">
                <a:solidFill>
                  <a:schemeClr val="bg1"/>
                </a:solidFill>
              </a:rPr>
              <a:t>профессиональной документации (планы работы, протоколы, журналы, психологические заключения и отчеты</a:t>
            </a:r>
            <a:r>
              <a:rPr lang="ru-RU" sz="6200" dirty="0" smtClean="0">
                <a:solidFill>
                  <a:schemeClr val="bg1"/>
                </a:solidFill>
              </a:rPr>
              <a:t>).</a:t>
            </a:r>
            <a:endParaRPr lang="ru-RU" sz="62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44" y="648726"/>
            <a:ext cx="1496956" cy="13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2.readrate.com/img/pictures/book/707/707040/7070402/w200-stretch-920aa1a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"/>
          <a:stretch/>
        </p:blipFill>
        <p:spPr bwMode="auto">
          <a:xfrm>
            <a:off x="9857614" y="2931674"/>
            <a:ext cx="1905000" cy="272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753228"/>
            <a:ext cx="10098239" cy="1080938"/>
          </a:xfrm>
        </p:spPr>
        <p:txBody>
          <a:bodyPr/>
          <a:lstStyle/>
          <a:p>
            <a:r>
              <a:rPr lang="ru-RU" b="1" dirty="0" smtClean="0"/>
              <a:t>Основные понятия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949" y="2336873"/>
            <a:ext cx="5630091" cy="40769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Психологическая экспертиза безопасности и комфортности образовательной среды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это исследование, проводимое в образовательном учреждение, направленное на выявление рисков и угроз со стороны образовательной среды, препятствующих развитию личности ребёнка.  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5" y="2336873"/>
            <a:ext cx="5603965" cy="40769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000" b="1" dirty="0" smtClean="0">
                <a:solidFill>
                  <a:srgbClr val="191E23"/>
                </a:solidFill>
                <a:latin typeface="+mj-lt"/>
              </a:rPr>
              <a:t>Образовательная среда </a:t>
            </a:r>
            <a:r>
              <a:rPr lang="ru-RU" sz="2000" dirty="0" smtClean="0">
                <a:solidFill>
                  <a:srgbClr val="191E23"/>
                </a:solidFill>
                <a:latin typeface="+mj-lt"/>
              </a:rPr>
              <a:t>- это весь </a:t>
            </a:r>
            <a:r>
              <a:rPr lang="ru-RU" sz="2000" dirty="0">
                <a:solidFill>
                  <a:srgbClr val="191E23"/>
                </a:solidFill>
                <a:latin typeface="+mj-lt"/>
              </a:rPr>
              <a:t>комплекс условий, которые обеспечивают развитие детей в дошкольной образовательной организации: развивающая предметно-пространственная среда, характер взаимодействия между педагогами и другими детьми. </a:t>
            </a:r>
            <a:endParaRPr lang="ru-RU" sz="2000" dirty="0">
              <a:latin typeface="+mj-lt"/>
            </a:endParaRPr>
          </a:p>
        </p:txBody>
      </p:sp>
      <p:pic>
        <p:nvPicPr>
          <p:cNvPr id="5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44" y="648726"/>
            <a:ext cx="1496956" cy="13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kanc-koshik.com.ua/foto/tovar/2012/10/0410-0044-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94515"/>
            <a:ext cx="1763485" cy="17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753229"/>
            <a:ext cx="10059051" cy="1080937"/>
          </a:xfrm>
        </p:spPr>
        <p:txBody>
          <a:bodyPr/>
          <a:lstStyle/>
          <a:p>
            <a:r>
              <a:rPr lang="ru-RU" dirty="0" smtClean="0"/>
              <a:t>Для чего необходимо проводить экспертизу?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131" y="2336873"/>
            <a:ext cx="4219304" cy="69313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5131" y="3030008"/>
            <a:ext cx="4349932" cy="158118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1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оценка состояния психологической безопасности образовательной среды в ДОУ.</a:t>
            </a:r>
            <a:endParaRPr lang="ru-RU" sz="1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8389" y="2336873"/>
            <a:ext cx="5225793" cy="6920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68389" y="3030008"/>
            <a:ext cx="6962502" cy="3710426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изучение образовательной среды и выявление оценки со стороны педагогов, воспитанников и их родителей состояния её психологической безопасности;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выявление рисков и угроз психологической безопасности образовательной среды и состояния психического здоровья педагогов, воспитанников путём диагностики их личностных, эмоциональных и коммуникативных состояний.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0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44" y="648726"/>
            <a:ext cx="1496956" cy="13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pdb/1606385/3f5a4032-427a-46c8-bb17-3eebe15be1b9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" y="4225850"/>
            <a:ext cx="4212772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41" y="753228"/>
            <a:ext cx="10125741" cy="1080938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Направления психологической экспертизы</a:t>
            </a:r>
            <a:endParaRPr lang="ru-RU" dirty="0"/>
          </a:p>
        </p:txBody>
      </p:sp>
      <p:pic>
        <p:nvPicPr>
          <p:cNvPr id="4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Шеврон 5"/>
          <p:cNvSpPr/>
          <p:nvPr/>
        </p:nvSpPr>
        <p:spPr>
          <a:xfrm>
            <a:off x="116171" y="2292872"/>
            <a:ext cx="4220677" cy="1891322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Адаптация к ДОУ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3671282" y="2292872"/>
            <a:ext cx="4348692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Качество межличностных отношений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7341326" y="2292872"/>
            <a:ext cx="4759234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Защищённость от психологического насилия во взаимодействии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168441" y="4456952"/>
            <a:ext cx="4220677" cy="1891322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Предметно-развивающая среда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7341326" y="4496049"/>
            <a:ext cx="4759234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Удовлетворённость образовательной средой</a:t>
            </a:r>
            <a:endParaRPr lang="ru-RU" sz="21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3690876" y="4496049"/>
            <a:ext cx="4348692" cy="1821928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Комфортность образовательной среде</a:t>
            </a:r>
            <a:endParaRPr lang="ru-RU" sz="2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753228"/>
            <a:ext cx="10163553" cy="1080938"/>
          </a:xfrm>
        </p:spPr>
        <p:txBody>
          <a:bodyPr/>
          <a:lstStyle/>
          <a:p>
            <a:r>
              <a:rPr lang="ru-RU" dirty="0" smtClean="0"/>
              <a:t>Направления психологической экспертизы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946" y="2050869"/>
            <a:ext cx="3070034" cy="86226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Удовлетворённость образовательной средой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326571" y="3022673"/>
            <a:ext cx="3403453" cy="35871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Удовлетворённость в базовых потребностях: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помощи и поддержке;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сохранении и повышении самооценки;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познании;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развитии.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1946366"/>
            <a:ext cx="3063240" cy="96676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Качество межличностных отношений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58713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Позитивные факторы: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Доброжелательность;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Доверие;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Принятие.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Негативные факторы: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Агрессивность;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Конфликтность;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Враждебность;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1"/>
                </a:solidFill>
              </a:rPr>
              <a:t> Манипулятивность.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624369" y="1946366"/>
            <a:ext cx="3087174" cy="96676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Комфортность образовательной среды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438902" y="3022673"/>
            <a:ext cx="3651463" cy="35871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Оценка эмоций и чувств доминирующих в процессе взаимодействия взрослых и детей, детей со сверстниками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webcomicms.net/sites/default/files/clipart/171869/loupe-png-transparent-images-171869-1579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6" y="736179"/>
            <a:ext cx="1838621" cy="2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51134" y="2233749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8402" y="2233749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753228"/>
            <a:ext cx="10059051" cy="1080938"/>
          </a:xfrm>
        </p:spPr>
        <p:txBody>
          <a:bodyPr/>
          <a:lstStyle/>
          <a:p>
            <a:r>
              <a:rPr lang="ru-RU" dirty="0" smtClean="0"/>
              <a:t>Направления психологической экспертизы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503" y="2050869"/>
            <a:ext cx="3626477" cy="862266"/>
          </a:xfrm>
        </p:spPr>
        <p:txBody>
          <a:bodyPr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Предметно-развивающая среда</a:t>
            </a:r>
            <a:endParaRPr lang="ru-RU" sz="2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235131" y="3022673"/>
            <a:ext cx="3367386" cy="35871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Содержательная насыщенность;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bg1"/>
                </a:solidFill>
              </a:rPr>
              <a:t>Трансформируемость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bg1"/>
                </a:solidFill>
              </a:rPr>
              <a:t>Полифункциональность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Вариативность;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Доступность;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Безопасность.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1946367"/>
            <a:ext cx="3063240" cy="77070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Адаптация к ДОУ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58713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Оценивается уровень адаптации и сроки.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224156" y="1946366"/>
            <a:ext cx="3813958" cy="96676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Защищённость от психологического насилия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970713" cy="35871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Рассматривается через оценку отсутствия психологического насилия во всех его видах и формах для всех участников образовательного процесса.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www.mgpu.ru/wp-content/uploads/2019/02/psych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675398"/>
            <a:ext cx="1389017" cy="12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webcomicms.net/sites/default/files/clipart/171869/loupe-png-transparent-images-171869-15796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6" y="736179"/>
            <a:ext cx="1838621" cy="2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51134" y="2233749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65436" y="2233748"/>
            <a:ext cx="45719" cy="4376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753227"/>
            <a:ext cx="10098237" cy="1080940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Этапы психологической экспертизы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5" y="2336873"/>
            <a:ext cx="7214417" cy="435131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адаптации воспитанников к ДОУ (1 и 2 младшая группа);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предметно-развивающей среды;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технологий, используемых в работе педагога с детьми;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взаимодействия педагогов с детьми;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Анализ взаимодействия детей со сверстниками.</a:t>
            </a:r>
            <a:endParaRPr lang="ru-RU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Аналитический этап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www.dedicatedhosting4u.com/wp-content/uploads/2015/01/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18" y="4549229"/>
            <a:ext cx="2197285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02" y="674899"/>
            <a:ext cx="139000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1" y="753227"/>
            <a:ext cx="10111300" cy="1080940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Этапы психологической экспертизы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5" y="2336873"/>
            <a:ext cx="7214417" cy="435131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prstClr val="black"/>
                </a:solidFill>
              </a:rPr>
              <a:t>Мониторинг психологической безопасности образовательной среды по технологии И.А. Баевой;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prstClr val="black"/>
                </a:solidFill>
              </a:rPr>
              <a:t>Анкета </a:t>
            </a:r>
            <a:r>
              <a:rPr lang="ru-RU" sz="1900" dirty="0">
                <a:solidFill>
                  <a:prstClr val="black"/>
                </a:solidFill>
              </a:rPr>
              <a:t>для родителей: «Эмоциональное благополучие ребёнка в группе»;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prstClr val="black"/>
                </a:solidFill>
              </a:rPr>
              <a:t>Диагностика </a:t>
            </a:r>
            <a:r>
              <a:rPr lang="ru-RU" sz="1900" dirty="0">
                <a:solidFill>
                  <a:prstClr val="black"/>
                </a:solidFill>
              </a:rPr>
              <a:t>межличностных отношений по методике социометрия Дж. Морено (старшие и подготовительные группы</a:t>
            </a:r>
            <a:r>
              <a:rPr lang="ru-RU" sz="1900" dirty="0" smtClean="0">
                <a:solidFill>
                  <a:prstClr val="black"/>
                </a:solidFill>
              </a:rPr>
              <a:t>).</a:t>
            </a:r>
            <a:endParaRPr lang="ru-RU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Диагностический этап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www.dedicatedhosting4u.com/wp-content/uploads/2015/01/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18" y="4549229"/>
            <a:ext cx="2197285" cy="18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202" y="674899"/>
            <a:ext cx="139000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3">
      <a:dk1>
        <a:sysClr val="windowText" lastClr="000000"/>
      </a:dk1>
      <a:lt1>
        <a:sysClr val="window" lastClr="FFFFFF"/>
      </a:lt1>
      <a:dk2>
        <a:srgbClr val="91D9E8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562</TotalTime>
  <Words>481</Words>
  <Application>Microsoft Office PowerPoint</Application>
  <PresentationFormat>Произвольный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Берлин</vt:lpstr>
      <vt:lpstr>Психологическая ЭКСПЕРТИЗА безопасности и комфортности образовательной среды ДОУ</vt:lpstr>
      <vt:lpstr>Трудовая функция педагога-психолога «Психологическая экспертиза (оценка) безопасности и комфортности образовательной среды ДОУ»</vt:lpstr>
      <vt:lpstr>Основные понятия</vt:lpstr>
      <vt:lpstr>Для чего необходимо проводить экспертизу?</vt:lpstr>
      <vt:lpstr>Направления психологической экспертизы</vt:lpstr>
      <vt:lpstr>Направления психологической экспертизы</vt:lpstr>
      <vt:lpstr>Направления психологической экспертизы</vt:lpstr>
      <vt:lpstr>Этапы психологической экспертизы</vt:lpstr>
      <vt:lpstr>Этапы психологической экспертизы</vt:lpstr>
      <vt:lpstr>Ожидаемые результаты экспертной деятельности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экспертиза безопасности и комфортности образовательной среды ДОУ</dc:title>
  <dc:creator>Пользователь Windows</dc:creator>
  <cp:lastModifiedBy>ПК</cp:lastModifiedBy>
  <cp:revision>34</cp:revision>
  <dcterms:created xsi:type="dcterms:W3CDTF">2019-10-25T08:29:48Z</dcterms:created>
  <dcterms:modified xsi:type="dcterms:W3CDTF">2021-03-12T11:56:15Z</dcterms:modified>
</cp:coreProperties>
</file>