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5"/>
  </p:handoutMasterIdLst>
  <p:sldIdLst>
    <p:sldId id="256" r:id="rId4"/>
    <p:sldId id="262" r:id="rId5"/>
    <p:sldId id="261" r:id="rId6"/>
    <p:sldId id="264" r:id="rId7"/>
    <p:sldId id="272" r:id="rId8"/>
    <p:sldId id="289" r:id="rId9"/>
    <p:sldId id="309" r:id="rId10"/>
    <p:sldId id="304" r:id="rId11"/>
    <p:sldId id="310" r:id="rId12"/>
    <p:sldId id="266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30" autoAdjust="0"/>
    <p:restoredTop sz="94660"/>
  </p:normalViewPr>
  <p:slideViewPr>
    <p:cSldViewPr snapToGrid="0">
      <p:cViewPr>
        <p:scale>
          <a:sx n="81" d="100"/>
          <a:sy n="81" d="100"/>
        </p:scale>
        <p:origin x="-192" y="6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798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90713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6043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9567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085348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75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6" r:id="rId5"/>
    <p:sldLayoutId id="2147483737" r:id="rId6"/>
    <p:sldLayoutId id="2147483740" r:id="rId7"/>
    <p:sldLayoutId id="2147483739" r:id="rId8"/>
    <p:sldLayoutId id="2147483744" r:id="rId9"/>
    <p:sldLayoutId id="2147483745" r:id="rId10"/>
    <p:sldLayoutId id="2147483748" r:id="rId11"/>
    <p:sldLayoutId id="2147483749" r:id="rId12"/>
    <p:sldLayoutId id="2147483750" r:id="rId1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618977" y="636729"/>
            <a:ext cx="7047915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ru-RU" sz="3600" dirty="0" smtClean="0"/>
              <a:t>Семинар-практикум для родителей  в рамках консультационного центра по использованию </a:t>
            </a:r>
            <a:r>
              <a:rPr lang="ru-RU" sz="3600" dirty="0" err="1" smtClean="0"/>
              <a:t>нейрогимнастики</a:t>
            </a:r>
            <a:r>
              <a:rPr lang="ru-RU" sz="3600" dirty="0" smtClean="0"/>
              <a:t> при подготовке ребенка к </a:t>
            </a:r>
            <a:r>
              <a:rPr lang="ru-RU" sz="3600" dirty="0" smtClean="0"/>
              <a:t>школе в условиях семьи.</a:t>
            </a:r>
            <a:endParaRPr lang="ru-RU" sz="3600" dirty="0" smtClean="0"/>
          </a:p>
          <a:p>
            <a:endParaRPr lang="en-US" altLang="ko-KR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1415" y="5875551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воспитатель МДОАУ «</a:t>
            </a:r>
            <a:r>
              <a:rPr lang="ru-RU" dirty="0" err="1" smtClean="0"/>
              <a:t>Црр</a:t>
            </a:r>
            <a:r>
              <a:rPr lang="ru-RU" dirty="0" smtClean="0"/>
              <a:t> – детский сад № 56 «</a:t>
            </a:r>
            <a:r>
              <a:rPr lang="ru-RU" dirty="0" err="1" smtClean="0"/>
              <a:t>Надежда»г.Орска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Трубникова</a:t>
            </a:r>
            <a:r>
              <a:rPr lang="ru-RU" dirty="0" smtClean="0"/>
              <a:t> Ю.С.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03FDF47-04EE-4AAB-B35D-BBDA56C93142}"/>
              </a:ext>
            </a:extLst>
          </p:cNvPr>
          <p:cNvGrpSpPr/>
          <p:nvPr/>
        </p:nvGrpSpPr>
        <p:grpSpPr>
          <a:xfrm>
            <a:off x="1283750" y="2178522"/>
            <a:ext cx="4612225" cy="802462"/>
            <a:chOff x="1055150" y="2140422"/>
            <a:chExt cx="4612225" cy="8024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10F0BBD-798D-4EDD-B1FA-3C49412B6AD2}"/>
                </a:ext>
              </a:extLst>
            </p:cNvPr>
            <p:cNvSpPr txBox="1"/>
            <p:nvPr/>
          </p:nvSpPr>
          <p:spPr>
            <a:xfrm>
              <a:off x="1055150" y="2140422"/>
              <a:ext cx="4612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EFB393F-ABD3-4A7D-8382-AF347E478E7B}"/>
                </a:ext>
              </a:extLst>
            </p:cNvPr>
            <p:cNvSpPr txBox="1"/>
            <p:nvPr/>
          </p:nvSpPr>
          <p:spPr>
            <a:xfrm>
              <a:off x="1055150" y="2665885"/>
              <a:ext cx="4612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DF1E0CE-93C9-47B4-992E-2B88D78DFE7A}"/>
              </a:ext>
            </a:extLst>
          </p:cNvPr>
          <p:cNvSpPr txBox="1">
            <a:spLocks/>
          </p:cNvSpPr>
          <p:nvPr/>
        </p:nvSpPr>
        <p:spPr>
          <a:xfrm>
            <a:off x="6529754" y="206691"/>
            <a:ext cx="5404337" cy="1752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altLang="ko-KR" dirty="0" smtClean="0">
                <a:solidFill>
                  <a:schemeClr val="bg1"/>
                </a:solidFill>
                <a:latin typeface="+mj-lt"/>
              </a:rPr>
              <a:t>Польза </a:t>
            </a:r>
            <a:r>
              <a:rPr lang="ru-RU" altLang="ko-KR" dirty="0" err="1" smtClean="0">
                <a:solidFill>
                  <a:schemeClr val="bg1"/>
                </a:solidFill>
                <a:latin typeface="+mj-lt"/>
              </a:rPr>
              <a:t>нейрогимнастики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101969"/>
            <a:ext cx="67290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1.Стимулирует </a:t>
            </a:r>
            <a:r>
              <a:rPr lang="ru-RU" sz="2400" dirty="0">
                <a:solidFill>
                  <a:schemeClr val="bg1"/>
                </a:solidFill>
              </a:rPr>
              <a:t>развитие памяти и мыслительной деятельности.                                    </a:t>
            </a:r>
            <a:r>
              <a:rPr lang="ru-RU" sz="2400" dirty="0" smtClean="0">
                <a:solidFill>
                  <a:schemeClr val="bg1"/>
                </a:solidFill>
              </a:rPr>
              <a:t>                                                 </a:t>
            </a:r>
            <a:r>
              <a:rPr lang="ru-RU" sz="2400" dirty="0">
                <a:solidFill>
                  <a:schemeClr val="bg1"/>
                </a:solidFill>
              </a:rPr>
              <a:t>2. Снижает утомляемость.                                                                                                                    3. Улучшает моторику, как мелкую, так и крупную.                                                        4.Благоприятно сказывается на процессе письма и чтения.                                            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5.Повышает </a:t>
            </a:r>
            <a:r>
              <a:rPr lang="ru-RU" sz="2400" dirty="0">
                <a:solidFill>
                  <a:schemeClr val="bg1"/>
                </a:solidFill>
              </a:rPr>
              <a:t>продуктивную работоспособность.                                                                   6.Формирует уверенность в себе при публичных выступлениях, что непременно потребуется в школе.                                                                                                         7.Развивают умение ориентироваться в пространстве.  </a:t>
            </a:r>
            <a:r>
              <a:rPr lang="ru-RU" dirty="0">
                <a:solidFill>
                  <a:schemeClr val="bg1"/>
                </a:solidFill>
              </a:rPr>
              <a:t>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3023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6084E4B-5F7E-4B0D-9538-D7ABEB183593}"/>
              </a:ext>
            </a:extLst>
          </p:cNvPr>
          <p:cNvSpPr/>
          <p:nvPr/>
        </p:nvSpPr>
        <p:spPr>
          <a:xfrm>
            <a:off x="7857460" y="1"/>
            <a:ext cx="433453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7857460" y="2177683"/>
            <a:ext cx="4334539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5867" dirty="0" smtClean="0">
                <a:solidFill>
                  <a:schemeClr val="bg1"/>
                </a:solidFill>
                <a:cs typeface="Arial" pitchFamily="34" charset="0"/>
              </a:rPr>
              <a:t>Спасибо за внимание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2D7251-4B39-427F-842D-01C8272FFCCA}"/>
              </a:ext>
            </a:extLst>
          </p:cNvPr>
          <p:cNvSpPr/>
          <p:nvPr/>
        </p:nvSpPr>
        <p:spPr>
          <a:xfrm>
            <a:off x="6075372" y="42536"/>
            <a:ext cx="6096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76998"/>
            <a:ext cx="6096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600" dirty="0" smtClean="0">
                <a:solidFill>
                  <a:schemeClr val="bg1"/>
                </a:solidFill>
                <a:cs typeface="Arial" pitchFamily="34" charset="0"/>
              </a:rPr>
              <a:t>Современные технологии подготовки к школе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A4B3717-B43B-4563-B085-3715CBD058DC}"/>
              </a:ext>
            </a:extLst>
          </p:cNvPr>
          <p:cNvGrpSpPr/>
          <p:nvPr/>
        </p:nvGrpSpPr>
        <p:grpSpPr>
          <a:xfrm>
            <a:off x="6096001" y="403444"/>
            <a:ext cx="6096000" cy="886162"/>
            <a:chOff x="5819650" y="1666120"/>
            <a:chExt cx="5458493" cy="8861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sz="2400" b="1" dirty="0" smtClean="0">
                    <a:solidFill>
                      <a:schemeClr val="bg1"/>
                    </a:solidFill>
                    <a:cs typeface="Arial" pitchFamily="34" charset="0"/>
                  </a:rPr>
                  <a:t>Игровая технология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19650" y="1666120"/>
              <a:ext cx="95809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2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ECB07EB-5AF0-45CD-B927-EBAF602181D2}"/>
              </a:ext>
            </a:extLst>
          </p:cNvPr>
          <p:cNvGrpSpPr/>
          <p:nvPr/>
        </p:nvGrpSpPr>
        <p:grpSpPr>
          <a:xfrm>
            <a:off x="6096001" y="1261770"/>
            <a:ext cx="6075371" cy="830997"/>
            <a:chOff x="5819650" y="1666120"/>
            <a:chExt cx="5440021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7781492-1FA1-4EE9-87A1-4997D4F01DB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Технология системно-</a:t>
              </a:r>
              <a:r>
                <a:rPr lang="ru-RU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деятельностного</a:t>
              </a:r>
              <a:r>
                <a:rPr lang="ru-RU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 подхода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79AEE55-A06B-4578-BBC8-B650ED0DEABC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ACCAEFD-940F-43AD-B138-7AC7983A258D}"/>
              </a:ext>
            </a:extLst>
          </p:cNvPr>
          <p:cNvGrpSpPr/>
          <p:nvPr/>
        </p:nvGrpSpPr>
        <p:grpSpPr>
          <a:xfrm>
            <a:off x="6096002" y="2079306"/>
            <a:ext cx="6075370" cy="886162"/>
            <a:chOff x="5819650" y="1666120"/>
            <a:chExt cx="5458493" cy="886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12FF121-2EA6-45C3-9077-7A4741C0A48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FF6621E-83DF-4422-86FE-0144C39F431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.</a:t>
                </a:r>
                <a:endParaRPr lang="en-US" altLang="ko-KR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2876439-7B60-4359-8451-3F9EFA3D510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83099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sz="2400" b="1" dirty="0" smtClean="0">
                    <a:solidFill>
                      <a:schemeClr val="bg1"/>
                    </a:solidFill>
                    <a:cs typeface="Arial" pitchFamily="34" charset="0"/>
                  </a:rPr>
                  <a:t>Информационно – коммуникативная технология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C5A42A5-241B-4616-801A-0591A81C946B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59021F-BBBC-426E-9612-9978882CAD42}"/>
              </a:ext>
            </a:extLst>
          </p:cNvPr>
          <p:cNvGrpSpPr/>
          <p:nvPr/>
        </p:nvGrpSpPr>
        <p:grpSpPr>
          <a:xfrm>
            <a:off x="6096000" y="2873394"/>
            <a:ext cx="6096001" cy="1200329"/>
            <a:chOff x="5819650" y="1666120"/>
            <a:chExt cx="5458493" cy="120032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11CE21D-0B8F-4ECA-B7E7-9BBC0D6CD83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1200329"/>
              <a:chOff x="6751979" y="1666120"/>
              <a:chExt cx="4526164" cy="120032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F6ADBC4-09AC-48FF-ACA6-BB486669BA5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9E57309-26D6-4654-9A76-C1BC37CCD6E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120032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sz="2400" b="1" dirty="0" smtClean="0">
                    <a:solidFill>
                      <a:schemeClr val="bg1"/>
                    </a:solidFill>
                    <a:cs typeface="Arial" pitchFamily="34" charset="0"/>
                  </a:rPr>
                  <a:t>Технология познавательно – исследовательской деятельности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77F97C7-1F12-487F-9440-A1F4D9A8DCC8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28835" y="3694946"/>
            <a:ext cx="686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3169" y="3833445"/>
            <a:ext cx="5257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Технологии личностно - ориентированные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1129" y="4677506"/>
            <a:ext cx="57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4839" y="4862174"/>
            <a:ext cx="4010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Психологические технологии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4B0FF5B-5857-4DD2-8316-525F7AB76D4C}"/>
              </a:ext>
            </a:extLst>
          </p:cNvPr>
          <p:cNvGrpSpPr/>
          <p:nvPr/>
        </p:nvGrpSpPr>
        <p:grpSpPr>
          <a:xfrm>
            <a:off x="2488221" y="451202"/>
            <a:ext cx="6983876" cy="1711842"/>
            <a:chOff x="5207975" y="2573079"/>
            <a:chExt cx="6983876" cy="17118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FD24A37-A04F-4CF8-80D7-1D65CB9073FD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E50E034-FB76-415F-B18C-807D285EA85C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2925417" y="616803"/>
            <a:ext cx="63440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4800" dirty="0" err="1" smtClean="0">
                <a:solidFill>
                  <a:schemeClr val="bg1"/>
                </a:solidFill>
                <a:cs typeface="Arial" pitchFamily="34" charset="0"/>
              </a:rPr>
              <a:t>Нейрогимнастика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84B83-6120-4373-9C1F-DC8EEE6D58B3}"/>
              </a:ext>
            </a:extLst>
          </p:cNvPr>
          <p:cNvSpPr txBox="1"/>
          <p:nvPr/>
        </p:nvSpPr>
        <p:spPr>
          <a:xfrm>
            <a:off x="4606654" y="1668477"/>
            <a:ext cx="137357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Плюсы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" y="3013501"/>
            <a:ext cx="5207975" cy="38444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71" y="2449817"/>
            <a:ext cx="2338022" cy="440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94109" y="3293349"/>
            <a:ext cx="1789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1.Доступность</a:t>
            </a:r>
          </a:p>
          <a:p>
            <a:r>
              <a:rPr lang="ru-RU" dirty="0"/>
              <a:t>2.Несложные упражнения</a:t>
            </a:r>
          </a:p>
          <a:p>
            <a:r>
              <a:rPr lang="ru-RU" dirty="0"/>
              <a:t>3.Нет привязки к </a:t>
            </a:r>
            <a:r>
              <a:rPr lang="ru-RU" dirty="0" smtClean="0"/>
              <a:t>м</a:t>
            </a:r>
            <a:r>
              <a:rPr lang="ru-RU" dirty="0"/>
              <a:t>есту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xmlns="" id="{96CB4540-5E07-4C56-831D-7DFC7C899F05}"/>
              </a:ext>
            </a:extLst>
          </p:cNvPr>
          <p:cNvSpPr/>
          <p:nvPr/>
        </p:nvSpPr>
        <p:spPr>
          <a:xfrm>
            <a:off x="-1" y="172582"/>
            <a:ext cx="6186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4000" b="1" dirty="0" err="1" smtClean="0">
                <a:solidFill>
                  <a:schemeClr val="bg1"/>
                </a:solidFill>
                <a:latin typeface="+mj-lt"/>
              </a:rPr>
              <a:t>Нейрогимнастика</a:t>
            </a:r>
            <a:r>
              <a:rPr lang="ru-RU" altLang="ko-KR" sz="4000" b="1" dirty="0" smtClean="0">
                <a:solidFill>
                  <a:schemeClr val="bg1"/>
                </a:solidFill>
                <a:latin typeface="+mj-lt"/>
              </a:rPr>
              <a:t> - это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직사각형 9">
            <a:extLst>
              <a:ext uri="{FF2B5EF4-FFF2-40B4-BE49-F238E27FC236}">
                <a16:creationId xmlns:a16="http://schemas.microsoft.com/office/drawing/2014/main" xmlns="" id="{56B56A89-DF8B-440E-8C66-9758D386F859}"/>
              </a:ext>
            </a:extLst>
          </p:cNvPr>
          <p:cNvSpPr/>
          <p:nvPr/>
        </p:nvSpPr>
        <p:spPr>
          <a:xfrm>
            <a:off x="873328" y="2466170"/>
            <a:ext cx="2574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E9BA36E-AC1A-40D4-9DF5-05F97C3BBB90}"/>
              </a:ext>
            </a:extLst>
          </p:cNvPr>
          <p:cNvSpPr/>
          <p:nvPr/>
        </p:nvSpPr>
        <p:spPr>
          <a:xfrm>
            <a:off x="5591909" y="3753731"/>
            <a:ext cx="2880582" cy="29635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46B0F51-8F9B-47F8-BC8B-11BFC7BCA68D}"/>
              </a:ext>
            </a:extLst>
          </p:cNvPr>
          <p:cNvSpPr/>
          <p:nvPr/>
        </p:nvSpPr>
        <p:spPr>
          <a:xfrm>
            <a:off x="8815754" y="3741890"/>
            <a:ext cx="3071446" cy="2975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xmlns="" id="{47D510F4-B09E-4FE9-AC96-F5A0AF88E9E6}"/>
              </a:ext>
            </a:extLst>
          </p:cNvPr>
          <p:cNvSpPr txBox="1">
            <a:spLocks/>
          </p:cNvSpPr>
          <p:nvPr/>
        </p:nvSpPr>
        <p:spPr>
          <a:xfrm>
            <a:off x="5591909" y="3753732"/>
            <a:ext cx="2880582" cy="46238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000" dirty="0" smtClean="0">
                <a:solidFill>
                  <a:schemeClr val="bg1"/>
                </a:solidFill>
              </a:rPr>
              <a:t>Левое полушарие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xmlns="" id="{5C9EB588-57D1-427E-A8DE-D968C10A63D8}"/>
              </a:ext>
            </a:extLst>
          </p:cNvPr>
          <p:cNvSpPr txBox="1">
            <a:spLocks/>
          </p:cNvSpPr>
          <p:nvPr/>
        </p:nvSpPr>
        <p:spPr>
          <a:xfrm>
            <a:off x="8815754" y="3753732"/>
            <a:ext cx="2872154" cy="46238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000" dirty="0" smtClean="0">
                <a:solidFill>
                  <a:schemeClr val="bg1"/>
                </a:solidFill>
              </a:rPr>
              <a:t>Правое полушарие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8" name="직사각형 83">
            <a:extLst>
              <a:ext uri="{FF2B5EF4-FFF2-40B4-BE49-F238E27FC236}">
                <a16:creationId xmlns:a16="http://schemas.microsoft.com/office/drawing/2014/main" xmlns="" id="{FA819A42-D98F-485D-8008-ABDD3DFEEA53}"/>
              </a:ext>
            </a:extLst>
          </p:cNvPr>
          <p:cNvSpPr/>
          <p:nvPr/>
        </p:nvSpPr>
        <p:spPr>
          <a:xfrm>
            <a:off x="9350255" y="4270934"/>
            <a:ext cx="1944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</a:rPr>
              <a:t>.   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33" r="22233"/>
          <a:stretch>
            <a:fillRect/>
          </a:stretch>
        </p:blipFill>
        <p:spPr>
          <a:xfrm>
            <a:off x="7557515" y="0"/>
            <a:ext cx="2697163" cy="3672000"/>
          </a:xfrm>
        </p:spPr>
      </p:pic>
      <p:sp>
        <p:nvSpPr>
          <p:cNvPr id="3" name="TextBox 2"/>
          <p:cNvSpPr txBox="1"/>
          <p:nvPr/>
        </p:nvSpPr>
        <p:spPr>
          <a:xfrm>
            <a:off x="351692" y="1055077"/>
            <a:ext cx="4935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Комплекс телесно – ориентированных упражнений, позволяющих через тело мягко воздействовать на мозговые структуры, с помощью физических упражнений.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1909" y="4270934"/>
            <a:ext cx="28805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гуманитарное, образное, творческое – отвечает за тело, координацию движений, пространственное и кинестетическое восприятие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733692" y="4270934"/>
            <a:ext cx="3153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 – математическое мышление, знаковое, речевое, логическое – отвечает за восприятие – слуховой информации, постановку целей и построений программ</a:t>
            </a:r>
          </a:p>
        </p:txBody>
      </p:sp>
    </p:spTree>
    <p:extLst>
      <p:ext uri="{BB962C8B-B14F-4D97-AF65-F5344CB8AC3E}">
        <p14:creationId xmlns=""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помогает развивать </a:t>
            </a:r>
            <a:r>
              <a:rPr lang="ru-RU" sz="4000" dirty="0" err="1" smtClean="0"/>
              <a:t>нейрогимнастика</a:t>
            </a:r>
            <a:r>
              <a:rPr lang="ru-RU" sz="4000" dirty="0" smtClean="0"/>
              <a:t>?</a:t>
            </a:r>
            <a:endParaRPr lang="en-US" sz="4000" dirty="0"/>
          </a:p>
        </p:txBody>
      </p:sp>
      <p:grpSp>
        <p:nvGrpSpPr>
          <p:cNvPr id="43" name="그룹 28">
            <a:extLst>
              <a:ext uri="{FF2B5EF4-FFF2-40B4-BE49-F238E27FC236}">
                <a16:creationId xmlns:a16="http://schemas.microsoft.com/office/drawing/2014/main" xmlns="" id="{37121E49-502D-465E-B544-7B4466E8CAF8}"/>
              </a:ext>
            </a:extLst>
          </p:cNvPr>
          <p:cNvGrpSpPr/>
          <p:nvPr/>
        </p:nvGrpSpPr>
        <p:grpSpPr>
          <a:xfrm>
            <a:off x="94974" y="1148862"/>
            <a:ext cx="2534378" cy="1582615"/>
            <a:chOff x="721754" y="3414556"/>
            <a:chExt cx="1923380" cy="1010203"/>
          </a:xfrm>
        </p:grpSpPr>
        <p:sp>
          <p:nvSpPr>
            <p:cNvPr id="44" name="Oval 26">
              <a:extLst>
                <a:ext uri="{FF2B5EF4-FFF2-40B4-BE49-F238E27FC236}">
                  <a16:creationId xmlns:a16="http://schemas.microsoft.com/office/drawing/2014/main" xmlns="" id="{4C95BF9D-0313-466A-9E32-9E1E241AB664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04FD7F50-EF99-4B97-8B5B-92E282B796AF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2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그룹 29">
            <a:extLst>
              <a:ext uri="{FF2B5EF4-FFF2-40B4-BE49-F238E27FC236}">
                <a16:creationId xmlns:a16="http://schemas.microsoft.com/office/drawing/2014/main" xmlns="" id="{37FB55E5-0965-4130-ABEF-235F31B4A9D4}"/>
              </a:ext>
            </a:extLst>
          </p:cNvPr>
          <p:cNvGrpSpPr/>
          <p:nvPr/>
        </p:nvGrpSpPr>
        <p:grpSpPr>
          <a:xfrm>
            <a:off x="3020669" y="1148862"/>
            <a:ext cx="2387501" cy="1570244"/>
            <a:chOff x="2654071" y="3402360"/>
            <a:chExt cx="1923380" cy="1010203"/>
          </a:xfrm>
        </p:grpSpPr>
        <p:sp>
          <p:nvSpPr>
            <p:cNvPr id="47" name="Oval 26">
              <a:extLst>
                <a:ext uri="{FF2B5EF4-FFF2-40B4-BE49-F238E27FC236}">
                  <a16:creationId xmlns:a16="http://schemas.microsoft.com/office/drawing/2014/main" xmlns="" id="{7401B149-7644-4E35-AA57-DE30B1058329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8F0BC5B7-D13D-4176-8DCD-85277E2D762C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31">
            <a:extLst>
              <a:ext uri="{FF2B5EF4-FFF2-40B4-BE49-F238E27FC236}">
                <a16:creationId xmlns:a16="http://schemas.microsoft.com/office/drawing/2014/main" xmlns="" id="{6A268A89-30BF-45D0-AB91-625D61693BFF}"/>
              </a:ext>
            </a:extLst>
          </p:cNvPr>
          <p:cNvGrpSpPr/>
          <p:nvPr/>
        </p:nvGrpSpPr>
        <p:grpSpPr>
          <a:xfrm>
            <a:off x="5767416" y="1210385"/>
            <a:ext cx="2326747" cy="1551839"/>
            <a:chOff x="4586388" y="3390164"/>
            <a:chExt cx="1923380" cy="1010203"/>
          </a:xfrm>
        </p:grpSpPr>
        <p:sp>
          <p:nvSpPr>
            <p:cNvPr id="50" name="Oval 26">
              <a:extLst>
                <a:ext uri="{FF2B5EF4-FFF2-40B4-BE49-F238E27FC236}">
                  <a16:creationId xmlns:a16="http://schemas.microsoft.com/office/drawing/2014/main" xmlns="" id="{05DEC28E-E86F-4200-A0A2-2A9FE37202B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FC9A5D9-11F1-4BE4-A805-6B20275AD423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그룹 32">
            <a:extLst>
              <a:ext uri="{FF2B5EF4-FFF2-40B4-BE49-F238E27FC236}">
                <a16:creationId xmlns:a16="http://schemas.microsoft.com/office/drawing/2014/main" xmlns="" id="{42E597FD-03E6-4B77-8C47-4E5AE28383F3}"/>
              </a:ext>
            </a:extLst>
          </p:cNvPr>
          <p:cNvGrpSpPr/>
          <p:nvPr/>
        </p:nvGrpSpPr>
        <p:grpSpPr>
          <a:xfrm>
            <a:off x="3131479" y="3719814"/>
            <a:ext cx="2276691" cy="1715029"/>
            <a:chOff x="6518705" y="3377968"/>
            <a:chExt cx="1923380" cy="1010203"/>
          </a:xfrm>
        </p:grpSpPr>
        <p:sp>
          <p:nvSpPr>
            <p:cNvPr id="53" name="Oval 26">
              <a:extLst>
                <a:ext uri="{FF2B5EF4-FFF2-40B4-BE49-F238E27FC236}">
                  <a16:creationId xmlns:a16="http://schemas.microsoft.com/office/drawing/2014/main" xmlns="" id="{70584F16-AF7C-4EE2-B479-0A4EC949B74B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96205940-A500-4A6E-B4C4-9897FDD2BF66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2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A0FBFE0-942D-4389-AE26-1CEA12C43AD8}"/>
              </a:ext>
            </a:extLst>
          </p:cNvPr>
          <p:cNvSpPr txBox="1"/>
          <p:nvPr/>
        </p:nvSpPr>
        <p:spPr>
          <a:xfrm>
            <a:off x="3838137" y="1684745"/>
            <a:ext cx="14841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Навык чтения, письма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4A6F360-A8C3-47DA-A5D6-457EEDC9EEDD}"/>
              </a:ext>
            </a:extLst>
          </p:cNvPr>
          <p:cNvSpPr txBox="1"/>
          <p:nvPr/>
        </p:nvSpPr>
        <p:spPr>
          <a:xfrm>
            <a:off x="7090338" y="4227459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BD7147FE-5832-41E5-AA20-EB21F11FEDEF}"/>
              </a:ext>
            </a:extLst>
          </p:cNvPr>
          <p:cNvGrpSpPr/>
          <p:nvPr/>
        </p:nvGrpSpPr>
        <p:grpSpPr>
          <a:xfrm>
            <a:off x="7172102" y="1819985"/>
            <a:ext cx="1819574" cy="553999"/>
            <a:chOff x="877949" y="3646109"/>
            <a:chExt cx="1353701" cy="553999"/>
          </a:xfrm>
          <a:noFill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6BE442DC-05F1-40C2-B6B6-F2C95F6EB29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542FCAC-B79F-4AEB-9197-69530401A278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35C71329-FEFD-45DC-A1FF-C799F83BEDF2}"/>
              </a:ext>
            </a:extLst>
          </p:cNvPr>
          <p:cNvGrpSpPr/>
          <p:nvPr/>
        </p:nvGrpSpPr>
        <p:grpSpPr>
          <a:xfrm>
            <a:off x="4031550" y="4300328"/>
            <a:ext cx="1819574" cy="553999"/>
            <a:chOff x="877949" y="3646109"/>
            <a:chExt cx="1353701" cy="553999"/>
          </a:xfrm>
          <a:noFill/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053CFF4A-D371-43BB-9FF1-88EE695C881F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747437AA-B7D3-4593-B619-DC75955E73D1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6DFCC44B-D756-4AAD-81E7-5DC25ECA1F71}"/>
              </a:ext>
            </a:extLst>
          </p:cNvPr>
          <p:cNvGrpSpPr/>
          <p:nvPr/>
        </p:nvGrpSpPr>
        <p:grpSpPr>
          <a:xfrm>
            <a:off x="3203704" y="1819985"/>
            <a:ext cx="1819574" cy="553999"/>
            <a:chOff x="877949" y="3646109"/>
            <a:chExt cx="1353701" cy="553999"/>
          </a:xfrm>
          <a:noFill/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3D442762-F01B-43DF-82DE-A85A44EE3F4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38518BF-5C3A-463F-9431-EAE5E0EFA20D}"/>
              </a:ext>
            </a:extLst>
          </p:cNvPr>
          <p:cNvGrpSpPr/>
          <p:nvPr/>
        </p:nvGrpSpPr>
        <p:grpSpPr>
          <a:xfrm>
            <a:off x="1219506" y="4708383"/>
            <a:ext cx="1819574" cy="553999"/>
            <a:chOff x="877949" y="3646109"/>
            <a:chExt cx="1353701" cy="553999"/>
          </a:xfrm>
          <a:noFill/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6DB0068A-4F15-435F-8538-746F04F6480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D04D0CE8-4432-4F6D-BA8C-1CA7C025E68B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37">
            <a:extLst>
              <a:ext uri="{FF2B5EF4-FFF2-40B4-BE49-F238E27FC236}">
                <a16:creationId xmlns:a16="http://schemas.microsoft.com/office/drawing/2014/main" xmlns="" id="{A7B0712F-586A-4EC0-A4AA-9AE5ADCF2574}"/>
              </a:ext>
            </a:extLst>
          </p:cNvPr>
          <p:cNvGrpSpPr/>
          <p:nvPr/>
        </p:nvGrpSpPr>
        <p:grpSpPr>
          <a:xfrm>
            <a:off x="5969098" y="3719815"/>
            <a:ext cx="2247317" cy="1542568"/>
            <a:chOff x="4586388" y="3390164"/>
            <a:chExt cx="1923380" cy="1010203"/>
          </a:xfrm>
        </p:grpSpPr>
        <p:sp>
          <p:nvSpPr>
            <p:cNvPr id="72" name="Oval 26">
              <a:extLst>
                <a:ext uri="{FF2B5EF4-FFF2-40B4-BE49-F238E27FC236}">
                  <a16:creationId xmlns:a16="http://schemas.microsoft.com/office/drawing/2014/main" xmlns="" id="{0D9CCDCB-3EE8-4C9D-9264-1F442F8A8C4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Oval 9">
              <a:extLst>
                <a:ext uri="{FF2B5EF4-FFF2-40B4-BE49-F238E27FC236}">
                  <a16:creationId xmlns:a16="http://schemas.microsoft.com/office/drawing/2014/main" xmlns="" id="{9C847472-CAAA-4275-86A9-04BA881B6704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D398AC9-6802-48AA-9FDA-735B594F43C3}"/>
              </a:ext>
            </a:extLst>
          </p:cNvPr>
          <p:cNvSpPr txBox="1"/>
          <p:nvPr/>
        </p:nvSpPr>
        <p:spPr>
          <a:xfrm>
            <a:off x="9911064" y="4260265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19">
            <a:extLst>
              <a:ext uri="{FF2B5EF4-FFF2-40B4-BE49-F238E27FC236}">
                <a16:creationId xmlns:a16="http://schemas.microsoft.com/office/drawing/2014/main" xmlns="" id="{CF53DA43-9311-4445-BAB0-BE91697C7160}"/>
              </a:ext>
            </a:extLst>
          </p:cNvPr>
          <p:cNvGrpSpPr/>
          <p:nvPr/>
        </p:nvGrpSpPr>
        <p:grpSpPr>
          <a:xfrm>
            <a:off x="9156304" y="4708383"/>
            <a:ext cx="1819574" cy="553999"/>
            <a:chOff x="877949" y="3646109"/>
            <a:chExt cx="1353701" cy="553999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1597E9AE-085E-461B-8309-13D2DE5D42E9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BA99109-C598-4B6E-AC50-C26516A3304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그룹 28">
            <a:extLst>
              <a:ext uri="{FF2B5EF4-FFF2-40B4-BE49-F238E27FC236}">
                <a16:creationId xmlns:a16="http://schemas.microsoft.com/office/drawing/2014/main" xmlns="" id="{37121E49-502D-465E-B544-7B4466E8CAF8}"/>
              </a:ext>
            </a:extLst>
          </p:cNvPr>
          <p:cNvGrpSpPr/>
          <p:nvPr/>
        </p:nvGrpSpPr>
        <p:grpSpPr>
          <a:xfrm>
            <a:off x="8720374" y="3695657"/>
            <a:ext cx="2381380" cy="1525271"/>
            <a:chOff x="721754" y="3414556"/>
            <a:chExt cx="1923380" cy="1010203"/>
          </a:xfrm>
        </p:grpSpPr>
        <p:sp>
          <p:nvSpPr>
            <p:cNvPr id="84" name="Oval 26">
              <a:extLst>
                <a:ext uri="{FF2B5EF4-FFF2-40B4-BE49-F238E27FC236}">
                  <a16:creationId xmlns:a16="http://schemas.microsoft.com/office/drawing/2014/main" xmlns="" id="{4C95BF9D-0313-466A-9E32-9E1E241AB664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Oval 44">
              <a:extLst>
                <a:ext uri="{FF2B5EF4-FFF2-40B4-BE49-F238E27FC236}">
                  <a16:creationId xmlns:a16="http://schemas.microsoft.com/office/drawing/2014/main" xmlns="" id="{04FD7F50-EF99-4B97-8B5B-92E282B796AF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60321" y="1653967"/>
            <a:ext cx="137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Координация движений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66148" y="1715522"/>
            <a:ext cx="52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6908" y="1672374"/>
            <a:ext cx="1629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Ориентировка в пространстве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7689" y="1819985"/>
            <a:ext cx="29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970" y="4298287"/>
            <a:ext cx="165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Эмоции и </a:t>
            </a:r>
            <a:r>
              <a:rPr lang="ru-RU" sz="1400" b="1" dirty="0" err="1" smtClean="0"/>
              <a:t>саморегуляцию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7689" y="4227459"/>
            <a:ext cx="58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72" y="4300328"/>
            <a:ext cx="55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0789" y="4298287"/>
            <a:ext cx="12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Мышление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69357" y="4260265"/>
            <a:ext cx="130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Внимание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7968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9D107AC-1A6C-40E7-A65B-8E197F1689B8}"/>
              </a:ext>
            </a:extLst>
          </p:cNvPr>
          <p:cNvGrpSpPr/>
          <p:nvPr/>
        </p:nvGrpSpPr>
        <p:grpSpPr>
          <a:xfrm>
            <a:off x="218545" y="86982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4AF595E-C5D0-4E2E-8008-6C247565A08C}"/>
              </a:ext>
            </a:extLst>
          </p:cNvPr>
          <p:cNvSpPr txBox="1"/>
          <p:nvPr/>
        </p:nvSpPr>
        <p:spPr>
          <a:xfrm>
            <a:off x="5838176" y="2598003"/>
            <a:ext cx="5490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xmlns="" id="{07ACBCF3-8627-4887-935C-BA7425CA44BF}"/>
              </a:ext>
            </a:extLst>
          </p:cNvPr>
          <p:cNvSpPr txBox="1">
            <a:spLocks/>
          </p:cNvSpPr>
          <p:nvPr/>
        </p:nvSpPr>
        <p:spPr>
          <a:xfrm>
            <a:off x="6283834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ko-KR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xmlns="" id="{2BDF61BE-00F1-4480-BA77-A42DD43D68AC}"/>
              </a:ext>
            </a:extLst>
          </p:cNvPr>
          <p:cNvSpPr txBox="1">
            <a:spLocks/>
          </p:cNvSpPr>
          <p:nvPr/>
        </p:nvSpPr>
        <p:spPr>
          <a:xfrm>
            <a:off x="8178889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xmlns="" id="{99EFE895-591A-4B20-8048-2E85D19AD468}"/>
              </a:ext>
            </a:extLst>
          </p:cNvPr>
          <p:cNvSpPr txBox="1">
            <a:spLocks/>
          </p:cNvSpPr>
          <p:nvPr/>
        </p:nvSpPr>
        <p:spPr>
          <a:xfrm>
            <a:off x="10073944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A0BCD25-9805-4FF9-A54F-0950085BE836}"/>
              </a:ext>
            </a:extLst>
          </p:cNvPr>
          <p:cNvSpPr txBox="1"/>
          <p:nvPr/>
        </p:nvSpPr>
        <p:spPr>
          <a:xfrm>
            <a:off x="7922641" y="4469511"/>
            <a:ext cx="14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8" name="Group 24">
            <a:extLst>
              <a:ext uri="{FF2B5EF4-FFF2-40B4-BE49-F238E27FC236}">
                <a16:creationId xmlns:a16="http://schemas.microsoft.com/office/drawing/2014/main" xmlns="" id="{6566FEB1-AAEE-4273-9A42-40884428E911}"/>
              </a:ext>
            </a:extLst>
          </p:cNvPr>
          <p:cNvGrpSpPr/>
          <p:nvPr/>
        </p:nvGrpSpPr>
        <p:grpSpPr>
          <a:xfrm>
            <a:off x="9817695" y="4192512"/>
            <a:ext cx="1418285" cy="553998"/>
            <a:chOff x="2551705" y="4283314"/>
            <a:chExt cx="2357003" cy="55399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E6F7DD0-5EED-4EFB-BFD9-22ACF92975F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E4210C5-DA21-477F-AEC9-3970DAAE535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19" y="1524000"/>
            <a:ext cx="5920730" cy="3932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57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>
            <a:extLst>
              <a:ext uri="{FF2B5EF4-FFF2-40B4-BE49-F238E27FC236}">
                <a16:creationId xmlns:a16="http://schemas.microsoft.com/office/drawing/2014/main" xmlns="" id="{AA1D1C1A-4426-4C04-8356-90E1F9F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2980276"/>
            <a:ext cx="10448925" cy="1350150"/>
          </a:xfrm>
          <a:prstGeom prst="rightArrow">
            <a:avLst>
              <a:gd name="adj1" fmla="val 45285"/>
              <a:gd name="adj2" fmla="val 76553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xmlns="" id="{0EC45A9B-DCA6-4F2D-9CBD-1BCF8D9E5336}"/>
              </a:ext>
            </a:extLst>
          </p:cNvPr>
          <p:cNvSpPr/>
          <p:nvPr/>
        </p:nvSpPr>
        <p:spPr>
          <a:xfrm>
            <a:off x="1317925" y="1646019"/>
            <a:ext cx="1884065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Упражнения, пересекающие</a:t>
            </a:r>
            <a:r>
              <a:rPr lang="ru-RU" sz="2800" dirty="0" smtClean="0"/>
              <a:t> среднюю </a:t>
            </a:r>
            <a:r>
              <a:rPr lang="ru-RU" sz="2800" dirty="0"/>
              <a:t>линию тела</a:t>
            </a:r>
            <a:endParaRPr lang="ko-KR" altLang="en-US" sz="2700" dirty="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xmlns="" id="{1A5C037A-DD2B-45E3-9EC7-4FA8C94C91BE}"/>
              </a:ext>
            </a:extLst>
          </p:cNvPr>
          <p:cNvSpPr/>
          <p:nvPr/>
        </p:nvSpPr>
        <p:spPr>
          <a:xfrm>
            <a:off x="1317925" y="164601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Классификация упражнений</a:t>
            </a:r>
            <a:endParaRPr lang="en-US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11B6643E-BD4F-4816-A558-1C0FF439CCDC}"/>
              </a:ext>
            </a:extLst>
          </p:cNvPr>
          <p:cNvSpPr/>
          <p:nvPr/>
        </p:nvSpPr>
        <p:spPr>
          <a:xfrm>
            <a:off x="3619982" y="1668357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8704DD7E-3EBA-40BC-A369-0DFF4A82B8C8}"/>
              </a:ext>
            </a:extLst>
          </p:cNvPr>
          <p:cNvSpPr/>
          <p:nvPr/>
        </p:nvSpPr>
        <p:spPr>
          <a:xfrm>
            <a:off x="3619986" y="1630357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016EE6CC-DD3A-4E18-8707-C8B0DE155833}"/>
              </a:ext>
            </a:extLst>
          </p:cNvPr>
          <p:cNvSpPr/>
          <p:nvPr/>
        </p:nvSpPr>
        <p:spPr>
          <a:xfrm>
            <a:off x="5852242" y="1668357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9338C416-02D7-4749-86BF-B54FCC87BD57}"/>
              </a:ext>
            </a:extLst>
          </p:cNvPr>
          <p:cNvSpPr/>
          <p:nvPr/>
        </p:nvSpPr>
        <p:spPr>
          <a:xfrm>
            <a:off x="5852244" y="163568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4F0BC413-0667-4BFF-AC85-A34314195F2F}"/>
              </a:ext>
            </a:extLst>
          </p:cNvPr>
          <p:cNvSpPr/>
          <p:nvPr/>
        </p:nvSpPr>
        <p:spPr>
          <a:xfrm>
            <a:off x="8084500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xmlns="" id="{3139A3D6-F5A9-476A-AEFA-D01CC102FB09}"/>
              </a:ext>
            </a:extLst>
          </p:cNvPr>
          <p:cNvSpPr/>
          <p:nvPr/>
        </p:nvSpPr>
        <p:spPr>
          <a:xfrm>
            <a:off x="8084502" y="163568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0848688-BE91-4A7D-B0EB-9626281A67A5}"/>
              </a:ext>
            </a:extLst>
          </p:cNvPr>
          <p:cNvGrpSpPr/>
          <p:nvPr/>
        </p:nvGrpSpPr>
        <p:grpSpPr>
          <a:xfrm>
            <a:off x="1451728" y="2332011"/>
            <a:ext cx="1616459" cy="553999"/>
            <a:chOff x="819820" y="3646109"/>
            <a:chExt cx="1411829" cy="553999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7EE9766-4291-42D6-859A-049F1F036B21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3E7C145-71A0-4FA0-9FC0-6D8EB7EC5A0C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072DBC-8025-4D6C-BFB1-40432453A23F}"/>
              </a:ext>
            </a:extLst>
          </p:cNvPr>
          <p:cNvGrpSpPr/>
          <p:nvPr/>
        </p:nvGrpSpPr>
        <p:grpSpPr>
          <a:xfrm>
            <a:off x="5986047" y="2410829"/>
            <a:ext cx="1616459" cy="553999"/>
            <a:chOff x="819820" y="3646109"/>
            <a:chExt cx="1411829" cy="553999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9F96001-17D0-49A5-B68A-98E9D9632C36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E35A733-C71C-4212-8A86-731DA887531B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0ECFB69-38A5-49A6-B7D8-577A9486BB3A}"/>
              </a:ext>
            </a:extLst>
          </p:cNvPr>
          <p:cNvGrpSpPr/>
          <p:nvPr/>
        </p:nvGrpSpPr>
        <p:grpSpPr>
          <a:xfrm>
            <a:off x="8218305" y="2410829"/>
            <a:ext cx="1616459" cy="553999"/>
            <a:chOff x="819820" y="3646109"/>
            <a:chExt cx="1411829" cy="553999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E78A8FC-2D93-41AB-9F25-2E2F0020DB6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C804A2D-2D0A-4CBC-A17E-C20D10A47806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xmlns="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000" b="1" dirty="0">
                <a:solidFill>
                  <a:schemeClr val="bg1"/>
                </a:solidFill>
                <a:cs typeface="Arial" charset="0"/>
              </a:rPr>
              <a:t>4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xmlns="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000" b="1" dirty="0">
                <a:solidFill>
                  <a:schemeClr val="bg1"/>
                </a:solidFill>
                <a:cs typeface="Arial" charset="0"/>
              </a:rPr>
              <a:t>3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xmlns="" id="{F0D9B189-065B-4A04-8961-86E1220A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398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charset="0"/>
              </a:rPr>
              <a:t>2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xmlns="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047" y="1721817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000" b="1" dirty="0">
                <a:solidFill>
                  <a:schemeClr val="bg1"/>
                </a:solidFill>
                <a:cs typeface="Arial" charset="0"/>
              </a:rPr>
              <a:t>1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6D98AA-512C-4DFF-A953-7C24609C6A72}"/>
              </a:ext>
            </a:extLst>
          </p:cNvPr>
          <p:cNvGrpSpPr/>
          <p:nvPr/>
        </p:nvGrpSpPr>
        <p:grpSpPr>
          <a:xfrm>
            <a:off x="3753787" y="2410829"/>
            <a:ext cx="1616459" cy="553999"/>
            <a:chOff x="819820" y="3646109"/>
            <a:chExt cx="1411829" cy="553999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F88EC9D-65A0-4A68-9D8A-51F1FB92EFAE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93E1904-5176-4A2A-9270-7A0767FA657E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315635" y="2217086"/>
            <a:ext cx="1884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Упражнения, пересекающие среднюю линию тела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9987" y="2226163"/>
            <a:ext cx="1884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Энергитические</a:t>
            </a:r>
            <a:r>
              <a:rPr lang="ru-RU" sz="1600" b="1" dirty="0"/>
              <a:t> упражнения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34626" y="2206952"/>
            <a:ext cx="19193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Растягивающие упражнения</a:t>
            </a:r>
            <a:r>
              <a:rPr lang="ru-RU" dirty="0"/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84502" y="2141996"/>
            <a:ext cx="1997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Упражнения, повышающие позитивное отношение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19982" y="3121427"/>
            <a:ext cx="1884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Улучшают эмоции и </a:t>
            </a:r>
            <a:r>
              <a:rPr lang="ru-RU" sz="1400" dirty="0" err="1"/>
              <a:t>саморегуляцию</a:t>
            </a:r>
            <a:r>
              <a:rPr lang="ru-RU" sz="1400" dirty="0"/>
              <a:t>. Регулярные тренировки помогают улучшить мышление, способствует повышению скорости осознанного чтения, улучшают внимание.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34626" y="3107111"/>
            <a:ext cx="1750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Снимают стресс. Способствуют улучшению внимания, концентрации, полезны для письменной работы</a:t>
            </a:r>
            <a:r>
              <a:rPr lang="ru-RU" sz="1600" dirty="0"/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4505" y="3258311"/>
            <a:ext cx="17502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Позволяют в стрессовой ситуации сохранять спокойствие. </a:t>
            </a:r>
            <a:r>
              <a:rPr lang="ru-RU" sz="1600" dirty="0" smtClean="0"/>
              <a:t>его </a:t>
            </a:r>
            <a:r>
              <a:rPr lang="ru-RU" sz="1600" dirty="0"/>
              <a:t>память и внимание будут активны</a:t>
            </a:r>
            <a:r>
              <a:rPr lang="ru-RU" sz="1400" dirty="0"/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17925" y="3359397"/>
            <a:ext cx="1884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Улучшают координацию движений, навык чтения, </a:t>
            </a:r>
            <a:r>
              <a:rPr lang="ru-RU" sz="1600" dirty="0" smtClean="0"/>
              <a:t>письма, пространственное ориентирование.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7972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734E2166-07C3-40E4-865A-B84973C4D6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FE2E544-CBAB-4131-A323-A45470337F22}"/>
              </a:ext>
            </a:extLst>
          </p:cNvPr>
          <p:cNvGrpSpPr/>
          <p:nvPr/>
        </p:nvGrpSpPr>
        <p:grpSpPr>
          <a:xfrm>
            <a:off x="8317149" y="1752616"/>
            <a:ext cx="3205576" cy="5105385"/>
            <a:chOff x="8317149" y="1752616"/>
            <a:chExt cx="3205576" cy="510538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0816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1098"/>
            <a:ext cx="4355869" cy="3266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7" y="1417478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4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336</Words>
  <Application>Microsoft Office PowerPoint</Application>
  <PresentationFormat>Произвольный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UeerAsus</cp:lastModifiedBy>
  <cp:revision>114</cp:revision>
  <dcterms:created xsi:type="dcterms:W3CDTF">2018-04-24T17:14:44Z</dcterms:created>
  <dcterms:modified xsi:type="dcterms:W3CDTF">2022-10-27T07:08:15Z</dcterms:modified>
</cp:coreProperties>
</file>