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6" r:id="rId3"/>
    <p:sldId id="259" r:id="rId4"/>
    <p:sldId id="260" r:id="rId5"/>
    <p:sldId id="267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5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6" y="-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199" y="665163"/>
            <a:ext cx="4708161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199" y="3467126"/>
            <a:ext cx="4708161" cy="117982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450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3"/>
          </p:nvPr>
        </p:nvSpPr>
        <p:spPr>
          <a:xfrm>
            <a:off x="719528" y="1825625"/>
            <a:ext cx="5087912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872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5081" y="765358"/>
            <a:ext cx="4696919" cy="2852737"/>
          </a:xfrm>
        </p:spPr>
        <p:txBody>
          <a:bodyPr anchor="b">
            <a:normAutofit/>
          </a:bodyPr>
          <a:lstStyle>
            <a:lvl1pPr algn="ctr">
              <a:defRPr sz="4800">
                <a:ln w="6350">
                  <a:solidFill>
                    <a:srgbClr val="3A1D00"/>
                  </a:solidFill>
                </a:ln>
                <a:solidFill>
                  <a:srgbClr val="FF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95081" y="3974866"/>
            <a:ext cx="4526925" cy="1500187"/>
          </a:xfrm>
        </p:spPr>
        <p:txBody>
          <a:bodyPr/>
          <a:lstStyle>
            <a:lvl1pPr marL="0" indent="0" algn="ctr">
              <a:buNone/>
              <a:defRPr sz="2400">
                <a:ln>
                  <a:solidFill>
                    <a:srgbClr val="3A1D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3059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4379" y="1825625"/>
            <a:ext cx="496174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517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31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3281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547" y="260194"/>
            <a:ext cx="508791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4132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7181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586651" cy="14015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0682" y="457201"/>
            <a:ext cx="4774706" cy="56437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8665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5305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610662" y="987425"/>
            <a:ext cx="474472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2526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9365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4933013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7988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5888" y="365125"/>
            <a:ext cx="49467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reezing" dir="t"/>
            </a:scene3d>
            <a:sp3d extrusionH="57150" contourW="12700" prstMaterial="dkEdge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65888" y="1825625"/>
            <a:ext cx="50879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6D937-DF1D-41E6-B9D6-316CB067AABE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71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ln w="6350">
            <a:solidFill>
              <a:schemeClr val="accent6">
                <a:lumMod val="50000"/>
              </a:schemeClr>
            </a:solidFill>
          </a:ln>
          <a:solidFill>
            <a:srgbClr val="C00000"/>
          </a:solidFill>
          <a:effectLst/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nukadeti.ru/chitatelskij-dnevnik/chestnoe-slovo" TargetMode="External"/><Relationship Id="rId3" Type="http://schemas.openxmlformats.org/officeDocument/2006/relationships/hyperlink" Target="https://obrazovaka.ru/chitatelskiy-dnevnik/puteshestvie-gullivera.html" TargetMode="External"/><Relationship Id="rId7" Type="http://schemas.openxmlformats.org/officeDocument/2006/relationships/hyperlink" Target="http://www.bolshoyvopros.ru/questions/2392465-chem-interesny-proizvedenija-sergeja-mihalkova.html" TargetMode="External"/><Relationship Id="rId2" Type="http://schemas.openxmlformats.org/officeDocument/2006/relationships/hyperlink" Target="https://www.sites.google.com/site/bibliotekadladetej/v-pomos-kollegam/stihi-o-ctenii-i-kniga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olshoyvopros.ru/questions/3059999-marshak-bagazh-kto-glavnye-geroi-kakaja-glavnaja-mysl.html" TargetMode="External"/><Relationship Id="rId5" Type="http://schemas.openxmlformats.org/officeDocument/2006/relationships/hyperlink" Target="https://skazki.rustih.ru/avtorskie-skazki/nikolaj-nosov-skazki/nikolaj-nosov-vitya-maleev-v-shkole-i-doma/" TargetMode="External"/><Relationship Id="rId4" Type="http://schemas.openxmlformats.org/officeDocument/2006/relationships/hyperlink" Target="https://www.liveinternet.ru/users/5687032/post3414931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«Книги – юбиляры 2021»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495081" y="3974866"/>
            <a:ext cx="4526925" cy="2300674"/>
          </a:xfrm>
        </p:spPr>
        <p:txBody>
          <a:bodyPr>
            <a:normAutofit fontScale="92500"/>
          </a:bodyPr>
          <a:lstStyle/>
          <a:p>
            <a:r>
              <a:rPr lang="ru-RU" sz="3200" b="1" dirty="0" err="1" smtClean="0"/>
              <a:t>Каипова</a:t>
            </a:r>
            <a:r>
              <a:rPr lang="ru-RU" sz="3200" b="1" dirty="0" smtClean="0"/>
              <a:t> Альбина, 10 лет</a:t>
            </a:r>
          </a:p>
          <a:p>
            <a:r>
              <a:rPr lang="ru-RU" dirty="0"/>
              <a:t>у</a:t>
            </a:r>
            <a:r>
              <a:rPr lang="ru-RU" dirty="0" smtClean="0"/>
              <a:t>читель начальных классов Ковальская Светлана Степановна</a:t>
            </a:r>
          </a:p>
          <a:p>
            <a:r>
              <a:rPr lang="ru-RU" dirty="0" smtClean="0"/>
              <a:t>МОАУ «СОШ № 31 г. Орска»</a:t>
            </a:r>
          </a:p>
          <a:p>
            <a:r>
              <a:rPr lang="ru-RU" dirty="0" smtClean="0"/>
              <a:t>Оренбургская область, Россия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3932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056563" y="325678"/>
            <a:ext cx="4708161" cy="135513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00000"/>
              </a:lnSpc>
            </a:pP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95 лет</a:t>
            </a:r>
            <a:b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К.И.Чуковский</a:t>
            </a: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«</a:t>
            </a:r>
            <a:r>
              <a:rPr lang="ru-RU" sz="24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Федорино</a:t>
            </a: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горе», «Чудо – дерево», «Путаница», «Телефон»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10182074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9052">
            <a:off x="906812" y="1769030"/>
            <a:ext cx="1416286" cy="21360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User\Desktop\10258799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9824">
            <a:off x="3899210" y="4021349"/>
            <a:ext cx="1429638" cy="1932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User\Desktop\kidsbooks-fedorino-gor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1847">
            <a:off x="3980120" y="1899045"/>
            <a:ext cx="1385741" cy="1927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User\Desktop\2019-01-28-00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7790">
            <a:off x="1259093" y="4020598"/>
            <a:ext cx="1470725" cy="1968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6300591" y="726511"/>
            <a:ext cx="4872625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arial"/>
              </a:rPr>
              <a:t> 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</a:rPr>
              <a:t>   Произведения Корнея Чуковского учат детей любить читать. Потому что все его сказки легко запоминаются, герои его книг нравятся детям, прививают им элементарные правила поведения.</a:t>
            </a:r>
          </a:p>
          <a:p>
            <a:pPr algn="just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</a:rPr>
              <a:t>     В каждой сказке есть какая-то поучительная история из жизни.</a:t>
            </a:r>
          </a:p>
          <a:p>
            <a:pPr algn="just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</a:rPr>
              <a:t>    «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</a:rPr>
              <a:t>Федорино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</a:rPr>
              <a:t> горе» на примере бабушки-</a:t>
            </a:r>
            <a:r>
              <a:rPr lang="ru-RU" sz="1700" b="1" dirty="0" err="1" smtClean="0">
                <a:solidFill>
                  <a:schemeClr val="accent2">
                    <a:lumMod val="50000"/>
                  </a:schemeClr>
                </a:solidFill>
              </a:rPr>
              <a:t>неряхи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</a:rPr>
              <a:t> учит следить за своими вещами, держать их в чистоте и порядке, мыть посуду, убирать комнату. </a:t>
            </a:r>
          </a:p>
          <a:p>
            <a:pPr algn="just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</a:rPr>
              <a:t>      «Путаница» рассказывает к чему могут привести детские шалости. </a:t>
            </a:r>
          </a:p>
          <a:p>
            <a:pPr algn="just"/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</a:rPr>
              <a:t>         Чуковский, создавая образ «Чудо – дерева», хотел наполнить положительными эмоциями сердца маленьких и больших читателей. Ведь читатели, понимая, что чудеса бывают только в сказках, все равно заряжаются позитивом от доброй сказочной истории. </a:t>
            </a:r>
            <a:endParaRPr lang="ru-RU" sz="1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" name="Рисунок 11" descr="C:\Users\User\Desktop\Чуковский 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214" y="1720947"/>
            <a:ext cx="1362714" cy="18668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5927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5888" y="425886"/>
            <a:ext cx="4946755" cy="5511451"/>
          </a:xfrm>
        </p:spPr>
        <p:txBody>
          <a:bodyPr>
            <a:normAutofit fontScale="90000"/>
          </a:bodyPr>
          <a:lstStyle/>
          <a:p>
            <a:pPr algn="just" fontAlgn="base">
              <a:lnSpc>
                <a:spcPct val="100000"/>
              </a:lnSpc>
              <a:spcAft>
                <a:spcPts val="0"/>
              </a:spcAft>
            </a:pPr>
            <a:r>
              <a:rPr lang="ru-RU" sz="1600" b="0" kern="1800" dirty="0" smtClean="0">
                <a:ln>
                  <a:noFill/>
                </a:ln>
                <a:solidFill>
                  <a:schemeClr val="tx1"/>
                </a:solidFill>
                <a:latin typeface="+mn-lt"/>
                <a:ea typeface="Times New Roman"/>
                <a:cs typeface="Arial"/>
              </a:rPr>
              <a:t>             </a:t>
            </a:r>
            <a:br>
              <a:rPr lang="ru-RU" sz="1600" b="0" kern="1800" dirty="0" smtClean="0">
                <a:ln>
                  <a:noFill/>
                </a:ln>
                <a:solidFill>
                  <a:schemeClr val="tx1"/>
                </a:solidFill>
                <a:latin typeface="+mn-lt"/>
                <a:ea typeface="Times New Roman"/>
                <a:cs typeface="Arial"/>
              </a:rPr>
            </a:br>
            <a:r>
              <a:rPr lang="ru-RU" sz="1800" b="0" kern="1800" dirty="0">
                <a:ln>
                  <a:noFill/>
                </a:ln>
                <a:solidFill>
                  <a:schemeClr val="tx1"/>
                </a:solidFill>
                <a:latin typeface="+mn-lt"/>
                <a:ea typeface="Times New Roman"/>
                <a:cs typeface="Arial"/>
              </a:rPr>
              <a:t/>
            </a:r>
            <a:br>
              <a:rPr lang="ru-RU" sz="1800" b="0" kern="1800" dirty="0">
                <a:ln>
                  <a:noFill/>
                </a:ln>
                <a:solidFill>
                  <a:schemeClr val="tx1"/>
                </a:solidFill>
                <a:latin typeface="+mn-lt"/>
                <a:ea typeface="Times New Roman"/>
                <a:cs typeface="Arial"/>
              </a:rPr>
            </a:br>
            <a:r>
              <a:rPr lang="ru-RU" sz="1800" b="0" kern="1800" dirty="0" smtClean="0">
                <a:ln>
                  <a:noFill/>
                </a:ln>
                <a:solidFill>
                  <a:schemeClr val="tx1"/>
                </a:solidFill>
                <a:latin typeface="+mn-lt"/>
                <a:ea typeface="Times New Roman"/>
                <a:cs typeface="Arial"/>
              </a:rPr>
              <a:t>  </a:t>
            </a:r>
            <a:r>
              <a:rPr lang="ru-RU" sz="1800" b="0" dirty="0" smtClean="0">
                <a:ln>
                  <a:noFill/>
                </a:ln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> </a:t>
            </a:r>
            <a:r>
              <a:rPr lang="ru-RU" sz="1800" b="0" dirty="0">
                <a:ln>
                  <a:noFill/>
                </a:ln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>Главное для Маяковского — знакомить детей с новыми понятиями, с новыми условиями жизни и труда, с новыми моральными обязанностями. Но, выполняя этот поэтический труд, Маяковский  </a:t>
            </a:r>
            <a:r>
              <a:rPr lang="ru-RU" sz="1800" b="0" dirty="0" smtClean="0">
                <a:ln>
                  <a:noFill/>
                </a:ln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>стремился расширить горизонты и возможности детской поэзии.</a:t>
            </a:r>
            <a:r>
              <a:rPr lang="ru-RU" sz="1800" b="0" dirty="0">
                <a:ln>
                  <a:noFill/>
                </a:ln>
                <a:solidFill>
                  <a:schemeClr val="tx1"/>
                </a:solidFill>
                <a:latin typeface="+mn-lt"/>
              </a:rPr>
              <a:t> "Что ни страница, - то слон, то львица" - это стихотворение-экскурсия по зоологическому саду, предназначенное для самых маленьких слушателей. Оно знакомит малышей с необычными для наших широт экзотическими животными: огромными слонами, длинношеими жирафами, полосатыми, как матрац, зебрами, зубастыми крокодилами, горбатыми верблюдами, смешными обезьянами, нежными ламами, длинноногими кенгуру, хищными львами и красавцами-пеликанами. Лаконичные строфы-зарисовки полны выдумки, наполнены понятными ребёнку остроумными образами и надолго остаются в памяти. Животные здесь нарисованы крупными мазками, без лишних деталей, но при этом в </a:t>
            </a:r>
            <a:r>
              <a:rPr lang="ru-RU" sz="1800" b="0" dirty="0" smtClean="0">
                <a:ln>
                  <a:noFill/>
                </a:ln>
                <a:solidFill>
                  <a:schemeClr val="tx1"/>
                </a:solidFill>
                <a:latin typeface="+mn-lt"/>
              </a:rPr>
              <a:t>каждом </a:t>
            </a:r>
            <a:r>
              <a:rPr lang="ru-RU" sz="1800" b="0" dirty="0">
                <a:ln>
                  <a:noFill/>
                </a:ln>
                <a:solidFill>
                  <a:schemeClr val="tx1"/>
                </a:solidFill>
                <a:latin typeface="+mn-lt"/>
              </a:rPr>
              <a:t>хвачена его неповторимая суть, выделены именно те характерные черты, по которым его безошибочно можно отличить от других.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3"/>
          </p:nvPr>
        </p:nvSpPr>
        <p:spPr>
          <a:xfrm>
            <a:off x="651334" y="100208"/>
            <a:ext cx="5087912" cy="554903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95 лет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В.В. Маяковский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«Что ни страница, - то слон,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то львица»</a:t>
            </a:r>
          </a:p>
          <a:p>
            <a:pPr marL="0" indent="0" algn="ctr">
              <a:lnSpc>
                <a:spcPct val="100000"/>
              </a:lnSpc>
              <a:buNone/>
            </a:pP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Рисунок 4" descr="C:\Users\User\Desktop\маяковский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91" y="1995857"/>
            <a:ext cx="1828800" cy="25844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User\Desktop\img_0005_4_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135" y="2580359"/>
            <a:ext cx="2607741" cy="31859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050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4379" y="363255"/>
            <a:ext cx="4961746" cy="581370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95 лет</a:t>
            </a:r>
          </a:p>
          <a:p>
            <a:pPr marL="0" indent="0" algn="ctr">
              <a:buNone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С.Я. Маршак</a:t>
            </a:r>
          </a:p>
          <a:p>
            <a:pPr marL="0" indent="0" algn="ctr">
              <a:buNone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«Багаж»</a:t>
            </a:r>
          </a:p>
          <a:p>
            <a:pPr marL="0" indent="0" algn="ctr"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76164" y="363255"/>
            <a:ext cx="4521896" cy="58137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    Смешное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и ироничное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стихотворение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Самуила Маршака “Багаж” рассказывает о нелепом случае, который приключился с одной из пассажирок поезда дальнего следования.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  Стихотворение ориентировано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на детей младшего школьного возраста, написано в виде считалочки с постоянным повторением перечисления сданных в багаж вещей, и по словам самого Маршака, должно помочь детям быстрее усвоить музыку языка.</a:t>
            </a:r>
          </a:p>
        </p:txBody>
      </p:sp>
      <p:pic>
        <p:nvPicPr>
          <p:cNvPr id="6" name="Рисунок 5" descr="C:\Users\User\Desktop\1407852_1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185" y="1269273"/>
            <a:ext cx="1816100" cy="26409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User\Desktop\fo_8bfc70404d58c1c2257859760c0dfb8d_9785171135744_Bagazh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150" y="2858317"/>
            <a:ext cx="2047875" cy="2669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74114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5888" y="325677"/>
            <a:ext cx="5087912" cy="58512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Мне очень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понравилась эта сказка, в которой столько хороших и добрых героев.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Проказник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Буратино, который хоть и был баловником, но при этом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был добрым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веселым и хорошим другом.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Эта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книга учит дружбе и взаимовыручке, учит любить учиться,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прежде думать о полезном, а потом о приятном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. Добро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справедливость побеждают в этой сказке, а зло наказывает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себя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само.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3"/>
          </p:nvPr>
        </p:nvSpPr>
        <p:spPr>
          <a:xfrm>
            <a:off x="719528" y="513567"/>
            <a:ext cx="5087912" cy="566339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85 лет</a:t>
            </a:r>
          </a:p>
          <a:p>
            <a:pPr marL="0" indent="0">
              <a:buNone/>
            </a:pP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А.Н.Толстой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«Золотой ключик, или Приключения Буратино»</a:t>
            </a:r>
          </a:p>
          <a:p>
            <a:pPr marL="0" indent="0"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C:\Users\User\Desktop\A.N.Tolstoy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006382"/>
            <a:ext cx="2667000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101981385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2873">
            <a:off x="890262" y="3216057"/>
            <a:ext cx="154305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pinocchio_PNG6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3657">
            <a:off x="1555786" y="194154"/>
            <a:ext cx="802862" cy="998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User\Desktop\35817d5a381d25bb5c0e8fcdee669310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765" y="4071351"/>
            <a:ext cx="120015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User\Desktop\png-transparent-pierrot-others-child-hand-photography-thumbnail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7030">
            <a:off x="5123145" y="223041"/>
            <a:ext cx="732512" cy="9105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31178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4379" y="363255"/>
            <a:ext cx="4961746" cy="5813708"/>
          </a:xfrm>
        </p:spPr>
        <p:txBody>
          <a:bodyPr>
            <a:normAutofit fontScale="92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85 лет</a:t>
            </a:r>
          </a:p>
          <a:p>
            <a:pPr marL="0" indent="0" algn="ctr">
              <a:buNone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С.В. Михалков</a:t>
            </a:r>
          </a:p>
          <a:p>
            <a:pPr marL="0" indent="0" algn="ctr">
              <a:buNone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«Дядя Стёпа», «А что у в</a:t>
            </a:r>
          </a:p>
          <a:p>
            <a:pPr marL="0" indent="0" algn="ctr">
              <a:buNone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в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ас?»</a:t>
            </a:r>
          </a:p>
          <a:p>
            <a:pPr marL="0" indent="0" algn="ctr">
              <a:buNone/>
            </a:pP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63430" y="438411"/>
            <a:ext cx="4747365" cy="5738552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2000" dirty="0" smtClean="0"/>
              <a:t>         Стихотворение «</a:t>
            </a:r>
            <a:r>
              <a:rPr lang="ru-RU" sz="2000" dirty="0" smtClean="0"/>
              <a:t>А что у вас?»  </a:t>
            </a:r>
            <a:r>
              <a:rPr lang="ru-RU" sz="2000" dirty="0" smtClean="0"/>
              <a:t>построено </a:t>
            </a:r>
            <a:r>
              <a:rPr lang="ru-RU" sz="2000" dirty="0"/>
              <a:t>на диалоге детей в </a:t>
            </a:r>
            <a:r>
              <a:rPr lang="ru-RU" sz="2000" dirty="0" smtClean="0"/>
              <a:t>стихотворной </a:t>
            </a:r>
            <a:r>
              <a:rPr lang="ru-RU" sz="2000" dirty="0"/>
              <a:t>форме.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 smtClean="0"/>
              <a:t>         Оно </a:t>
            </a:r>
            <a:r>
              <a:rPr lang="ru-RU" sz="2000" dirty="0"/>
              <a:t>такое мелодичное, забавное. </a:t>
            </a:r>
            <a:r>
              <a:rPr lang="ru-RU" sz="2000" dirty="0" smtClean="0"/>
              <a:t>Эта книга отличная </a:t>
            </a:r>
            <a:r>
              <a:rPr lang="ru-RU" sz="2000" dirty="0"/>
              <a:t>возможность знакомства малыша с </a:t>
            </a:r>
            <a:r>
              <a:rPr lang="ru-RU" sz="2000" dirty="0" smtClean="0"/>
              <a:t>разными профессиями.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 smtClean="0"/>
              <a:t>          В  </a:t>
            </a:r>
            <a:r>
              <a:rPr lang="ru-RU" sz="2000" dirty="0" smtClean="0"/>
              <a:t>произведении «Дядя Стёпа» </a:t>
            </a:r>
            <a:r>
              <a:rPr lang="ru-RU" sz="2000" dirty="0"/>
              <a:t>Сергей Михалков просто, весело и увлекательно рассказывает о мужестве и благородстве людей. Это </a:t>
            </a:r>
            <a:r>
              <a:rPr lang="ru-RU" sz="2000" dirty="0" smtClean="0"/>
              <a:t>сказка-быль</a:t>
            </a:r>
            <a:r>
              <a:rPr lang="ru-RU" sz="2000" dirty="0"/>
              <a:t>. И, действительно, книга про дядю Степу будет всегда популярна, в любые времена. Эта добрая и очень поучительная книга должна послужить примером хорошего гражданина, человека, готового в трудную минуту прийти другому на помощь. Замечательная книга должна стать одной из главных у каждого ребенка.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ru-RU" sz="2000" dirty="0"/>
          </a:p>
          <a:p>
            <a:pPr marL="0" indent="0" algn="just">
              <a:lnSpc>
                <a:spcPct val="100000"/>
              </a:lnSpc>
              <a:buNone/>
            </a:pPr>
            <a:endParaRPr lang="ru-RU" sz="2000" dirty="0"/>
          </a:p>
        </p:txBody>
      </p:sp>
      <p:pic>
        <p:nvPicPr>
          <p:cNvPr id="5" name="Рисунок 4" descr="C:\Users\User\Desktop\Михалков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748" y="2121726"/>
            <a:ext cx="1524000" cy="20383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User\Desktop\601012165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59" y="3770334"/>
            <a:ext cx="1628385" cy="21795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C:\Users\User\Desktop\bp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111" y="1999318"/>
            <a:ext cx="1635103" cy="21607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73622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39660" y="400833"/>
            <a:ext cx="4866465" cy="5423770"/>
          </a:xfrm>
        </p:spPr>
        <p:txBody>
          <a:bodyPr>
            <a:normAutofit fontScale="77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85 лет</a:t>
            </a:r>
          </a:p>
          <a:p>
            <a:pPr marL="0" indent="0" algn="ctr">
              <a:buNone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А.Л.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Барто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 «Игрушки»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75955" y="751562"/>
            <a:ext cx="4802687" cy="508556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   В </a:t>
            </a:r>
            <a:r>
              <a:rPr lang="ru-RU" dirty="0"/>
              <a:t>книге </a:t>
            </a:r>
            <a:r>
              <a:rPr lang="ru-RU" dirty="0" smtClean="0"/>
              <a:t> </a:t>
            </a:r>
            <a:r>
              <a:rPr lang="ru-RU" dirty="0"/>
              <a:t>"Игрушки" - </a:t>
            </a:r>
            <a:r>
              <a:rPr lang="ru-RU" dirty="0" smtClean="0"/>
              <a:t>Агнии </a:t>
            </a:r>
            <a:r>
              <a:rPr lang="ru-RU" dirty="0" err="1" smtClean="0"/>
              <a:t>Барто</a:t>
            </a:r>
            <a:r>
              <a:rPr lang="ru-RU" dirty="0" smtClean="0"/>
              <a:t>, </a:t>
            </a:r>
            <a:r>
              <a:rPr lang="ru-RU" dirty="0"/>
              <a:t>игрушки напоминают нам живые существа, которые требуют к себе бережного отношения. И если с ними обращаются неподобающим образом, то нам сразу </a:t>
            </a:r>
            <a:r>
              <a:rPr lang="ru-RU" dirty="0" smtClean="0"/>
              <a:t>как-то, </a:t>
            </a:r>
            <a:r>
              <a:rPr lang="ru-RU" dirty="0"/>
              <a:t>как </a:t>
            </a:r>
            <a:r>
              <a:rPr lang="ru-RU" dirty="0" smtClean="0"/>
              <a:t>читателям, </a:t>
            </a:r>
            <a:r>
              <a:rPr lang="ru-RU" dirty="0"/>
              <a:t>их особенно становится жалко.</a:t>
            </a:r>
          </a:p>
          <a:p>
            <a:pPr marL="0" indent="0" algn="just">
              <a:buNone/>
            </a:pPr>
            <a:r>
              <a:rPr lang="ru-RU" dirty="0" smtClean="0"/>
              <a:t>      А сами </a:t>
            </a:r>
            <a:r>
              <a:rPr lang="ru-RU" dirty="0"/>
              <a:t>стишки, которые приведены в детской </a:t>
            </a:r>
            <a:r>
              <a:rPr lang="ru-RU" dirty="0" smtClean="0"/>
              <a:t>книжке </a:t>
            </a:r>
            <a:r>
              <a:rPr lang="ru-RU" dirty="0"/>
              <a:t>"Игрушки" - Агния </a:t>
            </a:r>
            <a:r>
              <a:rPr lang="ru-RU" dirty="0" err="1"/>
              <a:t>Барто</a:t>
            </a:r>
            <a:r>
              <a:rPr lang="ru-RU" dirty="0"/>
              <a:t>, настолько милые, простые и особенно доступные детскому восприятию, что их так легко маленькому ребенку как понять, так и запомнить.</a:t>
            </a:r>
          </a:p>
          <a:p>
            <a:pPr marL="0" indent="0" algn="just">
              <a:buNone/>
            </a:pPr>
            <a:r>
              <a:rPr lang="ru-RU" dirty="0" smtClean="0"/>
              <a:t>     Я </a:t>
            </a:r>
            <a:r>
              <a:rPr lang="ru-RU" dirty="0"/>
              <a:t>честно говоря, когда мне их мои родители прочитали </a:t>
            </a:r>
            <a:r>
              <a:rPr lang="ru-RU" dirty="0" smtClean="0"/>
              <a:t> </a:t>
            </a:r>
            <a:r>
              <a:rPr lang="ru-RU" dirty="0"/>
              <a:t>в детстве, запомнила </a:t>
            </a:r>
            <a:r>
              <a:rPr lang="ru-RU" dirty="0" smtClean="0"/>
              <a:t> </a:t>
            </a:r>
            <a:r>
              <a:rPr lang="ru-RU" dirty="0"/>
              <a:t>на всю свою жизнь.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C:\Users\User\Desktop\hello_html_m72bfed8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580" y="1440363"/>
            <a:ext cx="1409700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C:\Users\User\Desktop\101572564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036" y="3429000"/>
            <a:ext cx="141922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DqmpYLTWoAcMJSZ.jpg_larg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6505">
            <a:off x="1165444" y="1431816"/>
            <a:ext cx="781050" cy="1123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User\Desktop\img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0777">
            <a:off x="4537032" y="1685006"/>
            <a:ext cx="838200" cy="1304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C:\Users\User\Desktop\foto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7588">
            <a:off x="1074957" y="4291417"/>
            <a:ext cx="962025" cy="1504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User\Desktop\DkZZqKkXcAAWFCQ.jpg_large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3642">
            <a:off x="4837559" y="2766045"/>
            <a:ext cx="960886" cy="1345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User\Desktop\img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908" y="2619433"/>
            <a:ext cx="1133475" cy="1438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Users\User\Desktop\maxresdefault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1785">
            <a:off x="4761294" y="4343400"/>
            <a:ext cx="1095375" cy="1276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80336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0940" y="501040"/>
            <a:ext cx="4944907" cy="5223354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sz="5000" b="1" dirty="0" smtClean="0">
                <a:solidFill>
                  <a:schemeClr val="accent2">
                    <a:lumMod val="50000"/>
                  </a:schemeClr>
                </a:solidFill>
              </a:rPr>
              <a:t>Эдуард Успенский — один из самых важных отечественных детских писателей. Он известен прежде всего как создатель Чебурашки.</a:t>
            </a:r>
            <a:r>
              <a:rPr lang="ru-RU" sz="5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0" indent="0" algn="just">
              <a:buNone/>
            </a:pP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</a:rPr>
              <a:t>     Произведения Успенского переведены более чем на 25 языков, его книги выходили в Финляндии, Голландии, Франции, Японии, США. </a:t>
            </a:r>
          </a:p>
          <a:p>
            <a:pPr marL="0" indent="0" algn="just">
              <a:buNone/>
            </a:pP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</a:rPr>
              <a:t>    Сказка «Крокодил Гена и его друзья» </a:t>
            </a:r>
            <a:r>
              <a:rPr lang="ru-RU" sz="5000" dirty="0">
                <a:solidFill>
                  <a:schemeClr val="accent2">
                    <a:lumMod val="50000"/>
                  </a:schemeClr>
                </a:solidFill>
              </a:rPr>
              <a:t>учит дружить и помогать своим друзьям. Учит вместе дружно браться за любое дело, учит никого не бросать в одиночестве. Учит отзывчивости и добру, учит тому, что зло само себя накажет, потому что злых никто не любит и они </a:t>
            </a: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</a:rPr>
              <a:t>обречены </a:t>
            </a:r>
            <a:r>
              <a:rPr lang="ru-RU" sz="5000" dirty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</a:rPr>
              <a:t>одиночество.</a:t>
            </a:r>
          </a:p>
          <a:p>
            <a:pPr marL="0" indent="0" algn="just">
              <a:buNone/>
            </a:pP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</a:rPr>
              <a:t>     Мне </a:t>
            </a:r>
            <a:r>
              <a:rPr lang="ru-RU" sz="5000" dirty="0">
                <a:solidFill>
                  <a:schemeClr val="accent2">
                    <a:lumMod val="50000"/>
                  </a:schemeClr>
                </a:solidFill>
              </a:rPr>
              <a:t>очень </a:t>
            </a: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</a:rPr>
              <a:t>нравиться </a:t>
            </a:r>
            <a:r>
              <a:rPr lang="ru-RU" sz="5000" dirty="0">
                <a:solidFill>
                  <a:schemeClr val="accent2">
                    <a:lumMod val="50000"/>
                  </a:schemeClr>
                </a:solidFill>
              </a:rPr>
              <a:t>эта смешная книжка. В ней так много юмора и так много </a:t>
            </a: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</a:rPr>
              <a:t>приключений, что читать ее одно удовольствие. Я не только прочитала ее сама, но и предлагаю всем обязательно прочитать эту книгу, чтобы лично узнать, почему дружба — великая сила.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3"/>
          </p:nvPr>
        </p:nvSpPr>
        <p:spPr>
          <a:xfrm>
            <a:off x="1014608" y="350729"/>
            <a:ext cx="4792832" cy="544882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55 лет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Э.Н.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Успенский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«Крокодил Гена и его  друзья»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C:\Users\User\Desktop\eduard-uspenskiy-boretsya-s-onkologiey-odin-na-odin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850" y="368212"/>
            <a:ext cx="1362075" cy="1924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User\Desktop\cove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242" y="2705621"/>
            <a:ext cx="2217106" cy="30187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854976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5888" y="375781"/>
            <a:ext cx="5087912" cy="538619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     Только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в ХХ веке сказка Петра Ершова «Конек-Горбунок» издавалась более 200 раз. Она вошла в золотой фонд русской детской литературы, хотя писалась и на протяжении всего XIX века мыслилась как произведение для взрослых.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оздан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этот текст был 18-летним юношей, студентом Санкт-Петербургского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университета, приехавшего только четыре года назад из сибирского Тобольска.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   Сказка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рассказывает о том, как Иван подружился с Коньком-Горбунком и нашел перо Жар-птицы. Царь дает Ивану различные задания, которые Иван выполняет с помощью Конька-Горбунка.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   Сказка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“Конек-Горбунок” учит ценить дружбу и быть верным другом. Учит доброте и отзывчивости. Говорит о том, что нельзя зариться на чужое. Учит тому, что добро всегда побеждает зло.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   Прочитав это произведение, читатель верит в то, что с надежным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, верным другом можно преодолеть любые трудности, выполнить любые задания. Сказка показывает, что все мечты, даже самые смелые, сбываются. Нужно лишь верить в чудо, и оно обязательно произойдет.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3"/>
          </p:nvPr>
        </p:nvSpPr>
        <p:spPr>
          <a:xfrm>
            <a:off x="882367" y="588723"/>
            <a:ext cx="5087912" cy="517325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165 лет</a:t>
            </a:r>
          </a:p>
          <a:p>
            <a:pPr marL="0" indent="0" algn="ctr">
              <a:buNone/>
            </a:pP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П.Ершов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«Конёк-горбунок»</a:t>
            </a:r>
          </a:p>
          <a:p>
            <a:pPr marL="0" indent="0" algn="ctr"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C:\Users\User\Desktop\1c0cf6ce515947002cb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87" y="3093930"/>
            <a:ext cx="1788547" cy="2759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C:\Users\User\Desktop\3270879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547" y="1628317"/>
            <a:ext cx="1743075" cy="2524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291062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01216" y="475989"/>
            <a:ext cx="4484318" cy="55490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 Рассказ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Л.Пантелеева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«Честное слово»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учит честности и умению держать свое слово. Учит твердости духа и силе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характера, а также 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ничего не бояться и всегда поступать по совести.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Мне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очень понравился этот рассказ и понравился героический мальчик, которому было очень страшно и одиноко, но который сумел побороть свой страх. Его слово было важнее тепла и ужина, важнее всего на свете. И мальчик не отступил.</a:t>
            </a:r>
            <a:endParaRPr lang="ru-RU" b="0" i="0" dirty="0"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3"/>
          </p:nvPr>
        </p:nvSpPr>
        <p:spPr>
          <a:xfrm>
            <a:off x="980196" y="513567"/>
            <a:ext cx="4867988" cy="557408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Л.Пантелеев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«Честное слово»</a:t>
            </a:r>
          </a:p>
          <a:p>
            <a:pPr marL="0" indent="0" algn="ctr"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C:\Users\User\Desktop\Tom-1-Lyenjjka-Pantyelyeyev-Pyervyye-rasskazy-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65" y="1634058"/>
            <a:ext cx="1876425" cy="2681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C:\Users\User\Desktop\102361566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398" y="2872896"/>
            <a:ext cx="2000250" cy="2886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08602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5888" y="463463"/>
            <a:ext cx="5087912" cy="57135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Чтобы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получить хороший результат, необходимо искренне захотеть этого и приложить усилия. Это наглядно показывает Николай Носов на примере двух одноклассников — Вити Малеева и Кости Шишкина. Каждый из них находит свой мотив для хорошей учебы. После того, как мальчики проходят путь из отстающих учеников до ответственных выпускников начальной школы, к ним меняется отношение одноклассников, учительницы 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директора. 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 Книга учит тому, что</a:t>
            </a:r>
            <a:r>
              <a:rPr lang="ru-RU" dirty="0" smtClean="0"/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ружба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взаимовыручка и четко поставленная цель помогают достичь желаемого.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3"/>
          </p:nvPr>
        </p:nvSpPr>
        <p:spPr>
          <a:xfrm>
            <a:off x="1027134" y="513567"/>
            <a:ext cx="4780305" cy="566339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70 лет</a:t>
            </a:r>
          </a:p>
          <a:p>
            <a:pPr marL="0" indent="0" algn="ctr">
              <a:buNone/>
            </a:pP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Н.Н.Носов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«Витя Малеев в школе и дома»</a:t>
            </a:r>
          </a:p>
          <a:p>
            <a:pPr marL="0" indent="0" algn="ctr"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C:\Users\User\Desktop\Nikolay-Nikolaevich-Nosov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281" y="2049766"/>
            <a:ext cx="1657350" cy="22574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C:\Users\User\Desktop\h-87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7" y="2329841"/>
            <a:ext cx="1575212" cy="170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a4281fce259875cab0af27a16ded4e3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98" y="2379945"/>
            <a:ext cx="1516693" cy="165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h-88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131" y="4557711"/>
            <a:ext cx="1771650" cy="1417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9005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5888" y="475989"/>
            <a:ext cx="5087912" cy="549892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    Испытания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выпавшие на долю Гулливера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главного героя книги «Путешествие Гулливера»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способны сломить кого угодно. Однако главный герой доказал, что является очень умным, находчивым и умелым человеком, который не намерен сидеть, сложа руки в трудной ситуации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Произведение учит быть честным, справедливым, добрым. Учит не бояться трудностей и никогда не сдаваться, защищать слабых и помогать тем, кто нуждается в помощи.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3"/>
          </p:nvPr>
        </p:nvSpPr>
        <p:spPr>
          <a:xfrm>
            <a:off x="719528" y="388307"/>
            <a:ext cx="5087912" cy="578865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295 лет</a:t>
            </a:r>
          </a:p>
          <a:p>
            <a:pPr marL="0" indent="0" algn="ctr"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Дж. Свифт «Путешествие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гуливера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marL="0" indent="0" algn="ctr"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C:\Users\User\Desktop\post-69604-1543573766-5c01110645c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738" y="1780392"/>
            <a:ext cx="1876425" cy="2495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C:\Users\User\Desktop\cover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263" y="2075667"/>
            <a:ext cx="163830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614" y="4463834"/>
            <a:ext cx="2352675" cy="13294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50610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 - ресурсы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103049" y="1637735"/>
            <a:ext cx="5087912" cy="4351338"/>
          </a:xfrm>
        </p:spPr>
        <p:txBody>
          <a:bodyPr>
            <a:normAutofit fontScale="77500" lnSpcReduction="20000"/>
          </a:bodyPr>
          <a:lstStyle/>
          <a:p>
            <a:r>
              <a:rPr lang="en-US" sz="2300" dirty="0" smtClean="0">
                <a:hlinkClick r:id="rId2"/>
              </a:rPr>
              <a:t>https</a:t>
            </a:r>
            <a:r>
              <a:rPr lang="en-US" sz="2300" dirty="0">
                <a:hlinkClick r:id="rId2"/>
              </a:rPr>
              <a:t>://</a:t>
            </a:r>
            <a:r>
              <a:rPr lang="en-US" sz="2300" dirty="0" smtClean="0">
                <a:hlinkClick r:id="rId2"/>
              </a:rPr>
              <a:t>www.sites.google.com/site/bibliotekadladetej/v-pomos-kollegam/stihi-o-ctenii-i-knigah</a:t>
            </a:r>
            <a:endParaRPr lang="ru-RU" sz="2300" dirty="0" smtClean="0"/>
          </a:p>
          <a:p>
            <a:r>
              <a:rPr lang="en-US" sz="2300" dirty="0">
                <a:hlinkClick r:id="rId3"/>
              </a:rPr>
              <a:t>https://</a:t>
            </a:r>
            <a:r>
              <a:rPr lang="en-US" sz="2300" dirty="0" smtClean="0">
                <a:hlinkClick r:id="rId3"/>
              </a:rPr>
              <a:t>obrazovaka.ru/chitatelskiy-dnevnik/puteshestvie-gullivera.html</a:t>
            </a:r>
            <a:endParaRPr lang="ru-RU" sz="2300" dirty="0" smtClean="0"/>
          </a:p>
          <a:p>
            <a:r>
              <a:rPr lang="en-US" sz="2300" dirty="0" smtClean="0">
                <a:hlinkClick r:id="rId4"/>
              </a:rPr>
              <a:t>ht</a:t>
            </a:r>
            <a:r>
              <a:rPr lang="en-US" sz="2300" dirty="0">
                <a:hlinkClick r:id="rId5"/>
              </a:rPr>
              <a:t>https://skazki.rustih.ru/avtorskie-skazki/nikolaj-nosov-skazki/nikolaj-nosov-vitya-maleev-v-shkole-i-doma/</a:t>
            </a:r>
            <a:endParaRPr lang="ru-RU" sz="2300" dirty="0"/>
          </a:p>
          <a:p>
            <a:r>
              <a:rPr lang="en-US" sz="2300" dirty="0">
                <a:hlinkClick r:id="rId6"/>
              </a:rPr>
              <a:t>http</a:t>
            </a:r>
            <a:r>
              <a:rPr lang="en-US" sz="2300" dirty="0" smtClean="0">
                <a:hlinkClick r:id="rId4"/>
              </a:rPr>
              <a:t>tps</a:t>
            </a:r>
            <a:r>
              <a:rPr lang="en-US" sz="2300" dirty="0">
                <a:hlinkClick r:id="rId4"/>
              </a:rPr>
              <a:t>://</a:t>
            </a:r>
            <a:r>
              <a:rPr lang="en-US" sz="2300" dirty="0" smtClean="0">
                <a:hlinkClick r:id="rId4"/>
              </a:rPr>
              <a:t>www.liveinternet.ru/users/5687032/post341493152</a:t>
            </a:r>
            <a:endParaRPr lang="ru-RU" sz="2300" dirty="0" smtClean="0"/>
          </a:p>
          <a:p>
            <a:r>
              <a:rPr lang="en-US" sz="2300" dirty="0" smtClean="0">
                <a:hlinkClick r:id="rId6"/>
              </a:rPr>
              <a:t>://www.bolshoyvopros.ru/questions/3059999-marshak-bagazh-kto-glavnye-geroi-kakaja-glavnaja-mysl.html</a:t>
            </a:r>
            <a:endParaRPr lang="ru-RU" sz="2300" dirty="0" smtClean="0"/>
          </a:p>
          <a:p>
            <a:r>
              <a:rPr lang="en-US" sz="2300" dirty="0" smtClean="0">
                <a:hlinkClick r:id="rId7"/>
              </a:rPr>
              <a:t>http</a:t>
            </a:r>
            <a:r>
              <a:rPr lang="en-US" sz="2300" dirty="0">
                <a:hlinkClick r:id="rId7"/>
              </a:rPr>
              <a:t>://</a:t>
            </a:r>
            <a:r>
              <a:rPr lang="en-US" sz="2300" dirty="0" smtClean="0">
                <a:hlinkClick r:id="rId7"/>
              </a:rPr>
              <a:t>www.bolshoyvopros.ru/questions/2392465-chem-interesny-proizvedenija-sergeja-mihalkova.html</a:t>
            </a:r>
            <a:endParaRPr lang="ru-RU" sz="2300" dirty="0" smtClean="0"/>
          </a:p>
          <a:p>
            <a:r>
              <a:rPr lang="en-US" sz="2300" dirty="0">
                <a:hlinkClick r:id="rId8"/>
              </a:rPr>
              <a:t>https://</a:t>
            </a:r>
            <a:r>
              <a:rPr lang="en-US" sz="2300" dirty="0" smtClean="0">
                <a:hlinkClick r:id="rId8"/>
              </a:rPr>
              <a:t>nukadeti.ru/chitatelskij-dnevnik/chestnoe-slovo</a:t>
            </a:r>
            <a:endParaRPr lang="ru-RU" sz="2300" dirty="0" smtClean="0"/>
          </a:p>
          <a:p>
            <a:endParaRPr lang="ru-RU" sz="2300" dirty="0" smtClean="0"/>
          </a:p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3"/>
          </p:nvPr>
        </p:nvSpPr>
        <p:spPr>
          <a:xfrm>
            <a:off x="1290180" y="776614"/>
            <a:ext cx="4334006" cy="484757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b="1" dirty="0" smtClean="0">
              <a:solidFill>
                <a:srgbClr val="FF0000"/>
              </a:solidFill>
              <a:latin typeface="Lucida Grande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8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Книга </a:t>
            </a: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– учитель, книга - наставник</a:t>
            </a:r>
            <a:r>
              <a:rPr lang="ru-RU" sz="8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Книга – близкий товарищ и друг.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Ум, как ручей, высыхает и старится,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Если выпустишь книгу из рук.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Книга – советчик, книга – разведчик,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Книга – активный борец и боец.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Книга - нетленная память и вечность,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Спутник планеты земли, наконец.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Книга не просто красивая мебель,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Не приложенье дубовых шкафов,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Книга – волшебник, умеющий небыль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 быль превращать и в основу основ.</a:t>
            </a:r>
            <a: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7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8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(В. Боков)</a:t>
            </a:r>
          </a:p>
        </p:txBody>
      </p:sp>
    </p:spTree>
    <p:extLst>
      <p:ext uri="{BB962C8B-B14F-4D97-AF65-F5344CB8AC3E}">
        <p14:creationId xmlns:p14="http://schemas.microsoft.com/office/powerpoint/2010/main" val="33276464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нига с обложкой 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365DC044-F850-4360-86D6-AA29E4883ADF}" vid="{B95FB579-2D8C-43D3-97F2-A4EE7B8E74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книга с обложкой 1</Template>
  <TotalTime>260</TotalTime>
  <Words>993</Words>
  <Application>Microsoft Office PowerPoint</Application>
  <PresentationFormat>Произвольный</PresentationFormat>
  <Paragraphs>74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книга с обложкой 1</vt:lpstr>
      <vt:lpstr>«Книги – юбиляры 2021»</vt:lpstr>
      <vt:lpstr>95 лет К.И.Чуковский «Федорино горе», «Чудо – дерево», «Путаница», «Телефон»</vt:lpstr>
      <vt:lpstr>                  Главное для Маяковского — знакомить детей с новыми понятиями, с новыми условиями жизни и труда, с новыми моральными обязанностями. Но, выполняя этот поэтический труд, Маяковский  стремился расширить горизонты и возможности детской поэзии. "Что ни страница, - то слон, то львица" - это стихотворение-экскурсия по зоологическому саду, предназначенное для самых маленьких слушателей. Оно знакомит малышей с необычными для наших широт экзотическими животными: огромными слонами, длинношеими жирафами, полосатыми, как матрац, зебрами, зубастыми крокодилами, горбатыми верблюдами, смешными обезьянами, нежными ламами, длинноногими кенгуру, хищными львами и красавцами-пеликанами. Лаконичные строфы-зарисовки полны выдумки, наполнены понятными ребёнку остроумными образами и надолго остаются в памяти. Животные здесь нарисованы крупными мазками, без лишних деталей, но при этом в каждом хвачена его неповторимая суть, выделены именно те характерные черты, по которым его безошибочно можно отличить от других.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 - ресурсы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41</cp:revision>
  <dcterms:created xsi:type="dcterms:W3CDTF">2016-11-15T09:14:47Z</dcterms:created>
  <dcterms:modified xsi:type="dcterms:W3CDTF">2021-02-25T10:08:06Z</dcterms:modified>
</cp:coreProperties>
</file>