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5" r:id="rId5"/>
    <p:sldId id="259" r:id="rId6"/>
    <p:sldId id="261" r:id="rId7"/>
    <p:sldId id="260" r:id="rId8"/>
    <p:sldId id="262" r:id="rId9"/>
    <p:sldId id="263" r:id="rId10"/>
    <p:sldId id="264" r:id="rId11"/>
    <p:sldId id="277" r:id="rId12"/>
    <p:sldId id="265" r:id="rId13"/>
    <p:sldId id="273" r:id="rId14"/>
    <p:sldId id="278" r:id="rId15"/>
    <p:sldId id="269" r:id="rId16"/>
    <p:sldId id="276" r:id="rId17"/>
    <p:sldId id="270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8" autoAdjust="0"/>
    <p:restoredTop sz="94660"/>
  </p:normalViewPr>
  <p:slideViewPr>
    <p:cSldViewPr>
      <p:cViewPr varScale="1">
        <p:scale>
          <a:sx n="65" d="100"/>
          <a:sy n="65" d="100"/>
        </p:scale>
        <p:origin x="-11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468063-DE97-4CC4-93D9-D16D485FD231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7ED154-AB4F-4ABD-9A74-691D19CED5D5}">
      <dgm:prSet custT="1"/>
      <dgm:spPr/>
      <dgm:t>
        <a:bodyPr/>
        <a:lstStyle/>
        <a:p>
          <a:pPr rtl="0"/>
          <a:r>
            <a: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Авторы: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08B452-282F-4A86-B9B1-347BAA3F8A48}" type="parTrans" cxnId="{A8819CDA-DC28-4370-AAD2-1D1771A769B3}">
      <dgm:prSet/>
      <dgm:spPr/>
      <dgm:t>
        <a:bodyPr/>
        <a:lstStyle/>
        <a:p>
          <a:endParaRPr lang="ru-RU"/>
        </a:p>
      </dgm:t>
    </dgm:pt>
    <dgm:pt modelId="{A81B762C-54CD-48DB-AB09-6B1D4E02B7C3}" type="sibTrans" cxnId="{A8819CDA-DC28-4370-AAD2-1D1771A769B3}">
      <dgm:prSet/>
      <dgm:spPr/>
      <dgm:t>
        <a:bodyPr/>
        <a:lstStyle/>
        <a:p>
          <a:endParaRPr lang="ru-RU"/>
        </a:p>
      </dgm:t>
    </dgm:pt>
    <dgm:pt modelId="{F271E222-71A2-4818-83DA-5118E6F035AD}">
      <dgm:prSet/>
      <dgm:spPr/>
      <dgm:t>
        <a:bodyPr/>
        <a:lstStyle/>
        <a:p>
          <a:pPr rtl="0"/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Нугаманова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А.У.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4C6A43-100C-4455-B469-FAD5EEC67BB2}" type="sibTrans" cxnId="{C7512326-1B49-4E7B-801A-E9212B1DBD94}">
      <dgm:prSet/>
      <dgm:spPr/>
      <dgm:t>
        <a:bodyPr/>
        <a:lstStyle/>
        <a:p>
          <a:endParaRPr lang="ru-RU"/>
        </a:p>
      </dgm:t>
    </dgm:pt>
    <dgm:pt modelId="{5BC1F2C6-D75C-4962-91DE-E4B7C7ABF0FC}" type="parTrans" cxnId="{C7512326-1B49-4E7B-801A-E9212B1DBD94}">
      <dgm:prSet/>
      <dgm:spPr/>
      <dgm:t>
        <a:bodyPr/>
        <a:lstStyle/>
        <a:p>
          <a:endParaRPr lang="ru-RU"/>
        </a:p>
      </dgm:t>
    </dgm:pt>
    <dgm:pt modelId="{1F442318-8DED-4451-AEBD-7B6426B66D40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Родители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E711190-8749-4485-B0F6-03D3FA5C296E}" type="sibTrans" cxnId="{CDF73534-B601-4908-8206-203DB9EDEB84}">
      <dgm:prSet/>
      <dgm:spPr/>
      <dgm:t>
        <a:bodyPr/>
        <a:lstStyle/>
        <a:p>
          <a:endParaRPr lang="ru-RU"/>
        </a:p>
      </dgm:t>
    </dgm:pt>
    <dgm:pt modelId="{06D782C1-374A-4A12-97AA-4BD6BAA68EA4}" type="parTrans" cxnId="{CDF73534-B601-4908-8206-203DB9EDEB84}">
      <dgm:prSet/>
      <dgm:spPr/>
      <dgm:t>
        <a:bodyPr/>
        <a:lstStyle/>
        <a:p>
          <a:endParaRPr lang="ru-RU"/>
        </a:p>
      </dgm:t>
    </dgm:pt>
    <dgm:pt modelId="{A61182C7-F919-4705-8B8C-BF4D168DBD1B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Воспитатель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54DAC3B-C786-4E54-AB45-37FABFFF7C8F}" type="sibTrans" cxnId="{FC272600-1B78-4068-9F57-4C1F2DE09649}">
      <dgm:prSet/>
      <dgm:spPr/>
      <dgm:t>
        <a:bodyPr/>
        <a:lstStyle/>
        <a:p>
          <a:endParaRPr lang="ru-RU"/>
        </a:p>
      </dgm:t>
    </dgm:pt>
    <dgm:pt modelId="{3312258E-0CD4-4B5F-876A-83D14ACD666A}" type="parTrans" cxnId="{FC272600-1B78-4068-9F57-4C1F2DE09649}">
      <dgm:prSet/>
      <dgm:spPr/>
      <dgm:t>
        <a:bodyPr/>
        <a:lstStyle/>
        <a:p>
          <a:endParaRPr lang="ru-RU"/>
        </a:p>
      </dgm:t>
    </dgm:pt>
    <dgm:pt modelId="{009049A6-748B-47E1-A699-04A2DE5E9A95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Дети подготовительной   группы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757BEF-5056-47CE-93DE-B8E6B0758977}" type="sibTrans" cxnId="{DD38E9D3-4D08-4028-BEC3-E7115B200CB3}">
      <dgm:prSet/>
      <dgm:spPr/>
      <dgm:t>
        <a:bodyPr/>
        <a:lstStyle/>
        <a:p>
          <a:endParaRPr lang="ru-RU"/>
        </a:p>
      </dgm:t>
    </dgm:pt>
    <dgm:pt modelId="{44FC09F8-1E22-4665-BC2B-14B7C02B9D1E}" type="parTrans" cxnId="{DD38E9D3-4D08-4028-BEC3-E7115B200CB3}">
      <dgm:prSet/>
      <dgm:spPr/>
      <dgm:t>
        <a:bodyPr/>
        <a:lstStyle/>
        <a:p>
          <a:endParaRPr lang="ru-RU"/>
        </a:p>
      </dgm:t>
    </dgm:pt>
    <dgm:pt modelId="{8B41B08B-C6BA-4FE3-A51A-AA5DD39188A2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Участники проекта</a:t>
          </a:r>
          <a:r>
            <a:rPr lang="ru-RU" sz="2400" b="1" dirty="0" smtClean="0">
              <a:solidFill>
                <a:schemeClr val="tx1"/>
              </a:solidFill>
            </a:rPr>
            <a:t>:</a:t>
          </a:r>
          <a:endParaRPr lang="ru-RU" sz="2400" b="1" dirty="0">
            <a:solidFill>
              <a:schemeClr val="tx1"/>
            </a:solidFill>
          </a:endParaRPr>
        </a:p>
      </dgm:t>
    </dgm:pt>
    <dgm:pt modelId="{77B232DA-A5D7-4C6A-8C04-75B14E668177}" type="sibTrans" cxnId="{301CD81A-DBDA-4007-95BF-CB0D3C06DFC3}">
      <dgm:prSet/>
      <dgm:spPr/>
      <dgm:t>
        <a:bodyPr/>
        <a:lstStyle/>
        <a:p>
          <a:endParaRPr lang="ru-RU"/>
        </a:p>
      </dgm:t>
    </dgm:pt>
    <dgm:pt modelId="{6CB480C9-34D0-477E-82B0-8205C1561CF9}" type="parTrans" cxnId="{301CD81A-DBDA-4007-95BF-CB0D3C06DFC3}">
      <dgm:prSet/>
      <dgm:spPr/>
      <dgm:t>
        <a:bodyPr/>
        <a:lstStyle/>
        <a:p>
          <a:endParaRPr lang="ru-RU"/>
        </a:p>
      </dgm:t>
    </dgm:pt>
    <dgm:pt modelId="{259FA2A6-7DB8-49FD-AF62-65DDE977B231}" type="pres">
      <dgm:prSet presAssocID="{2C468063-DE97-4CC4-93D9-D16D485FD23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812896-40DA-48FB-9689-042BCA685060}" type="pres">
      <dgm:prSet presAssocID="{097ED154-AB4F-4ABD-9A74-691D19CED5D5}" presName="composite" presStyleCnt="0"/>
      <dgm:spPr/>
    </dgm:pt>
    <dgm:pt modelId="{15934827-1088-4A65-AE15-DFCA4842045C}" type="pres">
      <dgm:prSet presAssocID="{097ED154-AB4F-4ABD-9A74-691D19CED5D5}" presName="imgShp" presStyleLbl="fgImgPlace1" presStyleIdx="0" presStyleCnt="6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2FF1B241-6649-488B-992D-892C2FEE6F76}" type="pres">
      <dgm:prSet presAssocID="{097ED154-AB4F-4ABD-9A74-691D19CED5D5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30A33-5550-478C-9DFE-B2C055EFBB19}" type="pres">
      <dgm:prSet presAssocID="{A81B762C-54CD-48DB-AB09-6B1D4E02B7C3}" presName="spacing" presStyleCnt="0"/>
      <dgm:spPr/>
    </dgm:pt>
    <dgm:pt modelId="{C335A8E9-EFD7-43B7-9A2F-B19DA6126F8F}" type="pres">
      <dgm:prSet presAssocID="{F271E222-71A2-4818-83DA-5118E6F035AD}" presName="composite" presStyleCnt="0"/>
      <dgm:spPr/>
    </dgm:pt>
    <dgm:pt modelId="{974D2E7F-7F90-4EBF-BAE7-261434BA2E3F}" type="pres">
      <dgm:prSet presAssocID="{F271E222-71A2-4818-83DA-5118E6F035AD}" presName="imgShp" presStyleLbl="fgImgPlace1" presStyleIdx="1" presStyleCnt="6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6D20632C-8DAD-4A62-9E9F-E1C309DF58A6}" type="pres">
      <dgm:prSet presAssocID="{F271E222-71A2-4818-83DA-5118E6F035AD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BF9B4-5EC5-43C1-8B7B-D073E6EF9074}" type="pres">
      <dgm:prSet presAssocID="{094C6A43-100C-4455-B469-FAD5EEC67BB2}" presName="spacing" presStyleCnt="0"/>
      <dgm:spPr/>
    </dgm:pt>
    <dgm:pt modelId="{756B26E0-CA89-4296-8D33-95FACBBA7707}" type="pres">
      <dgm:prSet presAssocID="{8B41B08B-C6BA-4FE3-A51A-AA5DD39188A2}" presName="composite" presStyleCnt="0"/>
      <dgm:spPr/>
    </dgm:pt>
    <dgm:pt modelId="{F589BE6E-5720-493E-B043-3154367F550B}" type="pres">
      <dgm:prSet presAssocID="{8B41B08B-C6BA-4FE3-A51A-AA5DD39188A2}" presName="imgShp" presStyleLbl="fgImgPlace1" presStyleIdx="2" presStyleCnt="6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2C304572-26DD-478E-A0DB-F0696A26AC8D}" type="pres">
      <dgm:prSet presAssocID="{8B41B08B-C6BA-4FE3-A51A-AA5DD39188A2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B2966-95AA-41E7-B35F-CB0DAB647BD7}" type="pres">
      <dgm:prSet presAssocID="{77B232DA-A5D7-4C6A-8C04-75B14E668177}" presName="spacing" presStyleCnt="0"/>
      <dgm:spPr/>
    </dgm:pt>
    <dgm:pt modelId="{A06C4EFD-4CF9-4027-9164-A895987A3E4A}" type="pres">
      <dgm:prSet presAssocID="{009049A6-748B-47E1-A699-04A2DE5E9A95}" presName="composite" presStyleCnt="0"/>
      <dgm:spPr/>
    </dgm:pt>
    <dgm:pt modelId="{F3C12464-A001-4882-B8AB-D0D0B95817F2}" type="pres">
      <dgm:prSet presAssocID="{009049A6-748B-47E1-A699-04A2DE5E9A95}" presName="imgShp" presStyleLbl="fgImgPlace1" presStyleIdx="3" presStyleCnt="6" custLinFactNeighborX="-48467" custLinFactNeighborY="-6713"/>
      <dgm:spPr>
        <a:solidFill>
          <a:schemeClr val="accent3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E0AA2DBB-F8DD-4CA4-98AA-D9DDC1F34CDA}" type="pres">
      <dgm:prSet presAssocID="{009049A6-748B-47E1-A699-04A2DE5E9A95}" presName="txShp" presStyleLbl="node1" presStyleIdx="3" presStyleCnt="6" custScaleX="140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BB61C-50FB-42E9-8C0D-F8B7998BFD29}" type="pres">
      <dgm:prSet presAssocID="{8C757BEF-5056-47CE-93DE-B8E6B0758977}" presName="spacing" presStyleCnt="0"/>
      <dgm:spPr/>
    </dgm:pt>
    <dgm:pt modelId="{0DAFB767-3F11-432F-9E87-500F32B92164}" type="pres">
      <dgm:prSet presAssocID="{A61182C7-F919-4705-8B8C-BF4D168DBD1B}" presName="composite" presStyleCnt="0"/>
      <dgm:spPr/>
    </dgm:pt>
    <dgm:pt modelId="{DED56D15-43BC-4468-94FB-CB1E63F4E1B1}" type="pres">
      <dgm:prSet presAssocID="{A61182C7-F919-4705-8B8C-BF4D168DBD1B}" presName="imgShp" presStyleLbl="fgImgPlace1" presStyleIdx="4" presStyleCnt="6"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77A0D802-49B4-4016-B964-95CEAC48ABC0}" type="pres">
      <dgm:prSet presAssocID="{A61182C7-F919-4705-8B8C-BF4D168DBD1B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E28FCA-15FD-4D74-9F1A-3FBE1CA6EDB6}" type="pres">
      <dgm:prSet presAssocID="{754DAC3B-C786-4E54-AB45-37FABFFF7C8F}" presName="spacing" presStyleCnt="0"/>
      <dgm:spPr/>
    </dgm:pt>
    <dgm:pt modelId="{0CD19847-FAE3-4407-9B47-9D57A6DB75C0}" type="pres">
      <dgm:prSet presAssocID="{1F442318-8DED-4451-AEBD-7B6426B66D40}" presName="composite" presStyleCnt="0"/>
      <dgm:spPr/>
    </dgm:pt>
    <dgm:pt modelId="{EA0EB927-F345-4AA1-9D87-298D69C18EFC}" type="pres">
      <dgm:prSet presAssocID="{1F442318-8DED-4451-AEBD-7B6426B66D40}" presName="imgShp" presStyleLbl="fgImgPlace1" presStyleIdx="5" presStyleCnt="6"/>
      <dgm:spPr>
        <a:gradFill rotWithShape="0">
          <a:gsLst>
            <a:gs pos="0">
              <a:srgbClr val="CBCBCB">
                <a:alpha val="0"/>
              </a:srgbClr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</dgm:spPr>
      <dgm:t>
        <a:bodyPr/>
        <a:lstStyle/>
        <a:p>
          <a:endParaRPr lang="ru-RU"/>
        </a:p>
      </dgm:t>
    </dgm:pt>
    <dgm:pt modelId="{99F7EA68-99D1-4798-AF0A-A5356DAEFED3}" type="pres">
      <dgm:prSet presAssocID="{1F442318-8DED-4451-AEBD-7B6426B66D40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A48243-0659-4BD6-AD94-109BDD65A7D4}" type="presOf" srcId="{F271E222-71A2-4818-83DA-5118E6F035AD}" destId="{6D20632C-8DAD-4A62-9E9F-E1C309DF58A6}" srcOrd="0" destOrd="0" presId="urn:microsoft.com/office/officeart/2005/8/layout/vList3#3"/>
    <dgm:cxn modelId="{EB4E238A-D025-42EB-8C1A-2E84E5C5469A}" type="presOf" srcId="{A61182C7-F919-4705-8B8C-BF4D168DBD1B}" destId="{77A0D802-49B4-4016-B964-95CEAC48ABC0}" srcOrd="0" destOrd="0" presId="urn:microsoft.com/office/officeart/2005/8/layout/vList3#3"/>
    <dgm:cxn modelId="{DD38E9D3-4D08-4028-BEC3-E7115B200CB3}" srcId="{2C468063-DE97-4CC4-93D9-D16D485FD231}" destId="{009049A6-748B-47E1-A699-04A2DE5E9A95}" srcOrd="3" destOrd="0" parTransId="{44FC09F8-1E22-4665-BC2B-14B7C02B9D1E}" sibTransId="{8C757BEF-5056-47CE-93DE-B8E6B0758977}"/>
    <dgm:cxn modelId="{301CD81A-DBDA-4007-95BF-CB0D3C06DFC3}" srcId="{2C468063-DE97-4CC4-93D9-D16D485FD231}" destId="{8B41B08B-C6BA-4FE3-A51A-AA5DD39188A2}" srcOrd="2" destOrd="0" parTransId="{6CB480C9-34D0-477E-82B0-8205C1561CF9}" sibTransId="{77B232DA-A5D7-4C6A-8C04-75B14E668177}"/>
    <dgm:cxn modelId="{D6962801-5211-43A2-89B1-A11D772C4226}" type="presOf" srcId="{009049A6-748B-47E1-A699-04A2DE5E9A95}" destId="{E0AA2DBB-F8DD-4CA4-98AA-D9DDC1F34CDA}" srcOrd="0" destOrd="0" presId="urn:microsoft.com/office/officeart/2005/8/layout/vList3#3"/>
    <dgm:cxn modelId="{2777A6E0-8515-4227-B310-9D7EFF71282D}" type="presOf" srcId="{1F442318-8DED-4451-AEBD-7B6426B66D40}" destId="{99F7EA68-99D1-4798-AF0A-A5356DAEFED3}" srcOrd="0" destOrd="0" presId="urn:microsoft.com/office/officeart/2005/8/layout/vList3#3"/>
    <dgm:cxn modelId="{29F80589-1E6F-4BFD-923E-5EE4F6C25701}" type="presOf" srcId="{8B41B08B-C6BA-4FE3-A51A-AA5DD39188A2}" destId="{2C304572-26DD-478E-A0DB-F0696A26AC8D}" srcOrd="0" destOrd="0" presId="urn:microsoft.com/office/officeart/2005/8/layout/vList3#3"/>
    <dgm:cxn modelId="{A8819CDA-DC28-4370-AAD2-1D1771A769B3}" srcId="{2C468063-DE97-4CC4-93D9-D16D485FD231}" destId="{097ED154-AB4F-4ABD-9A74-691D19CED5D5}" srcOrd="0" destOrd="0" parTransId="{7608B452-282F-4A86-B9B1-347BAA3F8A48}" sibTransId="{A81B762C-54CD-48DB-AB09-6B1D4E02B7C3}"/>
    <dgm:cxn modelId="{CDF73534-B601-4908-8206-203DB9EDEB84}" srcId="{2C468063-DE97-4CC4-93D9-D16D485FD231}" destId="{1F442318-8DED-4451-AEBD-7B6426B66D40}" srcOrd="5" destOrd="0" parTransId="{06D782C1-374A-4A12-97AA-4BD6BAA68EA4}" sibTransId="{7E711190-8749-4485-B0F6-03D3FA5C296E}"/>
    <dgm:cxn modelId="{A4500324-42C0-4F3F-A546-3FD6E5ED88EC}" type="presOf" srcId="{2C468063-DE97-4CC4-93D9-D16D485FD231}" destId="{259FA2A6-7DB8-49FD-AF62-65DDE977B231}" srcOrd="0" destOrd="0" presId="urn:microsoft.com/office/officeart/2005/8/layout/vList3#3"/>
    <dgm:cxn modelId="{E0A10C01-18E5-4E20-BC86-5CC8D7FD5695}" type="presOf" srcId="{097ED154-AB4F-4ABD-9A74-691D19CED5D5}" destId="{2FF1B241-6649-488B-992D-892C2FEE6F76}" srcOrd="0" destOrd="0" presId="urn:microsoft.com/office/officeart/2005/8/layout/vList3#3"/>
    <dgm:cxn modelId="{C7512326-1B49-4E7B-801A-E9212B1DBD94}" srcId="{2C468063-DE97-4CC4-93D9-D16D485FD231}" destId="{F271E222-71A2-4818-83DA-5118E6F035AD}" srcOrd="1" destOrd="0" parTransId="{5BC1F2C6-D75C-4962-91DE-E4B7C7ABF0FC}" sibTransId="{094C6A43-100C-4455-B469-FAD5EEC67BB2}"/>
    <dgm:cxn modelId="{FC272600-1B78-4068-9F57-4C1F2DE09649}" srcId="{2C468063-DE97-4CC4-93D9-D16D485FD231}" destId="{A61182C7-F919-4705-8B8C-BF4D168DBD1B}" srcOrd="4" destOrd="0" parTransId="{3312258E-0CD4-4B5F-876A-83D14ACD666A}" sibTransId="{754DAC3B-C786-4E54-AB45-37FABFFF7C8F}"/>
    <dgm:cxn modelId="{238E8C74-2D3E-4731-8128-7BD4237E2E2C}" type="presParOf" srcId="{259FA2A6-7DB8-49FD-AF62-65DDE977B231}" destId="{6F812896-40DA-48FB-9689-042BCA685060}" srcOrd="0" destOrd="0" presId="urn:microsoft.com/office/officeart/2005/8/layout/vList3#3"/>
    <dgm:cxn modelId="{4949FC3B-F5CD-4DAA-8F2A-35679005FD05}" type="presParOf" srcId="{6F812896-40DA-48FB-9689-042BCA685060}" destId="{15934827-1088-4A65-AE15-DFCA4842045C}" srcOrd="0" destOrd="0" presId="urn:microsoft.com/office/officeart/2005/8/layout/vList3#3"/>
    <dgm:cxn modelId="{5E0B3F72-6C9F-4518-B4F9-F85D82E69B83}" type="presParOf" srcId="{6F812896-40DA-48FB-9689-042BCA685060}" destId="{2FF1B241-6649-488B-992D-892C2FEE6F76}" srcOrd="1" destOrd="0" presId="urn:microsoft.com/office/officeart/2005/8/layout/vList3#3"/>
    <dgm:cxn modelId="{9FBD637B-94EB-4B29-9B8A-6801937D243D}" type="presParOf" srcId="{259FA2A6-7DB8-49FD-AF62-65DDE977B231}" destId="{9BC30A33-5550-478C-9DFE-B2C055EFBB19}" srcOrd="1" destOrd="0" presId="urn:microsoft.com/office/officeart/2005/8/layout/vList3#3"/>
    <dgm:cxn modelId="{B3668681-4D89-4EA8-A8E3-7962B4E7EF97}" type="presParOf" srcId="{259FA2A6-7DB8-49FD-AF62-65DDE977B231}" destId="{C335A8E9-EFD7-43B7-9A2F-B19DA6126F8F}" srcOrd="2" destOrd="0" presId="urn:microsoft.com/office/officeart/2005/8/layout/vList3#3"/>
    <dgm:cxn modelId="{F188D5B9-A098-4E78-A310-8982174145AC}" type="presParOf" srcId="{C335A8E9-EFD7-43B7-9A2F-B19DA6126F8F}" destId="{974D2E7F-7F90-4EBF-BAE7-261434BA2E3F}" srcOrd="0" destOrd="0" presId="urn:microsoft.com/office/officeart/2005/8/layout/vList3#3"/>
    <dgm:cxn modelId="{71836351-73BA-45D5-A35C-7533F94D3E61}" type="presParOf" srcId="{C335A8E9-EFD7-43B7-9A2F-B19DA6126F8F}" destId="{6D20632C-8DAD-4A62-9E9F-E1C309DF58A6}" srcOrd="1" destOrd="0" presId="urn:microsoft.com/office/officeart/2005/8/layout/vList3#3"/>
    <dgm:cxn modelId="{3D9C4603-B8CE-4854-A9E8-DEA5E49DE5FF}" type="presParOf" srcId="{259FA2A6-7DB8-49FD-AF62-65DDE977B231}" destId="{C79BF9B4-5EC5-43C1-8B7B-D073E6EF9074}" srcOrd="3" destOrd="0" presId="urn:microsoft.com/office/officeart/2005/8/layout/vList3#3"/>
    <dgm:cxn modelId="{BDFD6F5A-651F-41C3-9C42-28FCD953F163}" type="presParOf" srcId="{259FA2A6-7DB8-49FD-AF62-65DDE977B231}" destId="{756B26E0-CA89-4296-8D33-95FACBBA7707}" srcOrd="4" destOrd="0" presId="urn:microsoft.com/office/officeart/2005/8/layout/vList3#3"/>
    <dgm:cxn modelId="{28DEAC2A-8569-4739-9F96-972B81B1326D}" type="presParOf" srcId="{756B26E0-CA89-4296-8D33-95FACBBA7707}" destId="{F589BE6E-5720-493E-B043-3154367F550B}" srcOrd="0" destOrd="0" presId="urn:microsoft.com/office/officeart/2005/8/layout/vList3#3"/>
    <dgm:cxn modelId="{7FAF353C-FE26-4B80-9FE6-AC294C61F76F}" type="presParOf" srcId="{756B26E0-CA89-4296-8D33-95FACBBA7707}" destId="{2C304572-26DD-478E-A0DB-F0696A26AC8D}" srcOrd="1" destOrd="0" presId="urn:microsoft.com/office/officeart/2005/8/layout/vList3#3"/>
    <dgm:cxn modelId="{42F3CB17-F080-490B-85DC-59B27A3F61F1}" type="presParOf" srcId="{259FA2A6-7DB8-49FD-AF62-65DDE977B231}" destId="{9B9B2966-95AA-41E7-B35F-CB0DAB647BD7}" srcOrd="5" destOrd="0" presId="urn:microsoft.com/office/officeart/2005/8/layout/vList3#3"/>
    <dgm:cxn modelId="{ACDA5B44-7A91-4E9F-AEB3-467911B245B1}" type="presParOf" srcId="{259FA2A6-7DB8-49FD-AF62-65DDE977B231}" destId="{A06C4EFD-4CF9-4027-9164-A895987A3E4A}" srcOrd="6" destOrd="0" presId="urn:microsoft.com/office/officeart/2005/8/layout/vList3#3"/>
    <dgm:cxn modelId="{5718EE3B-1F0D-41C4-A01D-49405A94B347}" type="presParOf" srcId="{A06C4EFD-4CF9-4027-9164-A895987A3E4A}" destId="{F3C12464-A001-4882-B8AB-D0D0B95817F2}" srcOrd="0" destOrd="0" presId="urn:microsoft.com/office/officeart/2005/8/layout/vList3#3"/>
    <dgm:cxn modelId="{17AC2254-FBDF-4C89-A84B-0FEE6C1964C2}" type="presParOf" srcId="{A06C4EFD-4CF9-4027-9164-A895987A3E4A}" destId="{E0AA2DBB-F8DD-4CA4-98AA-D9DDC1F34CDA}" srcOrd="1" destOrd="0" presId="urn:microsoft.com/office/officeart/2005/8/layout/vList3#3"/>
    <dgm:cxn modelId="{F61B7A3B-D33B-4B99-8E0B-3EE730FACC62}" type="presParOf" srcId="{259FA2A6-7DB8-49FD-AF62-65DDE977B231}" destId="{138BB61C-50FB-42E9-8C0D-F8B7998BFD29}" srcOrd="7" destOrd="0" presId="urn:microsoft.com/office/officeart/2005/8/layout/vList3#3"/>
    <dgm:cxn modelId="{96FAEE75-503D-4C36-9579-C4FE72110487}" type="presParOf" srcId="{259FA2A6-7DB8-49FD-AF62-65DDE977B231}" destId="{0DAFB767-3F11-432F-9E87-500F32B92164}" srcOrd="8" destOrd="0" presId="urn:microsoft.com/office/officeart/2005/8/layout/vList3#3"/>
    <dgm:cxn modelId="{A598AE18-B061-40E4-8176-23F695A39E06}" type="presParOf" srcId="{0DAFB767-3F11-432F-9E87-500F32B92164}" destId="{DED56D15-43BC-4468-94FB-CB1E63F4E1B1}" srcOrd="0" destOrd="0" presId="urn:microsoft.com/office/officeart/2005/8/layout/vList3#3"/>
    <dgm:cxn modelId="{FACD1011-CB5E-45F5-8DA9-59F14A8CAF14}" type="presParOf" srcId="{0DAFB767-3F11-432F-9E87-500F32B92164}" destId="{77A0D802-49B4-4016-B964-95CEAC48ABC0}" srcOrd="1" destOrd="0" presId="urn:microsoft.com/office/officeart/2005/8/layout/vList3#3"/>
    <dgm:cxn modelId="{FDACAA88-FD14-469D-B11B-F801F6FE3953}" type="presParOf" srcId="{259FA2A6-7DB8-49FD-AF62-65DDE977B231}" destId="{86E28FCA-15FD-4D74-9F1A-3FBE1CA6EDB6}" srcOrd="9" destOrd="0" presId="urn:microsoft.com/office/officeart/2005/8/layout/vList3#3"/>
    <dgm:cxn modelId="{F25C9439-969F-4B55-9F65-2CFBC6F2C443}" type="presParOf" srcId="{259FA2A6-7DB8-49FD-AF62-65DDE977B231}" destId="{0CD19847-FAE3-4407-9B47-9D57A6DB75C0}" srcOrd="10" destOrd="0" presId="urn:microsoft.com/office/officeart/2005/8/layout/vList3#3"/>
    <dgm:cxn modelId="{7DA69ECF-D96E-4112-A7FB-E574E21CFFD8}" type="presParOf" srcId="{0CD19847-FAE3-4407-9B47-9D57A6DB75C0}" destId="{EA0EB927-F345-4AA1-9D87-298D69C18EFC}" srcOrd="0" destOrd="0" presId="urn:microsoft.com/office/officeart/2005/8/layout/vList3#3"/>
    <dgm:cxn modelId="{8F3D0065-DE80-4833-B88E-A1A3DB486AC3}" type="presParOf" srcId="{0CD19847-FAE3-4407-9B47-9D57A6DB75C0}" destId="{99F7EA68-99D1-4798-AF0A-A5356DAEFED3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EFCD93-2151-4543-B6F5-F3200F679E27}" type="doc">
      <dgm:prSet loTypeId="urn:microsoft.com/office/officeart/2005/8/layout/vList3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0D5729-1E0C-4E59-8009-73A1CA32B921}">
      <dgm:prSet custT="1"/>
      <dgm:spPr/>
      <dgm:t>
        <a:bodyPr/>
        <a:lstStyle/>
        <a:p>
          <a:pPr rtl="0"/>
          <a:r>
            <a:rPr lang="ru-RU" sz="24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Вид проекта:</a:t>
          </a:r>
          <a:endParaRPr lang="ru-RU" sz="24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0C6D5A-826E-48E6-BDEA-45D8221CAEFB}" type="parTrans" cxnId="{1A0EA6DE-C11F-4664-A218-0FBC9CC349A3}">
      <dgm:prSet/>
      <dgm:spPr/>
      <dgm:t>
        <a:bodyPr/>
        <a:lstStyle/>
        <a:p>
          <a:endParaRPr lang="ru-RU"/>
        </a:p>
      </dgm:t>
    </dgm:pt>
    <dgm:pt modelId="{438F0D92-4066-42A5-8726-3EF930A161C1}" type="sibTrans" cxnId="{1A0EA6DE-C11F-4664-A218-0FBC9CC349A3}">
      <dgm:prSet/>
      <dgm:spPr/>
      <dgm:t>
        <a:bodyPr/>
        <a:lstStyle/>
        <a:p>
          <a:endParaRPr lang="ru-RU"/>
        </a:p>
      </dgm:t>
    </dgm:pt>
    <dgm:pt modelId="{618C0548-C388-40D7-9227-C0CEC9EB4D6D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Долгосрочный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ADB5E4C-1288-4D7A-BB2F-B6A9D3460579}" type="parTrans" cxnId="{68432173-8DC0-4E7F-9640-3B772AEF8E71}">
      <dgm:prSet/>
      <dgm:spPr/>
      <dgm:t>
        <a:bodyPr/>
        <a:lstStyle/>
        <a:p>
          <a:endParaRPr lang="ru-RU"/>
        </a:p>
      </dgm:t>
    </dgm:pt>
    <dgm:pt modelId="{1B703031-23EC-4577-B378-A0957452CF57}" type="sibTrans" cxnId="{68432173-8DC0-4E7F-9640-3B772AEF8E71}">
      <dgm:prSet/>
      <dgm:spPr/>
      <dgm:t>
        <a:bodyPr/>
        <a:lstStyle/>
        <a:p>
          <a:endParaRPr lang="ru-RU"/>
        </a:p>
      </dgm:t>
    </dgm:pt>
    <dgm:pt modelId="{B7338B56-F2F2-4B94-8106-2EE7FD29515B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Групповой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4A61B0B-B7B7-4FBD-9348-C95389A5C754}" type="parTrans" cxnId="{32C02BBA-BDB9-4C43-B193-08ADB19B110F}">
      <dgm:prSet/>
      <dgm:spPr/>
      <dgm:t>
        <a:bodyPr/>
        <a:lstStyle/>
        <a:p>
          <a:endParaRPr lang="ru-RU"/>
        </a:p>
      </dgm:t>
    </dgm:pt>
    <dgm:pt modelId="{B5E4AE26-4227-46C4-8B1B-AFCCDDB5F97B}" type="sibTrans" cxnId="{32C02BBA-BDB9-4C43-B193-08ADB19B110F}">
      <dgm:prSet/>
      <dgm:spPr/>
      <dgm:t>
        <a:bodyPr/>
        <a:lstStyle/>
        <a:p>
          <a:endParaRPr lang="ru-RU"/>
        </a:p>
      </dgm:t>
    </dgm:pt>
    <dgm:pt modelId="{46B36658-4594-4BAC-A429-B40C081CFA44}">
      <dgm:prSet custT="1"/>
      <dgm:spPr/>
      <dgm:t>
        <a:bodyPr/>
        <a:lstStyle/>
        <a:p>
          <a:pPr rtl="0"/>
          <a:r>
            <a:rPr lang="ru-RU" sz="20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Время реализации проекта:</a:t>
          </a:r>
          <a:endParaRPr lang="ru-RU" sz="20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777869-A37E-4458-A86A-2ABBC490B486}" type="parTrans" cxnId="{4093635B-6DB0-4F7F-ACA5-3686E9A042B1}">
      <dgm:prSet/>
      <dgm:spPr/>
      <dgm:t>
        <a:bodyPr/>
        <a:lstStyle/>
        <a:p>
          <a:endParaRPr lang="ru-RU"/>
        </a:p>
      </dgm:t>
    </dgm:pt>
    <dgm:pt modelId="{3C9D2847-0566-49A3-A6C5-78FFAD694F3A}" type="sibTrans" cxnId="{4093635B-6DB0-4F7F-ACA5-3686E9A042B1}">
      <dgm:prSet/>
      <dgm:spPr/>
      <dgm:t>
        <a:bodyPr/>
        <a:lstStyle/>
        <a:p>
          <a:endParaRPr lang="ru-RU"/>
        </a:p>
      </dgm:t>
    </dgm:pt>
    <dgm:pt modelId="{64F0EDFA-2222-4638-8865-C12A7D721694}">
      <dgm:prSet/>
      <dgm:spPr/>
      <dgm:t>
        <a:bodyPr/>
        <a:lstStyle/>
        <a:p>
          <a:pPr rtl="0"/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356D403-B2DA-4D42-B375-58B4F798037E}" type="sibTrans" cxnId="{DE897E49-C310-4128-94E0-20A81887FFAE}">
      <dgm:prSet/>
      <dgm:spPr/>
      <dgm:t>
        <a:bodyPr/>
        <a:lstStyle/>
        <a:p>
          <a:endParaRPr lang="ru-RU"/>
        </a:p>
      </dgm:t>
    </dgm:pt>
    <dgm:pt modelId="{3F68B6D8-FAA1-4BED-AC56-69AF3EF28FD1}" type="parTrans" cxnId="{DE897E49-C310-4128-94E0-20A81887FFAE}">
      <dgm:prSet/>
      <dgm:spPr/>
      <dgm:t>
        <a:bodyPr/>
        <a:lstStyle/>
        <a:p>
          <a:endParaRPr lang="ru-RU"/>
        </a:p>
      </dgm:t>
    </dgm:pt>
    <dgm:pt modelId="{861C3D19-6EBB-4A64-9909-074A06B19694}" type="pres">
      <dgm:prSet presAssocID="{16EFCD93-2151-4543-B6F5-F3200F679E2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57752D-9C69-45B8-8E26-622B958B3E6F}" type="pres">
      <dgm:prSet presAssocID="{8F0D5729-1E0C-4E59-8009-73A1CA32B921}" presName="composite" presStyleCnt="0"/>
      <dgm:spPr/>
    </dgm:pt>
    <dgm:pt modelId="{191993CD-AD53-4089-AA6B-B1A6FC9A6050}" type="pres">
      <dgm:prSet presAssocID="{8F0D5729-1E0C-4E59-8009-73A1CA32B921}" presName="imgShp" presStyleLbl="fgImgPlace1" presStyleIdx="0" presStyleCnt="5" custLinFactNeighborX="5490" custLinFactNeighborY="11757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489A2900-31FC-4454-ABD0-0B9479617CE1}" type="pres">
      <dgm:prSet presAssocID="{8F0D5729-1E0C-4E59-8009-73A1CA32B921}" presName="txShp" presStyleLbl="node1" presStyleIdx="0" presStyleCnt="5" custLinFactNeighborX="-5563" custLinFactNeighborY="-2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8CAE4D-02AE-45DF-82F5-70CD8B06CEEB}" type="pres">
      <dgm:prSet presAssocID="{438F0D92-4066-42A5-8726-3EF930A161C1}" presName="spacing" presStyleCnt="0"/>
      <dgm:spPr/>
    </dgm:pt>
    <dgm:pt modelId="{0E7AC2CF-96D6-49D4-A8BF-1DCCB3B309C8}" type="pres">
      <dgm:prSet presAssocID="{618C0548-C388-40D7-9227-C0CEC9EB4D6D}" presName="composite" presStyleCnt="0"/>
      <dgm:spPr/>
    </dgm:pt>
    <dgm:pt modelId="{1CC6A496-9996-4F8A-8488-B012E2011786}" type="pres">
      <dgm:prSet presAssocID="{618C0548-C388-40D7-9227-C0CEC9EB4D6D}" presName="imgShp" presStyleLbl="fgImgPlace1" presStyleIdx="1" presStyleCnt="5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42F99CF1-93ED-4A3C-AE13-7AB4E1C4B9A7}" type="pres">
      <dgm:prSet presAssocID="{618C0548-C388-40D7-9227-C0CEC9EB4D6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5D59AE-6E93-484F-8C76-89AC9BA03D54}" type="pres">
      <dgm:prSet presAssocID="{1B703031-23EC-4577-B378-A0957452CF57}" presName="spacing" presStyleCnt="0"/>
      <dgm:spPr/>
    </dgm:pt>
    <dgm:pt modelId="{CBC54288-4AC5-42A0-9588-C7E28F2E03B8}" type="pres">
      <dgm:prSet presAssocID="{B7338B56-F2F2-4B94-8106-2EE7FD29515B}" presName="composite" presStyleCnt="0"/>
      <dgm:spPr/>
    </dgm:pt>
    <dgm:pt modelId="{AB2D5934-BD19-4974-9606-D4B7CD319E06}" type="pres">
      <dgm:prSet presAssocID="{B7338B56-F2F2-4B94-8106-2EE7FD29515B}" presName="imgShp" presStyleLbl="fgImgPlace1" presStyleIdx="2" presStyleCnt="5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947CAC0-CF4B-42D5-979C-49B30894DE0C}" type="pres">
      <dgm:prSet presAssocID="{B7338B56-F2F2-4B94-8106-2EE7FD29515B}" presName="txShp" presStyleLbl="node1" presStyleIdx="2" presStyleCnt="5" custLinFactNeighborX="-330" custLinFactNeighborY="-8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7BD633-77C4-4F02-8EBE-D8065BE3A118}" type="pres">
      <dgm:prSet presAssocID="{B5E4AE26-4227-46C4-8B1B-AFCCDDB5F97B}" presName="spacing" presStyleCnt="0"/>
      <dgm:spPr/>
    </dgm:pt>
    <dgm:pt modelId="{833A9DD5-7815-45F6-B825-851DF22AA2E2}" type="pres">
      <dgm:prSet presAssocID="{46B36658-4594-4BAC-A429-B40C081CFA44}" presName="composite" presStyleCnt="0"/>
      <dgm:spPr/>
    </dgm:pt>
    <dgm:pt modelId="{266DB7DA-A7BC-4FD9-9F9B-D12440C89C70}" type="pres">
      <dgm:prSet presAssocID="{46B36658-4594-4BAC-A429-B40C081CFA44}" presName="imgShp" presStyleLbl="fgImgPlace1" presStyleIdx="3" presStyleCnt="5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E1E6498-C8C5-48B6-A801-E3D632AE2FDD}" type="pres">
      <dgm:prSet presAssocID="{46B36658-4594-4BAC-A429-B40C081CFA4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BA169-38F8-4165-929F-D72EBBFEF5D3}" type="pres">
      <dgm:prSet presAssocID="{3C9D2847-0566-49A3-A6C5-78FFAD694F3A}" presName="spacing" presStyleCnt="0"/>
      <dgm:spPr/>
    </dgm:pt>
    <dgm:pt modelId="{EDDCD57D-5283-4E28-83BB-5E642B8A7391}" type="pres">
      <dgm:prSet presAssocID="{64F0EDFA-2222-4638-8865-C12A7D721694}" presName="composite" presStyleCnt="0"/>
      <dgm:spPr/>
    </dgm:pt>
    <dgm:pt modelId="{A03F1F0A-6446-4023-9BE9-F3470FBD3AC9}" type="pres">
      <dgm:prSet presAssocID="{64F0EDFA-2222-4638-8865-C12A7D721694}" presName="imgShp" presStyleLbl="fgImgPlace1" presStyleIdx="4" presStyleCnt="5"/>
      <dgm:spPr>
        <a:solidFill>
          <a:schemeClr val="tx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FAB935BD-255C-4BD3-B57D-B39D50AABF61}" type="pres">
      <dgm:prSet presAssocID="{64F0EDFA-2222-4638-8865-C12A7D72169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432173-8DC0-4E7F-9640-3B772AEF8E71}" srcId="{16EFCD93-2151-4543-B6F5-F3200F679E27}" destId="{618C0548-C388-40D7-9227-C0CEC9EB4D6D}" srcOrd="1" destOrd="0" parTransId="{FADB5E4C-1288-4D7A-BB2F-B6A9D3460579}" sibTransId="{1B703031-23EC-4577-B378-A0957452CF57}"/>
    <dgm:cxn modelId="{DCE02DE0-DEDA-45AB-92E1-19A3D3915099}" type="presOf" srcId="{64F0EDFA-2222-4638-8865-C12A7D721694}" destId="{FAB935BD-255C-4BD3-B57D-B39D50AABF61}" srcOrd="0" destOrd="0" presId="urn:microsoft.com/office/officeart/2005/8/layout/vList3#4"/>
    <dgm:cxn modelId="{C36B029A-2A16-4650-BF2F-A1AABEA606B3}" type="presOf" srcId="{46B36658-4594-4BAC-A429-B40C081CFA44}" destId="{7E1E6498-C8C5-48B6-A801-E3D632AE2FDD}" srcOrd="0" destOrd="0" presId="urn:microsoft.com/office/officeart/2005/8/layout/vList3#4"/>
    <dgm:cxn modelId="{DE897E49-C310-4128-94E0-20A81887FFAE}" srcId="{16EFCD93-2151-4543-B6F5-F3200F679E27}" destId="{64F0EDFA-2222-4638-8865-C12A7D721694}" srcOrd="4" destOrd="0" parTransId="{3F68B6D8-FAA1-4BED-AC56-69AF3EF28FD1}" sibTransId="{E356D403-B2DA-4D42-B375-58B4F798037E}"/>
    <dgm:cxn modelId="{4093635B-6DB0-4F7F-ACA5-3686E9A042B1}" srcId="{16EFCD93-2151-4543-B6F5-F3200F679E27}" destId="{46B36658-4594-4BAC-A429-B40C081CFA44}" srcOrd="3" destOrd="0" parTransId="{1E777869-A37E-4458-A86A-2ABBC490B486}" sibTransId="{3C9D2847-0566-49A3-A6C5-78FFAD694F3A}"/>
    <dgm:cxn modelId="{E6FB1F09-CFC6-4594-BDA5-FC8FE2B02BC8}" type="presOf" srcId="{618C0548-C388-40D7-9227-C0CEC9EB4D6D}" destId="{42F99CF1-93ED-4A3C-AE13-7AB4E1C4B9A7}" srcOrd="0" destOrd="0" presId="urn:microsoft.com/office/officeart/2005/8/layout/vList3#4"/>
    <dgm:cxn modelId="{4ED48A7D-F347-489A-8DA9-A43C078D799A}" type="presOf" srcId="{16EFCD93-2151-4543-B6F5-F3200F679E27}" destId="{861C3D19-6EBB-4A64-9909-074A06B19694}" srcOrd="0" destOrd="0" presId="urn:microsoft.com/office/officeart/2005/8/layout/vList3#4"/>
    <dgm:cxn modelId="{5CD0AAE8-CF3A-43E5-8D82-3A64F1C24311}" type="presOf" srcId="{8F0D5729-1E0C-4E59-8009-73A1CA32B921}" destId="{489A2900-31FC-4454-ABD0-0B9479617CE1}" srcOrd="0" destOrd="0" presId="urn:microsoft.com/office/officeart/2005/8/layout/vList3#4"/>
    <dgm:cxn modelId="{32C02BBA-BDB9-4C43-B193-08ADB19B110F}" srcId="{16EFCD93-2151-4543-B6F5-F3200F679E27}" destId="{B7338B56-F2F2-4B94-8106-2EE7FD29515B}" srcOrd="2" destOrd="0" parTransId="{64A61B0B-B7B7-4FBD-9348-C95389A5C754}" sibTransId="{B5E4AE26-4227-46C4-8B1B-AFCCDDB5F97B}"/>
    <dgm:cxn modelId="{1A0EA6DE-C11F-4664-A218-0FBC9CC349A3}" srcId="{16EFCD93-2151-4543-B6F5-F3200F679E27}" destId="{8F0D5729-1E0C-4E59-8009-73A1CA32B921}" srcOrd="0" destOrd="0" parTransId="{C60C6D5A-826E-48E6-BDEA-45D8221CAEFB}" sibTransId="{438F0D92-4066-42A5-8726-3EF930A161C1}"/>
    <dgm:cxn modelId="{9438D9E6-BF29-46C7-8B34-4ED1822A1C72}" type="presOf" srcId="{B7338B56-F2F2-4B94-8106-2EE7FD29515B}" destId="{9947CAC0-CF4B-42D5-979C-49B30894DE0C}" srcOrd="0" destOrd="0" presId="urn:microsoft.com/office/officeart/2005/8/layout/vList3#4"/>
    <dgm:cxn modelId="{639DB82B-47CE-4EC6-9C30-EDB7D4DB863E}" type="presParOf" srcId="{861C3D19-6EBB-4A64-9909-074A06B19694}" destId="{5857752D-9C69-45B8-8E26-622B958B3E6F}" srcOrd="0" destOrd="0" presId="urn:microsoft.com/office/officeart/2005/8/layout/vList3#4"/>
    <dgm:cxn modelId="{3B178608-F620-4EA4-B150-7229E5C497FC}" type="presParOf" srcId="{5857752D-9C69-45B8-8E26-622B958B3E6F}" destId="{191993CD-AD53-4089-AA6B-B1A6FC9A6050}" srcOrd="0" destOrd="0" presId="urn:microsoft.com/office/officeart/2005/8/layout/vList3#4"/>
    <dgm:cxn modelId="{ABED5F43-4C2D-4242-B089-91B8C62453BC}" type="presParOf" srcId="{5857752D-9C69-45B8-8E26-622B958B3E6F}" destId="{489A2900-31FC-4454-ABD0-0B9479617CE1}" srcOrd="1" destOrd="0" presId="urn:microsoft.com/office/officeart/2005/8/layout/vList3#4"/>
    <dgm:cxn modelId="{B39B7B27-5185-4C22-A34C-6262783CB153}" type="presParOf" srcId="{861C3D19-6EBB-4A64-9909-074A06B19694}" destId="{F98CAE4D-02AE-45DF-82F5-70CD8B06CEEB}" srcOrd="1" destOrd="0" presId="urn:microsoft.com/office/officeart/2005/8/layout/vList3#4"/>
    <dgm:cxn modelId="{988FF826-1B88-4BF9-93B3-8889F42155F3}" type="presParOf" srcId="{861C3D19-6EBB-4A64-9909-074A06B19694}" destId="{0E7AC2CF-96D6-49D4-A8BF-1DCCB3B309C8}" srcOrd="2" destOrd="0" presId="urn:microsoft.com/office/officeart/2005/8/layout/vList3#4"/>
    <dgm:cxn modelId="{E57D8A18-E3E4-4F70-8190-C7AF7B3144F9}" type="presParOf" srcId="{0E7AC2CF-96D6-49D4-A8BF-1DCCB3B309C8}" destId="{1CC6A496-9996-4F8A-8488-B012E2011786}" srcOrd="0" destOrd="0" presId="urn:microsoft.com/office/officeart/2005/8/layout/vList3#4"/>
    <dgm:cxn modelId="{D9E2A0AD-AFC0-4195-9622-D880ECAA8686}" type="presParOf" srcId="{0E7AC2CF-96D6-49D4-A8BF-1DCCB3B309C8}" destId="{42F99CF1-93ED-4A3C-AE13-7AB4E1C4B9A7}" srcOrd="1" destOrd="0" presId="urn:microsoft.com/office/officeart/2005/8/layout/vList3#4"/>
    <dgm:cxn modelId="{F9702A3D-9218-4C2F-8E95-43361CA66520}" type="presParOf" srcId="{861C3D19-6EBB-4A64-9909-074A06B19694}" destId="{C35D59AE-6E93-484F-8C76-89AC9BA03D54}" srcOrd="3" destOrd="0" presId="urn:microsoft.com/office/officeart/2005/8/layout/vList3#4"/>
    <dgm:cxn modelId="{F397491C-848E-46D6-847D-4CDB39498B22}" type="presParOf" srcId="{861C3D19-6EBB-4A64-9909-074A06B19694}" destId="{CBC54288-4AC5-42A0-9588-C7E28F2E03B8}" srcOrd="4" destOrd="0" presId="urn:microsoft.com/office/officeart/2005/8/layout/vList3#4"/>
    <dgm:cxn modelId="{FB03D76D-FE86-4A2B-BB37-12D244BAFEC5}" type="presParOf" srcId="{CBC54288-4AC5-42A0-9588-C7E28F2E03B8}" destId="{AB2D5934-BD19-4974-9606-D4B7CD319E06}" srcOrd="0" destOrd="0" presId="urn:microsoft.com/office/officeart/2005/8/layout/vList3#4"/>
    <dgm:cxn modelId="{2B476342-EDEC-440D-8407-583D9FBDF893}" type="presParOf" srcId="{CBC54288-4AC5-42A0-9588-C7E28F2E03B8}" destId="{9947CAC0-CF4B-42D5-979C-49B30894DE0C}" srcOrd="1" destOrd="0" presId="urn:microsoft.com/office/officeart/2005/8/layout/vList3#4"/>
    <dgm:cxn modelId="{13765D1A-1F84-4E6B-8789-CC006078E2B9}" type="presParOf" srcId="{861C3D19-6EBB-4A64-9909-074A06B19694}" destId="{977BD633-77C4-4F02-8EBE-D8065BE3A118}" srcOrd="5" destOrd="0" presId="urn:microsoft.com/office/officeart/2005/8/layout/vList3#4"/>
    <dgm:cxn modelId="{03331409-A605-4539-8D82-B9C34762048F}" type="presParOf" srcId="{861C3D19-6EBB-4A64-9909-074A06B19694}" destId="{833A9DD5-7815-45F6-B825-851DF22AA2E2}" srcOrd="6" destOrd="0" presId="urn:microsoft.com/office/officeart/2005/8/layout/vList3#4"/>
    <dgm:cxn modelId="{314E7701-1799-403D-86CE-214E9F8FE08C}" type="presParOf" srcId="{833A9DD5-7815-45F6-B825-851DF22AA2E2}" destId="{266DB7DA-A7BC-4FD9-9F9B-D12440C89C70}" srcOrd="0" destOrd="0" presId="urn:microsoft.com/office/officeart/2005/8/layout/vList3#4"/>
    <dgm:cxn modelId="{65F61B3A-C95B-44BB-8CB2-54E93C6A96CA}" type="presParOf" srcId="{833A9DD5-7815-45F6-B825-851DF22AA2E2}" destId="{7E1E6498-C8C5-48B6-A801-E3D632AE2FDD}" srcOrd="1" destOrd="0" presId="urn:microsoft.com/office/officeart/2005/8/layout/vList3#4"/>
    <dgm:cxn modelId="{C3C024AD-E5A0-4DC8-BFB6-EA11071A87CE}" type="presParOf" srcId="{861C3D19-6EBB-4A64-9909-074A06B19694}" destId="{203BA169-38F8-4165-929F-D72EBBFEF5D3}" srcOrd="7" destOrd="0" presId="urn:microsoft.com/office/officeart/2005/8/layout/vList3#4"/>
    <dgm:cxn modelId="{B2CBAC39-8165-4666-8C7A-9FA9D37FA4B2}" type="presParOf" srcId="{861C3D19-6EBB-4A64-9909-074A06B19694}" destId="{EDDCD57D-5283-4E28-83BB-5E642B8A7391}" srcOrd="8" destOrd="0" presId="urn:microsoft.com/office/officeart/2005/8/layout/vList3#4"/>
    <dgm:cxn modelId="{54610565-C15C-4CB0-A639-60102FBA7978}" type="presParOf" srcId="{EDDCD57D-5283-4E28-83BB-5E642B8A7391}" destId="{A03F1F0A-6446-4023-9BE9-F3470FBD3AC9}" srcOrd="0" destOrd="0" presId="urn:microsoft.com/office/officeart/2005/8/layout/vList3#4"/>
    <dgm:cxn modelId="{4E2F49DE-0912-4BA8-9AE7-2268AD5407A7}" type="presParOf" srcId="{EDDCD57D-5283-4E28-83BB-5E642B8A7391}" destId="{FAB935BD-255C-4BD3-B57D-B39D50AABF61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1B241-6649-488B-992D-892C2FEE6F76}">
      <dsp:nvSpPr>
        <dsp:cNvPr id="0" name=""/>
        <dsp:cNvSpPr/>
      </dsp:nvSpPr>
      <dsp:spPr>
        <a:xfrm rot="10800000">
          <a:off x="773848" y="1569"/>
          <a:ext cx="2400633" cy="6767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11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Авторы:</a:t>
          </a:r>
          <a:endParaRPr lang="ru-RU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943026" y="1569"/>
        <a:ext cx="2231455" cy="676711"/>
      </dsp:txXfrm>
    </dsp:sp>
    <dsp:sp modelId="{15934827-1088-4A65-AE15-DFCA4842045C}">
      <dsp:nvSpPr>
        <dsp:cNvPr id="0" name=""/>
        <dsp:cNvSpPr/>
      </dsp:nvSpPr>
      <dsp:spPr>
        <a:xfrm>
          <a:off x="435492" y="1569"/>
          <a:ext cx="676711" cy="676711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0632C-8DAD-4A62-9E9F-E1C309DF58A6}">
      <dsp:nvSpPr>
        <dsp:cNvPr id="0" name=""/>
        <dsp:cNvSpPr/>
      </dsp:nvSpPr>
      <dsp:spPr>
        <a:xfrm rot="10800000">
          <a:off x="773848" y="880284"/>
          <a:ext cx="2400633" cy="6767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11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Нугаманова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А.У.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943026" y="880284"/>
        <a:ext cx="2231455" cy="676711"/>
      </dsp:txXfrm>
    </dsp:sp>
    <dsp:sp modelId="{974D2E7F-7F90-4EBF-BAE7-261434BA2E3F}">
      <dsp:nvSpPr>
        <dsp:cNvPr id="0" name=""/>
        <dsp:cNvSpPr/>
      </dsp:nvSpPr>
      <dsp:spPr>
        <a:xfrm>
          <a:off x="435492" y="880284"/>
          <a:ext cx="676711" cy="676711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304572-26DD-478E-A0DB-F0696A26AC8D}">
      <dsp:nvSpPr>
        <dsp:cNvPr id="0" name=""/>
        <dsp:cNvSpPr/>
      </dsp:nvSpPr>
      <dsp:spPr>
        <a:xfrm rot="10800000">
          <a:off x="773848" y="1759000"/>
          <a:ext cx="2400633" cy="6767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11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Участники проекта</a:t>
          </a:r>
          <a:r>
            <a:rPr lang="ru-RU" sz="2400" b="1" kern="1200" dirty="0" smtClean="0">
              <a:solidFill>
                <a:schemeClr val="tx1"/>
              </a:solidFill>
            </a:rPr>
            <a:t>:</a:t>
          </a:r>
          <a:endParaRPr lang="ru-RU" sz="2400" b="1" kern="1200" dirty="0">
            <a:solidFill>
              <a:schemeClr val="tx1"/>
            </a:solidFill>
          </a:endParaRPr>
        </a:p>
      </dsp:txBody>
      <dsp:txXfrm rot="10800000">
        <a:off x="943026" y="1759000"/>
        <a:ext cx="2231455" cy="676711"/>
      </dsp:txXfrm>
    </dsp:sp>
    <dsp:sp modelId="{F589BE6E-5720-493E-B043-3154367F550B}">
      <dsp:nvSpPr>
        <dsp:cNvPr id="0" name=""/>
        <dsp:cNvSpPr/>
      </dsp:nvSpPr>
      <dsp:spPr>
        <a:xfrm>
          <a:off x="435492" y="1759000"/>
          <a:ext cx="676711" cy="67671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A2DBB-F8DD-4CA4-98AA-D9DDC1F34CDA}">
      <dsp:nvSpPr>
        <dsp:cNvPr id="0" name=""/>
        <dsp:cNvSpPr/>
      </dsp:nvSpPr>
      <dsp:spPr>
        <a:xfrm rot="10800000">
          <a:off x="114905" y="2637715"/>
          <a:ext cx="3380163" cy="6767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11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Дети подготовительной   группы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84083" y="2637715"/>
        <a:ext cx="3210985" cy="676711"/>
      </dsp:txXfrm>
    </dsp:sp>
    <dsp:sp modelId="{F3C12464-A001-4882-B8AB-D0D0B95817F2}">
      <dsp:nvSpPr>
        <dsp:cNvPr id="0" name=""/>
        <dsp:cNvSpPr/>
      </dsp:nvSpPr>
      <dsp:spPr>
        <a:xfrm>
          <a:off x="0" y="2592287"/>
          <a:ext cx="676711" cy="676711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A0D802-49B4-4016-B964-95CEAC48ABC0}">
      <dsp:nvSpPr>
        <dsp:cNvPr id="0" name=""/>
        <dsp:cNvSpPr/>
      </dsp:nvSpPr>
      <dsp:spPr>
        <a:xfrm rot="10800000">
          <a:off x="773848" y="3516430"/>
          <a:ext cx="2400633" cy="6767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11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Воспитатель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943026" y="3516430"/>
        <a:ext cx="2231455" cy="676711"/>
      </dsp:txXfrm>
    </dsp:sp>
    <dsp:sp modelId="{DED56D15-43BC-4468-94FB-CB1E63F4E1B1}">
      <dsp:nvSpPr>
        <dsp:cNvPr id="0" name=""/>
        <dsp:cNvSpPr/>
      </dsp:nvSpPr>
      <dsp:spPr>
        <a:xfrm>
          <a:off x="435492" y="3516430"/>
          <a:ext cx="676711" cy="676711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7EA68-99D1-4798-AF0A-A5356DAEFED3}">
      <dsp:nvSpPr>
        <dsp:cNvPr id="0" name=""/>
        <dsp:cNvSpPr/>
      </dsp:nvSpPr>
      <dsp:spPr>
        <a:xfrm rot="10800000">
          <a:off x="773848" y="4395145"/>
          <a:ext cx="2400633" cy="6767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11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Родители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943026" y="4395145"/>
        <a:ext cx="2231455" cy="676711"/>
      </dsp:txXfrm>
    </dsp:sp>
    <dsp:sp modelId="{EA0EB927-F345-4AA1-9D87-298D69C18EFC}">
      <dsp:nvSpPr>
        <dsp:cNvPr id="0" name=""/>
        <dsp:cNvSpPr/>
      </dsp:nvSpPr>
      <dsp:spPr>
        <a:xfrm>
          <a:off x="435492" y="4395145"/>
          <a:ext cx="676711" cy="676711"/>
        </a:xfrm>
        <a:prstGeom prst="ellipse">
          <a:avLst/>
        </a:prstGeom>
        <a:gradFill rotWithShape="0">
          <a:gsLst>
            <a:gs pos="0">
              <a:srgbClr val="CBCBCB">
                <a:alpha val="0"/>
              </a:srgbClr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A2900-31FC-4454-ABD0-0B9479617CE1}">
      <dsp:nvSpPr>
        <dsp:cNvPr id="0" name=""/>
        <dsp:cNvSpPr/>
      </dsp:nvSpPr>
      <dsp:spPr>
        <a:xfrm rot="10800000">
          <a:off x="743548" y="0"/>
          <a:ext cx="2752196" cy="8137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830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Вид проекта:</a:t>
          </a:r>
          <a:endParaRPr lang="ru-RU" sz="24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946979" y="0"/>
        <a:ext cx="2548765" cy="813724"/>
      </dsp:txXfrm>
    </dsp:sp>
    <dsp:sp modelId="{191993CD-AD53-4089-AA6B-B1A6FC9A6050}">
      <dsp:nvSpPr>
        <dsp:cNvPr id="0" name=""/>
        <dsp:cNvSpPr/>
      </dsp:nvSpPr>
      <dsp:spPr>
        <a:xfrm>
          <a:off x="534464" y="95833"/>
          <a:ext cx="813724" cy="81372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99CF1-93ED-4A3C-AE13-7AB4E1C4B9A7}">
      <dsp:nvSpPr>
        <dsp:cNvPr id="0" name=""/>
        <dsp:cNvSpPr/>
      </dsp:nvSpPr>
      <dsp:spPr>
        <a:xfrm rot="10800000">
          <a:off x="896653" y="1056791"/>
          <a:ext cx="2752196" cy="8137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83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Долгосрочный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100084" y="1056791"/>
        <a:ext cx="2548765" cy="813724"/>
      </dsp:txXfrm>
    </dsp:sp>
    <dsp:sp modelId="{1CC6A496-9996-4F8A-8488-B012E2011786}">
      <dsp:nvSpPr>
        <dsp:cNvPr id="0" name=""/>
        <dsp:cNvSpPr/>
      </dsp:nvSpPr>
      <dsp:spPr>
        <a:xfrm>
          <a:off x="489791" y="1056791"/>
          <a:ext cx="813724" cy="813724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7CAC0-CF4B-42D5-979C-49B30894DE0C}">
      <dsp:nvSpPr>
        <dsp:cNvPr id="0" name=""/>
        <dsp:cNvSpPr/>
      </dsp:nvSpPr>
      <dsp:spPr>
        <a:xfrm rot="10800000">
          <a:off x="887571" y="2046839"/>
          <a:ext cx="2752196" cy="8137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83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Групповой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091002" y="2046839"/>
        <a:ext cx="2548765" cy="813724"/>
      </dsp:txXfrm>
    </dsp:sp>
    <dsp:sp modelId="{AB2D5934-BD19-4974-9606-D4B7CD319E06}">
      <dsp:nvSpPr>
        <dsp:cNvPr id="0" name=""/>
        <dsp:cNvSpPr/>
      </dsp:nvSpPr>
      <dsp:spPr>
        <a:xfrm>
          <a:off x="489791" y="2113417"/>
          <a:ext cx="813724" cy="813724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E6498-C8C5-48B6-A801-E3D632AE2FDD}">
      <dsp:nvSpPr>
        <dsp:cNvPr id="0" name=""/>
        <dsp:cNvSpPr/>
      </dsp:nvSpPr>
      <dsp:spPr>
        <a:xfrm rot="10800000">
          <a:off x="896653" y="3170044"/>
          <a:ext cx="2752196" cy="8137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83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Время реализации проекта:</a:t>
          </a:r>
          <a:endParaRPr lang="ru-RU" sz="20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100084" y="3170044"/>
        <a:ext cx="2548765" cy="813724"/>
      </dsp:txXfrm>
    </dsp:sp>
    <dsp:sp modelId="{266DB7DA-A7BC-4FD9-9F9B-D12440C89C70}">
      <dsp:nvSpPr>
        <dsp:cNvPr id="0" name=""/>
        <dsp:cNvSpPr/>
      </dsp:nvSpPr>
      <dsp:spPr>
        <a:xfrm>
          <a:off x="489791" y="3170044"/>
          <a:ext cx="813724" cy="81372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935BD-255C-4BD3-B57D-B39D50AABF61}">
      <dsp:nvSpPr>
        <dsp:cNvPr id="0" name=""/>
        <dsp:cNvSpPr/>
      </dsp:nvSpPr>
      <dsp:spPr>
        <a:xfrm rot="10800000">
          <a:off x="896653" y="4226671"/>
          <a:ext cx="2752196" cy="8137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83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100084" y="4226671"/>
        <a:ext cx="2548765" cy="813724"/>
      </dsp:txXfrm>
    </dsp:sp>
    <dsp:sp modelId="{A03F1F0A-6446-4023-9BE9-F3470FBD3AC9}">
      <dsp:nvSpPr>
        <dsp:cNvPr id="0" name=""/>
        <dsp:cNvSpPr/>
      </dsp:nvSpPr>
      <dsp:spPr>
        <a:xfrm>
          <a:off x="489791" y="4226671"/>
          <a:ext cx="813724" cy="813724"/>
        </a:xfrm>
        <a:prstGeom prst="ellipse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E3CB5-85D9-47D3-AA76-55F7D274D559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0ECBB-A0E1-4354-8194-E567FDB78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47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1A88E-0BFB-4661-99D3-63CA395098A7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0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626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6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440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31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54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43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6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89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B9CC7-C182-45A0-A03F-6D8A8C9B23B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CFC77-5009-480C-A133-FDA0149B5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59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im0-tub-ru.yandex.net/i?id=1659ec2847937c86a8f4ade58be35eeb&amp;ref=rim&amp;n=33&amp;w=212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8012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 автономное учреждение</a:t>
            </a:r>
            <a:b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комбинированного вида № 124       </a:t>
            </a:r>
            <a:b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«Василёк»   г. Орска»</a:t>
            </a:r>
            <a:r>
              <a:rPr lang="ru-RU" sz="1800" b="1" dirty="0" smtClean="0">
                <a:solidFill>
                  <a:srgbClr val="FFFF00"/>
                </a:solidFill>
              </a:rPr>
              <a:t>	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954" y="2348880"/>
            <a:ext cx="6400800" cy="2808312"/>
          </a:xfrm>
        </p:spPr>
        <p:txBody>
          <a:bodyPr>
            <a:normAutofit fontScale="40000" lnSpcReduction="20000"/>
          </a:bodyPr>
          <a:lstStyle/>
          <a:p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«Проектная деятельность в экологическом воспитании дошкольника»</a:t>
            </a:r>
            <a:b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6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sz="6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sz="6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кат. МДОАУ №124    </a:t>
            </a:r>
          </a:p>
          <a:p>
            <a:pPr algn="r"/>
            <a:r>
              <a:rPr lang="ru-RU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Нугаманова</a:t>
            </a:r>
            <a:r>
              <a:rPr lang="ru-RU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А.У.</a:t>
            </a:r>
            <a:endParaRPr lang="ru-RU" sz="45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3781894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дмин\Downloads\снегир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" y="-1117"/>
            <a:ext cx="9108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Художественно-творческая деятельность: </a:t>
            </a:r>
          </a:p>
          <a:p>
            <a:r>
              <a:rPr lang="ru-RU" sz="2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исование «Кто прилетел на кормушку», «Рябинка для снегиря»;</a:t>
            </a:r>
          </a:p>
          <a:p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работа в нетрадиционной технике </a:t>
            </a:r>
            <a:r>
              <a:rPr lang="ru-RU" sz="2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«Снегирь» (закрепление знаний о строении птиц, развитие эмоционально-ценностного отношения к художественным образам).</a:t>
            </a:r>
          </a:p>
          <a:p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литературы: 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Горького «</a:t>
            </a:r>
            <a:r>
              <a:rPr lang="ru-RU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Воробьишко</a:t>
            </a: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В. </a:t>
            </a:r>
            <a:r>
              <a:rPr lang="ru-RU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Бианки</a:t>
            </a:r>
            <a:r>
              <a:rPr lang="ru-RU" sz="22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«Синичкин</a:t>
            </a:r>
            <a:r>
              <a:rPr lang="ru-RU" sz="22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календарь,», «Где обедал воробей?»  С.Я Маршак,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</a:t>
            </a: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Калинина </a:t>
            </a: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птиц</a:t>
            </a: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200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ЗАКЛЮЧИТЕЛЬНЫЙ ЭТАП.</a:t>
            </a:r>
          </a:p>
          <a:p>
            <a:pPr algn="ctr"/>
            <a:endParaRPr lang="ru-RU" sz="2400" b="1" dirty="0" smtClean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Развлечение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«Друзья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воробьишки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зимой».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Викторина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«Столовая для птиц».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Создание кормушек для птиц</a:t>
            </a:r>
          </a:p>
          <a:p>
            <a:pPr marL="0" indent="0">
              <a:buNone/>
            </a:pP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81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дмин\Downloads\снегир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0" y="-149445"/>
            <a:ext cx="9108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Админ\AppData\Local\Microsoft\Windows\Temporary Internet Files\Content.Word\IMG_20170310_1000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9" y="3487778"/>
            <a:ext cx="4198792" cy="24886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2224" y="5975136"/>
            <a:ext cx="4557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«Снегирь»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Админ\AppData\Local\Microsoft\Windows\Temporary Internet Files\Content.Word\IMG_20170309_1645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9" y="402507"/>
            <a:ext cx="3009469" cy="23875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03889" y="2564904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прилетел на кормушку</a:t>
            </a:r>
            <a:r>
              <a:rPr lang="ru-RU" sz="2000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7" name="Рисунок 6" descr="D:\рабочий стол 2017\газета  год экологии\кормушки.jpg"/>
          <p:cNvPicPr/>
          <p:nvPr/>
        </p:nvPicPr>
        <p:blipFill>
          <a:blip r:embed="rId5" cstate="print"/>
          <a:srcRect l="7215" t="2566" r="12453" b="6143"/>
          <a:stretch>
            <a:fillRect/>
          </a:stretch>
        </p:blipFill>
        <p:spPr bwMode="auto">
          <a:xfrm>
            <a:off x="5868144" y="158315"/>
            <a:ext cx="3275856" cy="240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4936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https://im0-tub-ru.yandex.net/i?id=1659ec2847937c86a8f4ade58be35eeb&amp;ref=rim&amp;n=33&amp;w=212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8"/>
            <a:ext cx="9208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8417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«Проектная деятельность в экологическом воспитании дошкольника»: 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«Волшебный лучок»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7" name="Рисунок 6" descr="d:\Users\User\Desktop\фото детей в портфолио\11.15\20151019_1023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836712"/>
            <a:ext cx="352839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Users\User\Desktop\фото детей в портфолио\11.15\20151030_122904.jpg"/>
          <p:cNvPicPr/>
          <p:nvPr/>
        </p:nvPicPr>
        <p:blipFill>
          <a:blip r:embed="rId4" cstate="print"/>
          <a:srcRect t="19165"/>
          <a:stretch>
            <a:fillRect/>
          </a:stretch>
        </p:blipFill>
        <p:spPr bwMode="auto">
          <a:xfrm>
            <a:off x="4499992" y="836712"/>
            <a:ext cx="41764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 descr="http://tapenik.ru/dizain_skazka/skazka_4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64" y="1994115"/>
            <a:ext cx="1368152" cy="159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https://lh4.ggpht.com/8_WPehSx8E1Scqv7NQl4tyPejdASNzYiShhljWnp_Im6MS0FaMiwwcjK8ch-e_u3zQ=w30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4437112"/>
            <a:ext cx="2198425" cy="212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P104009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3650871"/>
            <a:ext cx="4356587" cy="305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7455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121342"/>
              </p:ext>
            </p:extLst>
          </p:nvPr>
        </p:nvGraphicFramePr>
        <p:xfrm>
          <a:off x="0" y="-40781"/>
          <a:ext cx="9036496" cy="6898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Document" r:id="rId3" imgW="10124649" imgH="6440433" progId="Word.Document.8">
                  <p:embed/>
                </p:oleObj>
              </mc:Choice>
              <mc:Fallback>
                <p:oleObj name="Document" r:id="rId3" imgW="10124649" imgH="6440433" progId="Word.Document.8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0781"/>
                        <a:ext cx="9036496" cy="68987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 rot="21373795">
            <a:off x="34523" y="40771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Узнали откуда Лук пришёл в Россию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13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s://im0-tub-ru.yandex.net/i?id=1659ec2847937c86a8f4ade58be35eeb&amp;ref=rim&amp;n=33&amp;w=212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" y="18782"/>
            <a:ext cx="9208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751344"/>
            <a:ext cx="799288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Самостоятельно разработанные дидактические игры, пособия:</a:t>
            </a:r>
            <a:endParaRPr lang="ru-RU" dirty="0"/>
          </a:p>
          <a:p>
            <a:r>
              <a:rPr lang="ru-RU" b="1" dirty="0"/>
              <a:t>«От семечки к овощу»</a:t>
            </a:r>
            <a:endParaRPr lang="ru-RU" dirty="0"/>
          </a:p>
          <a:p>
            <a:pPr fontAlgn="base"/>
            <a:r>
              <a:rPr lang="ru-RU" b="1" dirty="0"/>
              <a:t>«Какой витамин живёт в овощах и фруктах».</a:t>
            </a:r>
            <a:endParaRPr lang="ru-RU" dirty="0"/>
          </a:p>
          <a:p>
            <a:pPr fontAlgn="base"/>
            <a:r>
              <a:rPr lang="ru-RU" b="1" dirty="0"/>
              <a:t>«Растения, которые лечат».</a:t>
            </a:r>
            <a:endParaRPr lang="ru-RU" dirty="0"/>
          </a:p>
          <a:p>
            <a:r>
              <a:rPr lang="ru-RU" b="1" dirty="0"/>
              <a:t>«Верши-корешки»</a:t>
            </a:r>
            <a:endParaRPr lang="ru-RU" dirty="0"/>
          </a:p>
          <a:p>
            <a:r>
              <a:rPr lang="ru-RU" b="1" dirty="0"/>
              <a:t>«Игровой огород», </a:t>
            </a:r>
            <a:endParaRPr lang="ru-RU" dirty="0"/>
          </a:p>
          <a:p>
            <a:r>
              <a:rPr lang="ru-RU" b="1" dirty="0"/>
              <a:t>«Наши друзья- витамины», </a:t>
            </a:r>
            <a:endParaRPr lang="ru-RU" dirty="0"/>
          </a:p>
          <a:p>
            <a:r>
              <a:rPr lang="ru-RU" b="1" dirty="0"/>
              <a:t>«Засели огород»</a:t>
            </a:r>
            <a:endParaRPr lang="ru-RU" dirty="0"/>
          </a:p>
          <a:p>
            <a:r>
              <a:rPr lang="ru-RU" b="1" dirty="0"/>
              <a:t>«Карта: путешествие </a:t>
            </a:r>
            <a:r>
              <a:rPr lang="ru-RU" b="1" dirty="0" err="1"/>
              <a:t>Чиполлино</a:t>
            </a:r>
            <a:r>
              <a:rPr lang="ru-RU" b="1" dirty="0"/>
              <a:t> в Россию»</a:t>
            </a:r>
            <a:endParaRPr lang="ru-RU" dirty="0"/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Задача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r>
              <a:rPr lang="ru-RU" dirty="0"/>
              <a:t> </a:t>
            </a:r>
            <a:r>
              <a:rPr lang="ru-RU" sz="2000" b="1" i="1" dirty="0">
                <a:solidFill>
                  <a:srgbClr val="7030A0"/>
                </a:solidFill>
              </a:rPr>
              <a:t>закрепить у детей  свойства и связи объектов и явлений, способствующих  формированию целостной картины </a:t>
            </a:r>
            <a:r>
              <a:rPr lang="ru-RU" sz="2000" b="1" i="1" dirty="0" smtClean="0">
                <a:solidFill>
                  <a:srgbClr val="7030A0"/>
                </a:solidFill>
              </a:rPr>
              <a:t>мира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https://lh4.ggpht.com/8_WPehSx8E1Scqv7NQl4tyPejdASNzYiShhljWnp_Im6MS0FaMiwwcjK8ch-e_u3zQ=w3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281282"/>
            <a:ext cx="2198425" cy="212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3738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https://im0-tub-ru.yandex.net/i?id=1659ec2847937c86a8f4ade58be35eeb&amp;ref=rim&amp;n=33&amp;w=212&amp;h=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51" y="0"/>
            <a:ext cx="9208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5576" y="7937"/>
            <a:ext cx="8947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изучаем цветы на территории нашего </a:t>
            </a:r>
          </a:p>
          <a:p>
            <a:pPr algn="ctr"/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детского сада. </a:t>
            </a:r>
          </a:p>
          <a:p>
            <a:pPr algn="ctr"/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Сажаем, </a:t>
            </a:r>
            <a:r>
              <a:rPr lang="ru-RU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поливаем,наблюдаем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Users\User\Desktop\07.2016\20160630_110156.jpg"/>
          <p:cNvPicPr>
            <a:picLocks noChangeAspect="1" noChangeArrowheads="1"/>
          </p:cNvPicPr>
          <p:nvPr/>
        </p:nvPicPr>
        <p:blipFill rotWithShape="1">
          <a:blip r:embed="rId4" cstate="print"/>
          <a:srcRect l="16179" r="17067" b="19676"/>
          <a:stretch/>
        </p:blipFill>
        <p:spPr bwMode="auto">
          <a:xfrm rot="21262804">
            <a:off x="370059" y="1509111"/>
            <a:ext cx="2137458" cy="206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Users\User\Desktop\07.2016\20160630_110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8778">
            <a:off x="6504748" y="1968220"/>
            <a:ext cx="2630109" cy="145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Users\User\Desktop\07.2016\20160630_110428.jpg"/>
          <p:cNvPicPr>
            <a:picLocks noChangeAspect="1" noChangeArrowheads="1"/>
          </p:cNvPicPr>
          <p:nvPr/>
        </p:nvPicPr>
        <p:blipFill>
          <a:blip r:embed="rId6" cstate="print"/>
          <a:srcRect l="34250" t="16400" r="25850" b="16401"/>
          <a:stretch>
            <a:fillRect/>
          </a:stretch>
        </p:blipFill>
        <p:spPr bwMode="auto">
          <a:xfrm rot="21218239">
            <a:off x="216153" y="4242695"/>
            <a:ext cx="2841350" cy="2018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 rot="21053237">
            <a:off x="1538236" y="2848397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Майоры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73607">
            <a:off x="7806001" y="2135080"/>
            <a:ext cx="94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184092">
            <a:off x="1654940" y="5319711"/>
            <a:ext cx="114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d:\Users\User\Desktop\07.2016\20160630_112812.jpg"/>
          <p:cNvPicPr>
            <a:picLocks noChangeAspect="1" noChangeArrowheads="1"/>
          </p:cNvPicPr>
          <p:nvPr/>
        </p:nvPicPr>
        <p:blipFill>
          <a:blip r:embed="rId7" cstate="print"/>
          <a:srcRect l="17450" t="19200" r="21651" b="20601"/>
          <a:stretch>
            <a:fillRect/>
          </a:stretch>
        </p:blipFill>
        <p:spPr bwMode="auto">
          <a:xfrm rot="211962">
            <a:off x="5668863" y="4499000"/>
            <a:ext cx="3439682" cy="157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 rot="589262">
            <a:off x="7629371" y="5668519"/>
            <a:ext cx="10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Петуния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mail.yandex.ru/message_part/IMG20210518161302.jpg?_uid=303908444&amp;name=IMG20210518161302.jpg&amp;hid=1.2&amp;ids=17592186044420883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ail.yandex.ru/message_part/IMG20210518161302.jpg?_uid=303908444&amp;name=IMG20210518161302.jpg&amp;hid=1.2&amp;ids=175921860444208838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 descr="C:\Users\124\Desktop\IMG202105181613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r="18741"/>
          <a:stretch/>
        </p:blipFill>
        <p:spPr bwMode="auto">
          <a:xfrm>
            <a:off x="2936892" y="1319168"/>
            <a:ext cx="3384376" cy="310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12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s://im0-tub-ru.yandex.net/i?id=1659ec2847937c86a8f4ade58be35eeb&amp;ref=rim&amp;n=33&amp;w=212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8"/>
            <a:ext cx="9208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24\Downloads\IMG202105181612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 r="17790"/>
          <a:stretch/>
        </p:blipFill>
        <p:spPr bwMode="auto">
          <a:xfrm>
            <a:off x="5148064" y="275219"/>
            <a:ext cx="3659269" cy="3287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24\Downloads\IMG202105181611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4" r="4480" b="16315"/>
          <a:stretch/>
        </p:blipFill>
        <p:spPr bwMode="auto">
          <a:xfrm>
            <a:off x="539552" y="3012485"/>
            <a:ext cx="4392490" cy="2794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ytimg.com/vi/nezBn-PGc3U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4" y="237236"/>
            <a:ext cx="4444174" cy="24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22692" y="338345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рамках проекта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«Коротышки в цветочном городе»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помогают рассаживать клумбы, ухаживать за цветами.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Воспитываем любовь и бережное отношение к природе, эстетическое восприятие окружающей живой природы.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Через игровую деятельность  дошкольники закрепляют знание о мире цветов. Дидактические игры: «Части растения», «Угадай и собери цветок», «Я садовником родился..»,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06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s://im0-tub-ru.yandex.net/i?id=1659ec2847937c86a8f4ade58be35eeb&amp;ref=rim&amp;n=33&amp;w=212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6" y="0"/>
            <a:ext cx="9208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 descr="d:\Users\User\Desktop\06.15\20150603_091847.jpg"/>
          <p:cNvPicPr>
            <a:picLocks noGrp="1"/>
          </p:cNvPicPr>
          <p:nvPr>
            <p:ph idx="1"/>
          </p:nvPr>
        </p:nvPicPr>
        <p:blipFill>
          <a:blip r:embed="rId3" cstate="print"/>
          <a:srcRect l="15854" t="3252" b="13821"/>
          <a:stretch>
            <a:fillRect/>
          </a:stretch>
        </p:blipFill>
        <p:spPr bwMode="auto">
          <a:xfrm>
            <a:off x="254022" y="70139"/>
            <a:ext cx="367240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«Носит одуванчик желтый сарафанчик». Конспект занятия по аппликации"/>
          <p:cNvPicPr/>
          <p:nvPr/>
        </p:nvPicPr>
        <p:blipFill>
          <a:blip r:embed="rId4" cstate="print"/>
          <a:srcRect b="54784"/>
          <a:stretch>
            <a:fillRect/>
          </a:stretch>
        </p:blipFill>
        <p:spPr bwMode="auto">
          <a:xfrm>
            <a:off x="5063727" y="697025"/>
            <a:ext cx="3751344" cy="3172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501450" y="12313"/>
            <a:ext cx="2971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проект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«Одуванчик и его друзья»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68393" y="2617594"/>
            <a:ext cx="5246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дуваник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пчёлка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124\Downloads\IMG202105171452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3999" r="5548" b="3231"/>
          <a:stretch/>
        </p:blipFill>
        <p:spPr bwMode="auto">
          <a:xfrm rot="16200000">
            <a:off x="951973" y="2495747"/>
            <a:ext cx="2607734" cy="42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8564" y="5868239"/>
            <a:ext cx="4436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Коллективная работа «Встречаем лето!»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Picture 2" descr="C:\Users\124\Downloads\IMG202105191128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24145"/>
            <a:ext cx="2524833" cy="24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99608" y="6172421"/>
            <a:ext cx="4273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«Цветик-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–модель цветка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9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s://im0-tub-ru.yandex.net/i?id=1659ec2847937c86a8f4ade58be35eeb&amp;ref=rim&amp;n=33&amp;w=212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520"/>
            <a:ext cx="9208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f.ppt-online.org/files/slide/p/PMVFgXHT3L4CntulpiDo6dbJS9cyhEswjRqZNB/slide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8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17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img1.liveinternet.ru/images/attach/c/5/89/174/89174537_large_c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" y="27943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484784"/>
            <a:ext cx="4186808" cy="4608512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877702"/>
              </p:ext>
            </p:extLst>
          </p:nvPr>
        </p:nvGraphicFramePr>
        <p:xfrm>
          <a:off x="457200" y="1052736"/>
          <a:ext cx="3609975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одержимое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20450094"/>
              </p:ext>
            </p:extLst>
          </p:nvPr>
        </p:nvGraphicFramePr>
        <p:xfrm>
          <a:off x="4648200" y="1052736"/>
          <a:ext cx="413864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83646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1659ec2847937c86a8f4ade58be35eeb&amp;ref=rim&amp;n=33&amp;w=212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036496" cy="6715415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Актуальность.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дошкольников с природой является одной из важнейших задач в работе с детьми. При этом очень важно, чтобы получаемые знания не были преподнесены изолированно, без привязки к целому комплексу явлений, окружающих предмет изучения. Дети всегда должны видеть связь отдельного вида с окружающей средой, его влияние на эту среду, они должны понимать, что растения и животные зависят друг от друга и от среды обитания.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— одно из основных направлений в системе образования, это способ воздействия на чувства детей, их сознания, взгляды и представления. Дети испытывают потребность в общении с природой. Они учатся любить природу, наблюдать, сопереживать, понимать, что наша Земля не сможет существовать без растений, так как они не только помогают нам дышать, но и лечат от болезней.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Веками человек был потребителем по отношению к природе: жил и пользовался её дарами, не задумываясь о последствиях. И у меня возникло желание охранять природу от её неоправданно варварского уничтожения и загрязнения, воспитывать в детях бережное к ней отношение. И начинать нужно с самых маленьких.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Одним из перспективных методов, способствующих решению этой проблемы, является метод проект­ной деятельности. Основываясь на личностно-ориентированном подхо­де к обучению и воспитанию, он развивает познавательный интерес, любознательность к различным областям знаний, фор­мирует навыки сотрудничества, практические умения у детей, в данном случае, в области экологического воспитания.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проектами экологической направленности имеет боль­шое значение для развития познава­тельных интересов ребенка. Через объедине­ние различных областей знаний формируется целостное видение картины окружающего мира. Кол­лективная работа детей дает им возможность проявить себя в различных видах де­ятельности. Общее дело развивает любознательность, коммуникативные и нравственные качества дошкольников.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проектного метода в системе экологического воспитания дошкольников является наиболее эффективным, так как он позволяет сочетать интересы всех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участников.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145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im0-tub-ru.yandex.net/i?id=1659ec2847937c86a8f4ade58be35eeb&amp;ref=rim&amp;n=33&amp;w=212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" y="18782"/>
            <a:ext cx="9208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201" y="38798"/>
            <a:ext cx="8568952" cy="653898"/>
          </a:xfrm>
        </p:spPr>
        <p:txBody>
          <a:bodyPr>
            <a:noAutofit/>
          </a:bodyPr>
          <a:lstStyle/>
          <a:p>
            <a:pPr algn="just"/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одно из основных направлений в системе образования, это способ воздействия на чувства детей, их сознания, взгляды и представления.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 – начальный этап формирования личности человека, его ценностей ориентации в окружающем мире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период закладывается позитивное отношение к природе, к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«рукотворному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миру”, к себе и к окружающим людям.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содержанием экологического воспитания является формирования у ребенка осознано– правильного отношения к природным явлениям и объектам, которые окружают его и с которыми он знакомится в дошкольном детстве.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перспективных методов, способствующих решению этой проблемы, является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проект­ной деятельности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Основываясь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личностно-ориентированном подхо­де к обучению и воспитанию, он развивает познавательный интерес, любознательность к различным областям знаний, фор­мирует навыки сотрудничества, практические умения у детей, в данном случае, в области экологического воспитания.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36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s://im0-tub-ru.yandex.net/i?id=1659ec2847937c86a8f4ade58be35eeb&amp;ref=rim&amp;n=33&amp;w=212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" y="18782"/>
            <a:ext cx="9208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9509" y="332656"/>
            <a:ext cx="4032448" cy="3600400"/>
          </a:xfrm>
          <a:custGeom>
            <a:avLst/>
            <a:gdLst>
              <a:gd name="connsiteX0" fmla="*/ 2482110 w 3496889"/>
              <a:gd name="connsiteY0" fmla="*/ 557540 h 3496889"/>
              <a:gd name="connsiteX1" fmla="*/ 2754113 w 3496889"/>
              <a:gd name="connsiteY1" fmla="*/ 329292 h 3496889"/>
              <a:gd name="connsiteX2" fmla="*/ 2971411 w 3496889"/>
              <a:gd name="connsiteY2" fmla="*/ 511627 h 3496889"/>
              <a:gd name="connsiteX3" fmla="*/ 2793861 w 3496889"/>
              <a:gd name="connsiteY3" fmla="*/ 819132 h 3496889"/>
              <a:gd name="connsiteX4" fmla="*/ 3075963 w 3496889"/>
              <a:gd name="connsiteY4" fmla="*/ 1307750 h 3496889"/>
              <a:gd name="connsiteX5" fmla="*/ 3431045 w 3496889"/>
              <a:gd name="connsiteY5" fmla="*/ 1307741 h 3496889"/>
              <a:gd name="connsiteX6" fmla="*/ 3480302 w 3496889"/>
              <a:gd name="connsiteY6" fmla="*/ 1587095 h 3496889"/>
              <a:gd name="connsiteX7" fmla="*/ 3146630 w 3496889"/>
              <a:gd name="connsiteY7" fmla="*/ 1708531 h 3496889"/>
              <a:gd name="connsiteX8" fmla="*/ 3048656 w 3496889"/>
              <a:gd name="connsiteY8" fmla="*/ 2264163 h 3496889"/>
              <a:gd name="connsiteX9" fmla="*/ 3320671 w 3496889"/>
              <a:gd name="connsiteY9" fmla="*/ 2492397 h 3496889"/>
              <a:gd name="connsiteX10" fmla="*/ 3178840 w 3496889"/>
              <a:gd name="connsiteY10" fmla="*/ 2738057 h 3496889"/>
              <a:gd name="connsiteX11" fmla="*/ 2845175 w 3496889"/>
              <a:gd name="connsiteY11" fmla="*/ 2616603 h 3496889"/>
              <a:gd name="connsiteX12" fmla="*/ 2412967 w 3496889"/>
              <a:gd name="connsiteY12" fmla="*/ 2979268 h 3496889"/>
              <a:gd name="connsiteX13" fmla="*/ 2474636 w 3496889"/>
              <a:gd name="connsiteY13" fmla="*/ 3328954 h 3496889"/>
              <a:gd name="connsiteX14" fmla="*/ 2208080 w 3496889"/>
              <a:gd name="connsiteY14" fmla="*/ 3425972 h 3496889"/>
              <a:gd name="connsiteX15" fmla="*/ 2030547 w 3496889"/>
              <a:gd name="connsiteY15" fmla="*/ 3118457 h 3496889"/>
              <a:gd name="connsiteX16" fmla="*/ 1466340 w 3496889"/>
              <a:gd name="connsiteY16" fmla="*/ 3118457 h 3496889"/>
              <a:gd name="connsiteX17" fmla="*/ 1288809 w 3496889"/>
              <a:gd name="connsiteY17" fmla="*/ 3425972 h 3496889"/>
              <a:gd name="connsiteX18" fmla="*/ 1022253 w 3496889"/>
              <a:gd name="connsiteY18" fmla="*/ 3328954 h 3496889"/>
              <a:gd name="connsiteX19" fmla="*/ 1083922 w 3496889"/>
              <a:gd name="connsiteY19" fmla="*/ 2979268 h 3496889"/>
              <a:gd name="connsiteX20" fmla="*/ 651714 w 3496889"/>
              <a:gd name="connsiteY20" fmla="*/ 2616602 h 3496889"/>
              <a:gd name="connsiteX21" fmla="*/ 318049 w 3496889"/>
              <a:gd name="connsiteY21" fmla="*/ 2738057 h 3496889"/>
              <a:gd name="connsiteX22" fmla="*/ 176218 w 3496889"/>
              <a:gd name="connsiteY22" fmla="*/ 2492397 h 3496889"/>
              <a:gd name="connsiteX23" fmla="*/ 448232 w 3496889"/>
              <a:gd name="connsiteY23" fmla="*/ 2264162 h 3496889"/>
              <a:gd name="connsiteX24" fmla="*/ 350259 w 3496889"/>
              <a:gd name="connsiteY24" fmla="*/ 1708530 h 3496889"/>
              <a:gd name="connsiteX25" fmla="*/ 16587 w 3496889"/>
              <a:gd name="connsiteY25" fmla="*/ 1587095 h 3496889"/>
              <a:gd name="connsiteX26" fmla="*/ 65844 w 3496889"/>
              <a:gd name="connsiteY26" fmla="*/ 1307741 h 3496889"/>
              <a:gd name="connsiteX27" fmla="*/ 420926 w 3496889"/>
              <a:gd name="connsiteY27" fmla="*/ 1307750 h 3496889"/>
              <a:gd name="connsiteX28" fmla="*/ 703030 w 3496889"/>
              <a:gd name="connsiteY28" fmla="*/ 819133 h 3496889"/>
              <a:gd name="connsiteX29" fmla="*/ 525478 w 3496889"/>
              <a:gd name="connsiteY29" fmla="*/ 511627 h 3496889"/>
              <a:gd name="connsiteX30" fmla="*/ 742776 w 3496889"/>
              <a:gd name="connsiteY30" fmla="*/ 329292 h 3496889"/>
              <a:gd name="connsiteX31" fmla="*/ 1014779 w 3496889"/>
              <a:gd name="connsiteY31" fmla="*/ 557540 h 3496889"/>
              <a:gd name="connsiteX32" fmla="*/ 1544960 w 3496889"/>
              <a:gd name="connsiteY32" fmla="*/ 364571 h 3496889"/>
              <a:gd name="connsiteX33" fmla="*/ 1606611 w 3496889"/>
              <a:gd name="connsiteY33" fmla="*/ 14880 h 3496889"/>
              <a:gd name="connsiteX34" fmla="*/ 1890278 w 3496889"/>
              <a:gd name="connsiteY34" fmla="*/ 14880 h 3496889"/>
              <a:gd name="connsiteX35" fmla="*/ 1951928 w 3496889"/>
              <a:gd name="connsiteY35" fmla="*/ 364569 h 3496889"/>
              <a:gd name="connsiteX36" fmla="*/ 2482109 w 3496889"/>
              <a:gd name="connsiteY36" fmla="*/ 557540 h 3496889"/>
              <a:gd name="connsiteX37" fmla="*/ 2482110 w 3496889"/>
              <a:gd name="connsiteY37" fmla="*/ 557540 h 349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496889" h="3496889">
                <a:moveTo>
                  <a:pt x="2482110" y="557540"/>
                </a:moveTo>
                <a:lnTo>
                  <a:pt x="2754113" y="329292"/>
                </a:lnTo>
                <a:lnTo>
                  <a:pt x="2971411" y="511627"/>
                </a:lnTo>
                <a:lnTo>
                  <a:pt x="2793861" y="819132"/>
                </a:lnTo>
                <a:cubicBezTo>
                  <a:pt x="2920108" y="961152"/>
                  <a:pt x="3016095" y="1127406"/>
                  <a:pt x="3075963" y="1307750"/>
                </a:cubicBezTo>
                <a:lnTo>
                  <a:pt x="3431045" y="1307741"/>
                </a:lnTo>
                <a:lnTo>
                  <a:pt x="3480302" y="1587095"/>
                </a:lnTo>
                <a:lnTo>
                  <a:pt x="3146630" y="1708531"/>
                </a:lnTo>
                <a:cubicBezTo>
                  <a:pt x="3152052" y="1898474"/>
                  <a:pt x="3118716" y="2087530"/>
                  <a:pt x="3048656" y="2264163"/>
                </a:cubicBezTo>
                <a:lnTo>
                  <a:pt x="3320671" y="2492397"/>
                </a:lnTo>
                <a:lnTo>
                  <a:pt x="3178840" y="2738057"/>
                </a:lnTo>
                <a:lnTo>
                  <a:pt x="2845175" y="2616603"/>
                </a:lnTo>
                <a:cubicBezTo>
                  <a:pt x="2727235" y="2765594"/>
                  <a:pt x="2580175" y="2888993"/>
                  <a:pt x="2412967" y="2979268"/>
                </a:cubicBezTo>
                <a:lnTo>
                  <a:pt x="2474636" y="3328954"/>
                </a:lnTo>
                <a:lnTo>
                  <a:pt x="2208080" y="3425972"/>
                </a:lnTo>
                <a:lnTo>
                  <a:pt x="2030547" y="3118457"/>
                </a:lnTo>
                <a:cubicBezTo>
                  <a:pt x="1844430" y="3156781"/>
                  <a:pt x="1652457" y="3156781"/>
                  <a:pt x="1466340" y="3118457"/>
                </a:cubicBezTo>
                <a:lnTo>
                  <a:pt x="1288809" y="3425972"/>
                </a:lnTo>
                <a:lnTo>
                  <a:pt x="1022253" y="3328954"/>
                </a:lnTo>
                <a:lnTo>
                  <a:pt x="1083922" y="2979268"/>
                </a:lnTo>
                <a:cubicBezTo>
                  <a:pt x="916714" y="2888992"/>
                  <a:pt x="769654" y="2765594"/>
                  <a:pt x="651714" y="2616602"/>
                </a:cubicBezTo>
                <a:lnTo>
                  <a:pt x="318049" y="2738057"/>
                </a:lnTo>
                <a:lnTo>
                  <a:pt x="176218" y="2492397"/>
                </a:lnTo>
                <a:lnTo>
                  <a:pt x="448232" y="2264162"/>
                </a:lnTo>
                <a:cubicBezTo>
                  <a:pt x="378172" y="2087529"/>
                  <a:pt x="344837" y="1898473"/>
                  <a:pt x="350259" y="1708530"/>
                </a:cubicBezTo>
                <a:lnTo>
                  <a:pt x="16587" y="1587095"/>
                </a:lnTo>
                <a:lnTo>
                  <a:pt x="65844" y="1307741"/>
                </a:lnTo>
                <a:lnTo>
                  <a:pt x="420926" y="1307750"/>
                </a:lnTo>
                <a:cubicBezTo>
                  <a:pt x="480795" y="1127407"/>
                  <a:pt x="576782" y="961153"/>
                  <a:pt x="703030" y="819133"/>
                </a:cubicBezTo>
                <a:lnTo>
                  <a:pt x="525478" y="511627"/>
                </a:lnTo>
                <a:lnTo>
                  <a:pt x="742776" y="329292"/>
                </a:lnTo>
                <a:lnTo>
                  <a:pt x="1014779" y="557540"/>
                </a:lnTo>
                <a:cubicBezTo>
                  <a:pt x="1176564" y="457872"/>
                  <a:pt x="1356960" y="392213"/>
                  <a:pt x="1544960" y="364571"/>
                </a:cubicBezTo>
                <a:lnTo>
                  <a:pt x="1606611" y="14880"/>
                </a:lnTo>
                <a:lnTo>
                  <a:pt x="1890278" y="14880"/>
                </a:lnTo>
                <a:lnTo>
                  <a:pt x="1951928" y="364569"/>
                </a:lnTo>
                <a:cubicBezTo>
                  <a:pt x="2139928" y="392212"/>
                  <a:pt x="2320324" y="457871"/>
                  <a:pt x="2482109" y="557540"/>
                </a:cubicBezTo>
                <a:lnTo>
                  <a:pt x="2482110" y="55754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9698" tIns="845802" rIns="729698" bIns="906956" numCol="1" spcCol="1270" anchor="ctr" anchorCtr="0">
            <a:noAutofit/>
          </a:bodyPr>
          <a:lstStyle/>
          <a:p>
            <a:pPr lvl="0" defTabSz="933450">
              <a:lnSpc>
                <a:spcPct val="90000"/>
              </a:lnSpc>
              <a:spcAft>
                <a:spcPct val="35000"/>
              </a:spcAft>
            </a:pPr>
            <a:r>
              <a:rPr lang="ru-RU" sz="20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br>
              <a:rPr lang="ru-RU" sz="20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формирования у ребенка элементов экологической культуры, экологически грамотного поведения в природе</a:t>
            </a:r>
            <a:endParaRPr lang="ru-RU" sz="2000" b="1" i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3365721" y="980728"/>
            <a:ext cx="5328592" cy="3528392"/>
          </a:xfrm>
          <a:custGeom>
            <a:avLst/>
            <a:gdLst>
              <a:gd name="connsiteX0" fmla="*/ 1902937 w 2543192"/>
              <a:gd name="connsiteY0" fmla="*/ 644127 h 2543192"/>
              <a:gd name="connsiteX1" fmla="*/ 2278144 w 2543192"/>
              <a:gd name="connsiteY1" fmla="*/ 531048 h 2543192"/>
              <a:gd name="connsiteX2" fmla="*/ 2416206 w 2543192"/>
              <a:gd name="connsiteY2" fmla="*/ 770179 h 2543192"/>
              <a:gd name="connsiteX3" fmla="*/ 2130671 w 2543192"/>
              <a:gd name="connsiteY3" fmla="*/ 1038577 h 2543192"/>
              <a:gd name="connsiteX4" fmla="*/ 2130670 w 2543192"/>
              <a:gd name="connsiteY4" fmla="*/ 1504617 h 2543192"/>
              <a:gd name="connsiteX5" fmla="*/ 2416206 w 2543192"/>
              <a:gd name="connsiteY5" fmla="*/ 1773013 h 2543192"/>
              <a:gd name="connsiteX6" fmla="*/ 2278144 w 2543192"/>
              <a:gd name="connsiteY6" fmla="*/ 2012144 h 2543192"/>
              <a:gd name="connsiteX7" fmla="*/ 1902937 w 2543192"/>
              <a:gd name="connsiteY7" fmla="*/ 1899065 h 2543192"/>
              <a:gd name="connsiteX8" fmla="*/ 1499331 w 2543192"/>
              <a:gd name="connsiteY8" fmla="*/ 2132086 h 2543192"/>
              <a:gd name="connsiteX9" fmla="*/ 1409659 w 2543192"/>
              <a:gd name="connsiteY9" fmla="*/ 2513566 h 2543192"/>
              <a:gd name="connsiteX10" fmla="*/ 1133533 w 2543192"/>
              <a:gd name="connsiteY10" fmla="*/ 2513566 h 2543192"/>
              <a:gd name="connsiteX11" fmla="*/ 1043860 w 2543192"/>
              <a:gd name="connsiteY11" fmla="*/ 2132087 h 2543192"/>
              <a:gd name="connsiteX12" fmla="*/ 640255 w 2543192"/>
              <a:gd name="connsiteY12" fmla="*/ 1899065 h 2543192"/>
              <a:gd name="connsiteX13" fmla="*/ 265048 w 2543192"/>
              <a:gd name="connsiteY13" fmla="*/ 2012144 h 2543192"/>
              <a:gd name="connsiteX14" fmla="*/ 126986 w 2543192"/>
              <a:gd name="connsiteY14" fmla="*/ 1773013 h 2543192"/>
              <a:gd name="connsiteX15" fmla="*/ 412521 w 2543192"/>
              <a:gd name="connsiteY15" fmla="*/ 1504615 h 2543192"/>
              <a:gd name="connsiteX16" fmla="*/ 412521 w 2543192"/>
              <a:gd name="connsiteY16" fmla="*/ 1038575 h 2543192"/>
              <a:gd name="connsiteX17" fmla="*/ 126986 w 2543192"/>
              <a:gd name="connsiteY17" fmla="*/ 770179 h 2543192"/>
              <a:gd name="connsiteX18" fmla="*/ 265048 w 2543192"/>
              <a:gd name="connsiteY18" fmla="*/ 531048 h 2543192"/>
              <a:gd name="connsiteX19" fmla="*/ 640255 w 2543192"/>
              <a:gd name="connsiteY19" fmla="*/ 644127 h 2543192"/>
              <a:gd name="connsiteX20" fmla="*/ 1043861 w 2543192"/>
              <a:gd name="connsiteY20" fmla="*/ 411106 h 2543192"/>
              <a:gd name="connsiteX21" fmla="*/ 1133533 w 2543192"/>
              <a:gd name="connsiteY21" fmla="*/ 29626 h 2543192"/>
              <a:gd name="connsiteX22" fmla="*/ 1409659 w 2543192"/>
              <a:gd name="connsiteY22" fmla="*/ 29626 h 2543192"/>
              <a:gd name="connsiteX23" fmla="*/ 1499332 w 2543192"/>
              <a:gd name="connsiteY23" fmla="*/ 411105 h 2543192"/>
              <a:gd name="connsiteX24" fmla="*/ 1902937 w 2543192"/>
              <a:gd name="connsiteY24" fmla="*/ 644127 h 254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3192" h="2543192">
                <a:moveTo>
                  <a:pt x="1902937" y="644127"/>
                </a:moveTo>
                <a:lnTo>
                  <a:pt x="2278144" y="531048"/>
                </a:lnTo>
                <a:lnTo>
                  <a:pt x="2416206" y="770179"/>
                </a:lnTo>
                <a:lnTo>
                  <a:pt x="2130671" y="1038577"/>
                </a:lnTo>
                <a:cubicBezTo>
                  <a:pt x="2172060" y="1191167"/>
                  <a:pt x="2172060" y="1352028"/>
                  <a:pt x="2130670" y="1504617"/>
                </a:cubicBezTo>
                <a:lnTo>
                  <a:pt x="2416206" y="1773013"/>
                </a:lnTo>
                <a:lnTo>
                  <a:pt x="2278144" y="2012144"/>
                </a:lnTo>
                <a:lnTo>
                  <a:pt x="1902937" y="1899065"/>
                </a:lnTo>
                <a:cubicBezTo>
                  <a:pt x="1791484" y="2011205"/>
                  <a:pt x="1652174" y="2091636"/>
                  <a:pt x="1499331" y="2132086"/>
                </a:cubicBezTo>
                <a:lnTo>
                  <a:pt x="1409659" y="2513566"/>
                </a:lnTo>
                <a:lnTo>
                  <a:pt x="1133533" y="2513566"/>
                </a:lnTo>
                <a:lnTo>
                  <a:pt x="1043860" y="2132087"/>
                </a:lnTo>
                <a:cubicBezTo>
                  <a:pt x="891018" y="2091636"/>
                  <a:pt x="751707" y="2011205"/>
                  <a:pt x="640255" y="1899065"/>
                </a:cubicBezTo>
                <a:lnTo>
                  <a:pt x="265048" y="2012144"/>
                </a:lnTo>
                <a:lnTo>
                  <a:pt x="126986" y="1773013"/>
                </a:lnTo>
                <a:lnTo>
                  <a:pt x="412521" y="1504615"/>
                </a:lnTo>
                <a:cubicBezTo>
                  <a:pt x="371132" y="1352025"/>
                  <a:pt x="371132" y="1191165"/>
                  <a:pt x="412521" y="1038575"/>
                </a:cubicBezTo>
                <a:lnTo>
                  <a:pt x="126986" y="770179"/>
                </a:lnTo>
                <a:lnTo>
                  <a:pt x="265048" y="531048"/>
                </a:lnTo>
                <a:lnTo>
                  <a:pt x="640255" y="644127"/>
                </a:lnTo>
                <a:cubicBezTo>
                  <a:pt x="751708" y="531987"/>
                  <a:pt x="891018" y="451556"/>
                  <a:pt x="1043861" y="411106"/>
                </a:cubicBezTo>
                <a:lnTo>
                  <a:pt x="1133533" y="29626"/>
                </a:lnTo>
                <a:lnTo>
                  <a:pt x="1409659" y="29626"/>
                </a:lnTo>
                <a:lnTo>
                  <a:pt x="1499332" y="411105"/>
                </a:lnTo>
                <a:cubicBezTo>
                  <a:pt x="1652174" y="451556"/>
                  <a:pt x="1791485" y="531987"/>
                  <a:pt x="1902937" y="644127"/>
                </a:cubicBezTo>
                <a:close/>
              </a:path>
            </a:pathLst>
          </a:custGeom>
          <a:gradFill rotWithShape="0">
            <a:gsLst>
              <a:gs pos="0">
                <a:srgbClr val="8488C4">
                  <a:alpha val="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925" tIns="670797" rIns="666925" bIns="670797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i="1" dirty="0" smtClean="0">
              <a:solidFill>
                <a:schemeClr val="tx1"/>
              </a:solidFill>
            </a:endParaRPr>
          </a:p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lvl="0" indent="-342900" algn="ctr" defTabSz="933450">
              <a:spcBef>
                <a:spcPct val="0"/>
              </a:spcBef>
              <a:spcAft>
                <a:spcPct val="35000"/>
              </a:spcAft>
              <a:buAutoNum type="arabicPeriod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живой природе; </a:t>
            </a:r>
          </a:p>
          <a:p>
            <a:pPr marL="342900" lvl="0" indent="-342900" algn="ctr" defTabSz="933450">
              <a:spcBef>
                <a:spcPct val="0"/>
              </a:spcBef>
              <a:spcAft>
                <a:spcPct val="35000"/>
              </a:spcAft>
              <a:buAutoNum type="arabicPeriod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правилами поведения на природе, уточнить экологические запреты; </a:t>
            </a:r>
          </a:p>
          <a:p>
            <a:pPr marL="342900" lvl="0" indent="-342900" algn="ctr" defTabSz="933450">
              <a:spcBef>
                <a:spcPct val="0"/>
              </a:spcBef>
              <a:spcAft>
                <a:spcPct val="35000"/>
              </a:spcAft>
              <a:buAutoNum type="arabicPeriod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Учить анализировать, делать выводы; </a:t>
            </a:r>
          </a:p>
          <a:p>
            <a:pPr marL="342900" lvl="0" indent="-342900" algn="ctr" defTabSz="933450">
              <a:spcBef>
                <a:spcPct val="0"/>
              </a:spcBef>
              <a:spcAft>
                <a:spcPct val="35000"/>
              </a:spcAft>
              <a:buAutoNum type="arabicPeriod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Учить видеть красоту русской природы; </a:t>
            </a:r>
          </a:p>
          <a:p>
            <a:pPr marL="342900" lvl="0" indent="-342900" algn="ctr" defTabSz="933450">
              <a:spcBef>
                <a:spcPct val="0"/>
              </a:spcBef>
              <a:spcAft>
                <a:spcPct val="35000"/>
              </a:spcAft>
              <a:buAutoNum type="arabicPeriod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у детей познавательный интерес к животным и растениям, ближайшего окружения;</a:t>
            </a:r>
          </a:p>
          <a:p>
            <a:pPr lvl="0" algn="ctr" defTabSz="933450"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Развивать наблюдательность, творческое воображение; </a:t>
            </a:r>
          </a:p>
          <a:p>
            <a:pPr lvl="0" algn="ctr" defTabSz="933450"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7.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оздать условия для участия родителей в образовательном процессе</a:t>
            </a:r>
            <a:endParaRPr lang="ru-RU" b="1" i="1" kern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95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im0-tub-ru.yandex.net/i?id=1659ec2847937c86a8f4ade58be35eeb&amp;ref=rim&amp;n=33&amp;w=212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8"/>
            <a:ext cx="9208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692696"/>
            <a:ext cx="792088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Условия для реализации проектов:</a:t>
            </a: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 специальных педагогических воздействий </a:t>
            </a: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предметно-пространственной  среды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Разработка и реализация экологических проектов: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Летних проектов: 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Кто дружит с одуванчиком»,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«Коротышки в цветочном городе»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Осеннего проекта: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«Приключение волшебной луковки»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Зимнего  проекта: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 каждой пичужки – своя кормушка»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5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ownloads\снегир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0648"/>
            <a:ext cx="777686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ПРОЕКТА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каждой пичужки – своя кормушка»:</a:t>
            </a:r>
          </a:p>
          <a:p>
            <a:pPr algn="ctr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опыты,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вопросы, наблюдения;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самостоятельное наблюдение;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коллективное наблюдение;</a:t>
            </a:r>
          </a:p>
          <a:p>
            <a:pPr algn="ctr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наглядные: </a:t>
            </a:r>
          </a:p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альбомов: «Птицы бывают разные», «Птичья столовая»; «Зимующие птицы»</a:t>
            </a:r>
          </a:p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мультфильмов: «Серая шейка», «Кукушка и скворец», «Высокая горка». </a:t>
            </a:r>
          </a:p>
          <a:p>
            <a:pPr algn="ctr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 чтение детской  литературы,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сказок, использование фольклора: загадки,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прибаутки,потешки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птицах,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Игры- </a:t>
            </a:r>
            <a:r>
              <a:rPr lang="ru-RU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имровизации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продуктивные виды деятельности</a:t>
            </a:r>
          </a:p>
          <a:p>
            <a:pPr algn="ctr"/>
            <a:endParaRPr lang="ru-RU" sz="20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21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дмин\Downloads\снегир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3500" dirty="0" smtClean="0">
                <a:solidFill>
                  <a:srgbClr val="FF0000"/>
                </a:solidFill>
              </a:rPr>
              <a:t>Проект включает 3 этапа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1.Подготовительный.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2.Практический (основной).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3.Заключительный.</a:t>
            </a:r>
          </a:p>
          <a:p>
            <a:r>
              <a:rPr lang="ru-RU" sz="28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ПЕРВЫЙ ЭТАП.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Сбор и анализ литературы по данной теме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Разработка плана реализации проекта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Разработка дидактических игр, пособий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Подборка иллюстративного материала.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Подборка стихотворений, загадок, песен, сказок, мифов,;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Подборка подвижных, пальчиковых, дидактических игр, веселых вопросов и упражнений по теме.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Подготовка материала для изобразительной деятельности,.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Совместное изготовление с  родителями кормушек для птиц.</a:t>
            </a:r>
          </a:p>
          <a:p>
            <a:endParaRPr lang="ru-RU" sz="2000" dirty="0" smtClean="0">
              <a:solidFill>
                <a:schemeClr val="bg2"/>
              </a:solidFill>
            </a:endParaRPr>
          </a:p>
          <a:p>
            <a:endParaRPr lang="ru-RU" sz="2000" dirty="0" smtClean="0">
              <a:solidFill>
                <a:schemeClr val="bg2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50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Downloads\снегир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451" y="22690"/>
            <a:ext cx="8229600" cy="604867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ЭТАП.</a:t>
            </a:r>
          </a:p>
          <a:p>
            <a:r>
              <a:rPr lang="ru-RU" sz="7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</a:t>
            </a:r>
            <a:r>
              <a:rPr lang="ru-RU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живут наши пернатые друзья зимой», «Кто заботится о птицах», «Пользу или вред приносят птицы?», «Меню птиц», </a:t>
            </a:r>
            <a:r>
              <a:rPr lang="ru-RU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«Поможем нашим пернатым друзьям» ,«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Зимующие птицы нашего города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деятельность:</a:t>
            </a:r>
            <a:r>
              <a:rPr lang="ru-RU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целостной картины мира. Тема: «Зимующие птицы» Цели: рассказать детям о зимующих птицах, объяснить причину их перелетов (перелетные, зимующие); учить отвечать на вопросы полными ответами, способствовать воспитанию заботливого отношения к птицам. </a:t>
            </a:r>
            <a:r>
              <a:rPr lang="ru-RU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ФЭМП 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«Сколько птиц к кормушке нашей прилетело?» </a:t>
            </a:r>
          </a:p>
          <a:p>
            <a:r>
              <a:rPr lang="ru-RU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  <a:r>
              <a:rPr lang="ru-RU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:Наблюдение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птицами зимой: Наблюдение за синицей, наблюдение за зимующими птицами, наблюдение за вороной, наблюдение за голубями. Наблюдение за поведением птиц на кормушке. </a:t>
            </a:r>
          </a:p>
          <a:p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Изготовление кормушек, чистка кормушек, подкормка птиц. Лепка из пластилина.</a:t>
            </a:r>
          </a:p>
          <a:p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 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«Помоги птицам зимой» Изготовление кормушек «Лучшая кормушка»</a:t>
            </a:r>
          </a:p>
          <a:p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птицу по описанию", «Чей хвост?», «Кто что ест», «Узнай по голосу», </a:t>
            </a:r>
            <a:r>
              <a:rPr lang="ru-RU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Н/и 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«Домино» (птицы), «Разрезные картинки», </a:t>
            </a:r>
            <a:r>
              <a:rPr lang="ru-RU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 «Найди пару» «Зимующие 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птицы. </a:t>
            </a:r>
            <a:endParaRPr lang="ru-RU" sz="7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</a:t>
            </a:r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«Птичий двор».  </a:t>
            </a:r>
          </a:p>
          <a:p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игры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загадки о </a:t>
            </a:r>
            <a:r>
              <a:rPr lang="ru-RU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птицах, «Продолжи описание», «Опиши по картинке».</a:t>
            </a:r>
            <a:endParaRPr lang="ru-RU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игры: 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«Где обедал воробей</a:t>
            </a:r>
            <a:r>
              <a:rPr lang="ru-RU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 </a:t>
            </a: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«Снегири», «Воробушки и кот», «Зимующие и перелетные птицы», «Воробушки и автомобиль», «Совушка»</a:t>
            </a:r>
          </a:p>
          <a:p>
            <a:endParaRPr lang="ru-RU" sz="8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487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793</Words>
  <Application>Microsoft Office PowerPoint</Application>
  <PresentationFormat>Экран (4:3)</PresentationFormat>
  <Paragraphs>132</Paragraphs>
  <Slides>18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Document</vt:lpstr>
      <vt:lpstr>Муниципальное дошкольное образовательное  автономное учреждение  «Детский сад комбинированного вида № 124                                       «Василёк»   г. Орска» </vt:lpstr>
      <vt:lpstr>Презентация PowerPoint</vt:lpstr>
      <vt:lpstr>Актуальность. Ознакомление дошкольников с природой является одной из важнейших задач в работе с детьми. При этом очень важно, чтобы получаемые знания не были преподнесены изолированно, без привязки к целому комплексу явлений, окружающих предмет изучения. Дети всегда должны видеть связь отдельного вида с окружающей средой, его влияние на эту среду, они должны понимать, что растения и животные зависят друг от друга и от среды обитания. Экологическое воспитание — одно из основных направлений в системе образования, это способ воздействия на чувства детей, их сознания, взгляды и представления. Дети испытывают потребность в общении с природой. Они учатся любить природу, наблюдать, сопереживать, понимать, что наша Земля не сможет существовать без растений, так как они не только помогают нам дышать, но и лечат от болезней. Веками человек был потребителем по отношению к природе: жил и пользовался её дарами, не задумываясь о последствиях. И у меня возникло желание охранять природу от её неоправданно варварского уничтожения и загрязнения, воспитывать в детях бережное к ней отношение. И начинать нужно с самых маленьких. Одним из перспективных методов, способствующих решению этой проблемы, является метод проект­ной деятельности. Основываясь на личностно-ориентированном подхо­де к обучению и воспитанию, он развивает познавательный интерес, любознательность к различным областям знаний, фор­мирует навыки сотрудничества, практические умения у детей, в данном случае, в области экологического воспитания. Работа над проектами экологической направленности имеет боль­шое значение для развития познава­тельных интересов ребенка. Через объедине­ние различных областей знаний формируется целостное видение картины окружающего мира. Кол­лективная работа детей дает им возможность проявить себя в различных видах де­ятельности. Общее дело развивает любознательность, коммуникативные и нравственные качества дошкольников. Использование проектного метода в системе экологического воспитания дошкольников является наиболее эффективным, так как он позволяет сочетать интересы всех участников. </vt:lpstr>
      <vt:lpstr>                            Экологическое воспитание — одно из основных направлений в системе образования, это способ воздействия на чувства детей, их сознания, взгляды и представления.  Дошкольное детство – начальный этап формирования личности человека, его ценностей ориентации в окружающем мире.  В этот период закладывается позитивное отношение к природе, к «рукотворному миру”, к себе и к окружающим людям.  Основным содержанием экологического воспитания является формирования у ребенка осознано– правильного отношения к природным явлениям и объектам, которые окружают его и с которыми он знакомится в дошкольном детстве.  Одним из перспективных методов, способствующих решению этой проблемы, является метод проект­ной деятельности.  Основываясь на личностно-ориентированном подхо­де к обучению и воспитанию, он развивает познавательный интерес, любознательность к различным областям знаний, фор­мирует навыки сотрудничества, практические умения у детей, в данном случае, в области экологического воспитания. </vt:lpstr>
      <vt:lpstr>Цель:  Создание условий для формирования у ребенка элементов экологической культуры, экологически грамотного поведения в природе</vt:lpstr>
      <vt:lpstr>Презентация PowerPoint</vt:lpstr>
      <vt:lpstr>    </vt:lpstr>
      <vt:lpstr>  </vt:lpstr>
      <vt:lpstr>Презентация PowerPoint</vt:lpstr>
      <vt:lpstr>Презентация PowerPoint</vt:lpstr>
      <vt:lpstr>Презентация PowerPoint</vt:lpstr>
      <vt:lpstr>«Проектная деятельность в экологическом воспитании дошкольника»: «Волшебный лучок»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Муниципального дошкольного образовательного автономного учреждения  «Детский сад комбинированного вида № 124                                       «Василёк»   г. Орска»</dc:title>
  <dc:creator>Админ</dc:creator>
  <cp:lastModifiedBy>124</cp:lastModifiedBy>
  <cp:revision>52</cp:revision>
  <dcterms:created xsi:type="dcterms:W3CDTF">2017-03-12T06:05:26Z</dcterms:created>
  <dcterms:modified xsi:type="dcterms:W3CDTF">2021-05-19T10:17:25Z</dcterms:modified>
</cp:coreProperties>
</file>