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4"/>
  </p:sldMasterIdLst>
  <p:handoutMasterIdLst>
    <p:handoutMasterId r:id="rId11"/>
  </p:handoutMasterIdLst>
  <p:sldIdLst>
    <p:sldId id="257" r:id="rId5"/>
    <p:sldId id="263" r:id="rId6"/>
    <p:sldId id="264" r:id="rId7"/>
    <p:sldId id="266" r:id="rId8"/>
    <p:sldId id="262" r:id="rId9"/>
    <p:sldId id="267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D0D4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58" d="100"/>
          <a:sy n="58" d="100"/>
        </p:scale>
        <p:origin x="280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EDF3F9-A383-40CF-841B-6426D82ECB85}" type="datetimeFigureOut">
              <a:rPr lang="ru-RU" smtClean="0"/>
              <a:t>31.01.2025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BDF9E2-D527-45E4-B727-833247D273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2758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3998" y="1898977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15012" y="4566542"/>
            <a:ext cx="5761973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6653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рав_ответ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1"/>
          <p:cNvSpPr>
            <a:spLocks noGrp="1"/>
          </p:cNvSpPr>
          <p:nvPr>
            <p:ph type="title"/>
          </p:nvPr>
        </p:nvSpPr>
        <p:spPr>
          <a:xfrm>
            <a:off x="3487706" y="385187"/>
            <a:ext cx="5366479" cy="2758191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156422" y="3473014"/>
            <a:ext cx="3988800" cy="71755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  <a:prstDash val="solid"/>
          </a:ln>
        </p:spPr>
        <p:txBody>
          <a:bodyPr anchor="ctr"/>
          <a:lstStyle>
            <a:lvl1pPr marL="0" indent="0" algn="ctr">
              <a:buFontTx/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+mn-lt"/>
                <a:cs typeface="Segoe UI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56422" y="4485839"/>
            <a:ext cx="3988800" cy="71755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  <a:prstDash val="solid"/>
          </a:ln>
        </p:spPr>
        <p:txBody>
          <a:bodyPr anchor="ctr"/>
          <a:lstStyle>
            <a:lvl1pPr marL="0" indent="0" algn="ctr">
              <a:buFontTx/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+mn-lt"/>
                <a:cs typeface="Segoe UI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4156422" y="5498664"/>
            <a:ext cx="3988800" cy="71755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  <a:prstDash val="solid"/>
          </a:ln>
        </p:spPr>
        <p:txBody>
          <a:bodyPr anchor="ctr"/>
          <a:lstStyle>
            <a:lvl1pPr marL="0" indent="0" algn="ctr">
              <a:buFontTx/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+mn-lt"/>
                <a:cs typeface="Segoe UI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1611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рав_ответ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90" y="2585668"/>
            <a:ext cx="2417069" cy="345643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5290" y="2889345"/>
            <a:ext cx="2115316" cy="3145542"/>
          </a:xfrm>
          <a:prstGeom prst="rect">
            <a:avLst/>
          </a:prstGeom>
        </p:spPr>
      </p:pic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3487706" y="385187"/>
            <a:ext cx="5366479" cy="2758191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90" y="2585668"/>
            <a:ext cx="2417069" cy="345643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5290" y="2889345"/>
            <a:ext cx="2115316" cy="3145542"/>
          </a:xfrm>
          <a:prstGeom prst="rect">
            <a:avLst/>
          </a:prstGeom>
        </p:spPr>
      </p:pic>
      <p:sp>
        <p:nvSpPr>
          <p:cNvPr id="1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156422" y="3473014"/>
            <a:ext cx="3988800" cy="71755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  <a:prstDash val="solid"/>
          </a:ln>
        </p:spPr>
        <p:txBody>
          <a:bodyPr anchor="ctr"/>
          <a:lstStyle>
            <a:lvl1pPr marL="0" indent="0" algn="ctr">
              <a:buFontTx/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+mn-lt"/>
                <a:cs typeface="Segoe UI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56422" y="4485839"/>
            <a:ext cx="3988800" cy="71755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  <a:prstDash val="solid"/>
          </a:ln>
        </p:spPr>
        <p:txBody>
          <a:bodyPr anchor="ctr"/>
          <a:lstStyle>
            <a:lvl1pPr marL="0" indent="0" algn="ctr">
              <a:buFontTx/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+mn-lt"/>
                <a:cs typeface="Segoe UI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4156422" y="5498664"/>
            <a:ext cx="3988800" cy="71755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  <a:prstDash val="solid"/>
          </a:ln>
        </p:spPr>
        <p:txBody>
          <a:bodyPr anchor="ctr"/>
          <a:lstStyle>
            <a:lvl1pPr marL="0" indent="0" algn="ctr">
              <a:buFontTx/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+mn-lt"/>
                <a:cs typeface="Segoe UI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314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рав_ответ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317" y="2744164"/>
            <a:ext cx="2298197" cy="329794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8984" y="2290011"/>
            <a:ext cx="1642875" cy="3752096"/>
          </a:xfrm>
          <a:prstGeom prst="rect">
            <a:avLst/>
          </a:prstGeom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3487706" y="385187"/>
            <a:ext cx="5366479" cy="2758191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317" y="2744164"/>
            <a:ext cx="2298197" cy="329794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8984" y="2290011"/>
            <a:ext cx="1642875" cy="3752096"/>
          </a:xfrm>
          <a:prstGeom prst="rect">
            <a:avLst/>
          </a:prstGeom>
        </p:spPr>
      </p:pic>
      <p:sp>
        <p:nvSpPr>
          <p:cNvPr id="11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156422" y="3473014"/>
            <a:ext cx="3988800" cy="71755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  <a:prstDash val="solid"/>
          </a:ln>
        </p:spPr>
        <p:txBody>
          <a:bodyPr anchor="ctr"/>
          <a:lstStyle>
            <a:lvl1pPr marL="0" indent="0" algn="ctr">
              <a:buFontTx/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+mn-lt"/>
                <a:cs typeface="Segoe UI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56422" y="4485839"/>
            <a:ext cx="3988800" cy="71755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  <a:prstDash val="solid"/>
          </a:ln>
        </p:spPr>
        <p:txBody>
          <a:bodyPr anchor="ctr"/>
          <a:lstStyle>
            <a:lvl1pPr marL="0" indent="0" algn="ctr">
              <a:buFontTx/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+mn-lt"/>
                <a:cs typeface="Segoe UI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4156422" y="5498664"/>
            <a:ext cx="3988800" cy="71755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  <a:prstDash val="solid"/>
          </a:ln>
        </p:spPr>
        <p:txBody>
          <a:bodyPr anchor="ctr"/>
          <a:lstStyle>
            <a:lvl1pPr marL="0" indent="0" algn="ctr">
              <a:buFontTx/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+mn-lt"/>
                <a:cs typeface="Segoe UI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651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рав_ответ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634" y="2399740"/>
            <a:ext cx="1463043" cy="364236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6106" y="2320491"/>
            <a:ext cx="2002540" cy="3721616"/>
          </a:xfrm>
          <a:prstGeom prst="rect">
            <a:avLst/>
          </a:prstGeom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3487706" y="385187"/>
            <a:ext cx="5366479" cy="2758191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634" y="2399740"/>
            <a:ext cx="1463043" cy="364236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6106" y="2320491"/>
            <a:ext cx="2002540" cy="3721616"/>
          </a:xfrm>
          <a:prstGeom prst="rect">
            <a:avLst/>
          </a:prstGeom>
        </p:spPr>
      </p:pic>
      <p:sp>
        <p:nvSpPr>
          <p:cNvPr id="11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156422" y="3473014"/>
            <a:ext cx="3988800" cy="71755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  <a:prstDash val="solid"/>
          </a:ln>
        </p:spPr>
        <p:txBody>
          <a:bodyPr anchor="ctr"/>
          <a:lstStyle>
            <a:lvl1pPr marL="0" indent="0" algn="ctr">
              <a:buFontTx/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+mn-lt"/>
                <a:cs typeface="Segoe UI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56422" y="4485839"/>
            <a:ext cx="3988800" cy="71755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  <a:prstDash val="solid"/>
          </a:ln>
        </p:spPr>
        <p:txBody>
          <a:bodyPr anchor="ctr"/>
          <a:lstStyle>
            <a:lvl1pPr marL="0" indent="0" algn="ctr">
              <a:buFontTx/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+mn-lt"/>
                <a:cs typeface="Segoe UI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4156422" y="5498664"/>
            <a:ext cx="3988800" cy="71755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  <a:prstDash val="solid"/>
          </a:ln>
        </p:spPr>
        <p:txBody>
          <a:bodyPr anchor="ctr"/>
          <a:lstStyle>
            <a:lvl1pPr marL="0" indent="0" algn="ctr">
              <a:buFontTx/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+mn-lt"/>
                <a:cs typeface="Segoe UI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3708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Прав_ответ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169" y="2195523"/>
            <a:ext cx="2176276" cy="384658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1446" y="2180283"/>
            <a:ext cx="2575565" cy="3861824"/>
          </a:xfrm>
          <a:prstGeom prst="rect">
            <a:avLst/>
          </a:prstGeom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3487706" y="385187"/>
            <a:ext cx="5366479" cy="2758191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169" y="2195523"/>
            <a:ext cx="2176276" cy="384658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1446" y="2180283"/>
            <a:ext cx="2575565" cy="3861824"/>
          </a:xfrm>
          <a:prstGeom prst="rect">
            <a:avLst/>
          </a:prstGeom>
        </p:spPr>
      </p:pic>
      <p:sp>
        <p:nvSpPr>
          <p:cNvPr id="11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156422" y="3473014"/>
            <a:ext cx="3988800" cy="71755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  <a:prstDash val="solid"/>
          </a:ln>
        </p:spPr>
        <p:txBody>
          <a:bodyPr anchor="ctr"/>
          <a:lstStyle>
            <a:lvl1pPr marL="0" indent="0" algn="ctr">
              <a:buFontTx/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+mn-lt"/>
                <a:cs typeface="Segoe UI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56422" y="4485839"/>
            <a:ext cx="3988800" cy="71755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  <a:prstDash val="solid"/>
          </a:ln>
        </p:spPr>
        <p:txBody>
          <a:bodyPr anchor="ctr"/>
          <a:lstStyle>
            <a:lvl1pPr marL="0" indent="0" algn="ctr">
              <a:buFontTx/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+mn-lt"/>
                <a:cs typeface="Segoe UI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4156422" y="5498664"/>
            <a:ext cx="3988800" cy="71755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  <a:prstDash val="solid"/>
          </a:ln>
        </p:spPr>
        <p:txBody>
          <a:bodyPr anchor="ctr"/>
          <a:lstStyle>
            <a:lvl1pPr marL="0" indent="0" algn="ctr">
              <a:buFontTx/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+mn-lt"/>
                <a:cs typeface="Segoe UI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969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езульта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2101" y="505796"/>
            <a:ext cx="6388621" cy="448361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549" y="1482683"/>
            <a:ext cx="6614173" cy="2529845"/>
          </a:xfrm>
          <a:prstGeom prst="rect">
            <a:avLst/>
          </a:prstGeom>
        </p:spPr>
      </p:pic>
      <p:sp>
        <p:nvSpPr>
          <p:cNvPr id="19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676968" y="2569705"/>
            <a:ext cx="6614173" cy="699587"/>
          </a:xfrm>
          <a:prstGeom prst="rect">
            <a:avLst/>
          </a:prstGeom>
        </p:spPr>
        <p:txBody>
          <a:bodyPr/>
          <a:lstStyle>
            <a:lvl1pPr>
              <a:defRPr b="1" baseline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dirty="0"/>
              <a:t>О</a:t>
            </a:r>
            <a:r>
              <a:rPr lang="en-US" dirty="0"/>
              <a:t> </a:t>
            </a:r>
            <a:r>
              <a:rPr lang="ru-RU" dirty="0"/>
              <a:t>б</a:t>
            </a:r>
            <a:r>
              <a:rPr lang="en-US" dirty="0"/>
              <a:t> </a:t>
            </a:r>
            <a:r>
              <a:rPr lang="ru-RU" dirty="0"/>
              <a:t>р</a:t>
            </a:r>
            <a:r>
              <a:rPr lang="en-US" dirty="0"/>
              <a:t> </a:t>
            </a:r>
            <a:r>
              <a:rPr lang="ru-RU" dirty="0"/>
              <a:t>а</a:t>
            </a:r>
            <a:r>
              <a:rPr lang="en-US" dirty="0"/>
              <a:t> </a:t>
            </a:r>
            <a:r>
              <a:rPr lang="ru-RU" dirty="0"/>
              <a:t>з</a:t>
            </a:r>
            <a:r>
              <a:rPr lang="en-US" dirty="0"/>
              <a:t> </a:t>
            </a:r>
            <a:r>
              <a:rPr lang="ru-RU" dirty="0"/>
              <a:t>е</a:t>
            </a:r>
            <a:r>
              <a:rPr lang="en-US" dirty="0"/>
              <a:t> </a:t>
            </a:r>
            <a:r>
              <a:rPr lang="ru-RU" dirty="0"/>
              <a:t>ц</a:t>
            </a:r>
            <a:r>
              <a:rPr lang="en-US" dirty="0"/>
              <a:t>  </a:t>
            </a:r>
            <a:r>
              <a:rPr lang="ru-RU" dirty="0"/>
              <a:t>з</a:t>
            </a:r>
            <a:r>
              <a:rPr lang="en-US" dirty="0"/>
              <a:t> </a:t>
            </a:r>
            <a:r>
              <a:rPr lang="ru-RU" dirty="0"/>
              <a:t>а</a:t>
            </a:r>
            <a:r>
              <a:rPr lang="en-US" dirty="0"/>
              <a:t> </a:t>
            </a:r>
            <a:r>
              <a:rPr lang="ru-RU" dirty="0"/>
              <a:t>г</a:t>
            </a:r>
            <a:r>
              <a:rPr lang="en-US" dirty="0"/>
              <a:t> </a:t>
            </a:r>
            <a:r>
              <a:rPr lang="ru-RU" dirty="0"/>
              <a:t>о</a:t>
            </a:r>
            <a:r>
              <a:rPr lang="en-US" dirty="0"/>
              <a:t> </a:t>
            </a:r>
            <a:r>
              <a:rPr lang="ru-RU" dirty="0"/>
              <a:t>л</a:t>
            </a:r>
            <a:r>
              <a:rPr lang="en-US" dirty="0"/>
              <a:t> </a:t>
            </a:r>
            <a:r>
              <a:rPr lang="ru-RU" dirty="0"/>
              <a:t>о</a:t>
            </a:r>
            <a:r>
              <a:rPr lang="en-US" dirty="0"/>
              <a:t> </a:t>
            </a:r>
            <a:r>
              <a:rPr lang="ru-RU" dirty="0"/>
              <a:t>в</a:t>
            </a:r>
            <a:r>
              <a:rPr lang="en-US" dirty="0"/>
              <a:t> </a:t>
            </a:r>
            <a:r>
              <a:rPr lang="ru-RU" dirty="0"/>
              <a:t>к</a:t>
            </a:r>
            <a:r>
              <a:rPr lang="en-US" dirty="0"/>
              <a:t> </a:t>
            </a:r>
            <a:r>
              <a:rPr lang="ru-RU" dirty="0"/>
              <a:t>а</a:t>
            </a:r>
          </a:p>
        </p:txBody>
      </p:sp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886" y="2569705"/>
            <a:ext cx="1690142" cy="3683982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8098" y="4089357"/>
            <a:ext cx="1563627" cy="1953772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302" y="1959719"/>
            <a:ext cx="2320644" cy="4083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467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4.44444E-6 L 0.00078 -0.1342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-671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6" presetClass="emph" presetSubtype="0" fill="hold" grpId="0" nodeType="withEffect">
                                  <p:stCondLst>
                                    <p:cond delay="2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42" presetClass="path" presetSubtype="0" accel="50000" decel="5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3.54167E-6 -4.44444E-6 L 0.00065 -0.16851 " pathEditMode="relative" rAng="0" ptsTypes="AA">
                                      <p:cBhvr>
                                        <p:cTn id="19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-8426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42" presetClass="path" presetSubtype="0" accel="50000" decel="50000" fill="hold" grpId="1" nodeType="withEffect">
                                  <p:stCondLst>
                                    <p:cond delay="2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4.79167E-6 -4.44444E-6 L -0.0004 -0.17407 " pathEditMode="relative" rAng="0" ptsTypes="AA">
                                      <p:cBhvr>
                                        <p:cTn id="21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8704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63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04167E-6 2.96296E-6 L 0.1987 -0.00417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35" y="-208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35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54167E-6 -3.33333E-6 L -0.21927 0.00186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64" y="93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35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2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9" grpId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Фо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5904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5300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</p:sldLayoutIdLst>
  <mc:AlternateContent xmlns:mc="http://schemas.openxmlformats.org/markup-compatibility/2006" xmlns:p14="http://schemas.microsoft.com/office/powerpoint/2010/main">
    <mc:Choice Requires="p14">
      <p:transition spd="slow" p14:dur="5000">
        <p14:reveal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5698" y="3292383"/>
            <a:ext cx="2115316" cy="3145542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352507" y="1490585"/>
            <a:ext cx="9144000" cy="379141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0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47900" y="4416550"/>
            <a:ext cx="573534" cy="505026"/>
          </a:xfrm>
          <a:prstGeom prst="rect">
            <a:avLst/>
          </a:prstGeom>
        </p:spPr>
      </p:pic>
      <p:grpSp>
        <p:nvGrpSpPr>
          <p:cNvPr id="11" name="Group 2"/>
          <p:cNvGrpSpPr/>
          <p:nvPr/>
        </p:nvGrpSpPr>
        <p:grpSpPr>
          <a:xfrm>
            <a:off x="420982" y="3182206"/>
            <a:ext cx="2417069" cy="3456439"/>
            <a:chOff x="3344569" y="426786"/>
            <a:chExt cx="2417069" cy="3456439"/>
          </a:xfrm>
        </p:grpSpPr>
        <p:pic>
          <p:nvPicPr>
            <p:cNvPr id="12" name="Рисунок 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344569" y="426786"/>
              <a:ext cx="1863051" cy="3456439"/>
            </a:xfrm>
            <a:prstGeom prst="rect">
              <a:avLst/>
            </a:prstGeom>
          </p:spPr>
        </p:pic>
        <p:pic>
          <p:nvPicPr>
            <p:cNvPr id="13" name="Рисунок 6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006898" y="2129883"/>
              <a:ext cx="754740" cy="379141"/>
            </a:xfrm>
            <a:prstGeom prst="rect">
              <a:avLst/>
            </a:prstGeom>
          </p:spPr>
        </p:pic>
      </p:grpSp>
      <p:sp>
        <p:nvSpPr>
          <p:cNvPr id="16" name="Заголовок 15">
            <a:extLst>
              <a:ext uri="{FF2B5EF4-FFF2-40B4-BE49-F238E27FC236}">
                <a16:creationId xmlns:a16="http://schemas.microsoft.com/office/drawing/2014/main" id="{72C65353-46CD-4D6A-90E7-85E20F8100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8" y="219355"/>
            <a:ext cx="9144000" cy="1374201"/>
          </a:xfrm>
        </p:spPr>
        <p:txBody>
          <a:bodyPr/>
          <a:lstStyle/>
          <a:p>
            <a:r>
              <a:rPr lang="ru-RU" sz="2400" dirty="0">
                <a:solidFill>
                  <a:schemeClr val="bg2">
                    <a:lumMod val="10000"/>
                  </a:schemeClr>
                </a:solidFill>
              </a:rPr>
              <a:t>Муниципальный конкурс дидактических игр и пособий по безопасности жизнедеятельности детей дошкольного возраста "Авторская находка – 2025».</a:t>
            </a:r>
          </a:p>
        </p:txBody>
      </p:sp>
      <p:sp>
        <p:nvSpPr>
          <p:cNvPr id="17" name="Подзаголовок 16">
            <a:extLst>
              <a:ext uri="{FF2B5EF4-FFF2-40B4-BE49-F238E27FC236}">
                <a16:creationId xmlns:a16="http://schemas.microsoft.com/office/drawing/2014/main" id="{D71ABC3C-C485-46AB-BD18-AE0AC2C776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83277" y="4438870"/>
            <a:ext cx="7108724" cy="2230699"/>
          </a:xfrm>
        </p:spPr>
        <p:txBody>
          <a:bodyPr/>
          <a:lstStyle/>
          <a:p>
            <a:r>
              <a:rPr lang="ru-RU" dirty="0" err="1">
                <a:latin typeface="+mj-lt"/>
              </a:rPr>
              <a:t>Воспитатель:Кайтаева</a:t>
            </a:r>
            <a:r>
              <a:rPr lang="ru-RU" dirty="0">
                <a:latin typeface="+mj-lt"/>
              </a:rPr>
              <a:t> Л.А</a:t>
            </a:r>
          </a:p>
          <a:p>
            <a:r>
              <a:rPr lang="ru-RU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МДОАУ Детский сад № 92 </a:t>
            </a:r>
          </a:p>
          <a:p>
            <a:r>
              <a:rPr lang="ru-RU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Ромашка»г</a:t>
            </a:r>
            <a:r>
              <a:rPr lang="ru-RU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 Орска</a:t>
            </a:r>
          </a:p>
          <a:p>
            <a:endParaRPr lang="ru-RU" sz="36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E07F57F-5AE8-45AC-AB34-D60614CB3613}"/>
              </a:ext>
            </a:extLst>
          </p:cNvPr>
          <p:cNvSpPr txBox="1"/>
          <p:nvPr/>
        </p:nvSpPr>
        <p:spPr>
          <a:xfrm>
            <a:off x="1209368" y="2292938"/>
            <a:ext cx="9503988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Лепбук</a:t>
            </a:r>
            <a:r>
              <a:rPr lang="ru-RU" sz="36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из фетра для детей младшего дошкольного возраста</a:t>
            </a:r>
          </a:p>
          <a:p>
            <a:pPr algn="ctr"/>
            <a:r>
              <a:rPr lang="ru-RU" sz="4400" dirty="0">
                <a:solidFill>
                  <a:srgbClr val="C00000"/>
                </a:solidFill>
                <a:latin typeface="Bahnschrift SemiBold Condensed" panose="020B0502040204020203" pitchFamily="34" charset="0"/>
              </a:rPr>
              <a:t>«Светофор».</a:t>
            </a:r>
          </a:p>
          <a:p>
            <a:pPr algn="ctr"/>
            <a:endParaRPr lang="ru-RU" sz="4400" dirty="0">
              <a:solidFill>
                <a:srgbClr val="C00000"/>
              </a:solidFill>
              <a:latin typeface="Bahnschrift SemiBold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0802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mph" presetSubtype="2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64" presetClass="path" presetSubtype="0" accel="50000" decel="5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4.16667E-6 7.40741E-7 L -0.19362 0.00648 " pathEditMode="relative" rAng="0" ptsTypes="AA">
                                      <p:cBhvr>
                                        <p:cTn id="1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87" y="324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54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2.5E-6 4.81481E-6 C 0.00443 -0.00741 0.01992 -0.01413 0.02565 -0.01413 C 0.06016 -0.01413 0.09584 0.09884 0.09584 0.21203 C 0.09584 0.15486 0.1138 0.09884 0.13047 0.09884 C 0.14831 0.09884 0.16498 0.15555 0.16498 0.21203 C 0.16498 0.18379 0.17383 0.15486 0.18282 0.15486 C 0.19167 0.15486 0.20065 0.18287 0.20065 0.21203 C 0.20065 0.19722 0.20521 0.18379 0.20951 0.18379 C 0.21407 0.18379 0.21836 0.19814 0.21836 0.21203 C 0.21836 0.20439 0.22058 0.19722 0.22292 0.19722 C 0.22409 0.19722 0.22735 0.20486 0.22735 0.21203 C 0.22735 0.2081 0.22852 0.20439 0.22956 0.20439 C 0.22956 0.20532 0.23177 0.20787 0.23177 0.21203 C 0.23177 0.20995 0.23177 0.2081 0.23295 0.2081 C 0.23295 0.20902 0.23412 0.21018 0.23412 0.21203 C 0.23412 0.21111 0.23412 0.20995 0.23412 0.20902 C 0.23529 0.20902 0.23529 0.20995 0.23529 0.21111 C 0.23646 0.21111 0.23646 0.21018 0.23646 0.20902 C 0.23763 0.20902 0.23763 0.20995 0.23763 0.21111 " pathEditMode="relative" rAng="0" ptsTypes="AAAAAAAAAAAAAAAAAAA">
                                      <p:cBhvr>
                                        <p:cTn id="16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75" y="9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080" y="2585668"/>
            <a:ext cx="2417069" cy="345643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4287" y="2896565"/>
            <a:ext cx="2115316" cy="314554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E382C70-4196-4DB9-8403-19AFCEB6A58B}"/>
              </a:ext>
            </a:extLst>
          </p:cNvPr>
          <p:cNvSpPr txBox="1"/>
          <p:nvPr/>
        </p:nvSpPr>
        <p:spPr>
          <a:xfrm>
            <a:off x="2011434" y="815893"/>
            <a:ext cx="408456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2400" b="0" i="0" dirty="0">
                <a:solidFill>
                  <a:srgbClr val="000000"/>
                </a:solidFill>
                <a:effectLst/>
                <a:latin typeface="+mj-lt"/>
              </a:rPr>
              <a:t>Цель:</a:t>
            </a:r>
          </a:p>
          <a:p>
            <a:pPr algn="l"/>
            <a:r>
              <a:rPr lang="ru-RU" sz="2400" b="0" i="0" dirty="0">
                <a:solidFill>
                  <a:srgbClr val="000000"/>
                </a:solidFill>
                <a:effectLst/>
                <a:latin typeface="+mj-lt"/>
              </a:rPr>
              <a:t> формировать представления </a:t>
            </a:r>
          </a:p>
          <a:p>
            <a:pPr algn="l"/>
            <a:r>
              <a:rPr lang="ru-RU" sz="2400" b="0" i="0" dirty="0">
                <a:solidFill>
                  <a:srgbClr val="000000"/>
                </a:solidFill>
                <a:effectLst/>
                <a:latin typeface="+mj-lt"/>
              </a:rPr>
              <a:t>о безопасности пешеходов на дороге.</a:t>
            </a:r>
            <a:endParaRPr lang="ru-RU" sz="2400" b="0" i="0" dirty="0">
              <a:solidFill>
                <a:srgbClr val="111111"/>
              </a:solidFill>
              <a:effectLst/>
              <a:latin typeface="+mj-lt"/>
            </a:endParaRPr>
          </a:p>
        </p:txBody>
      </p:sp>
      <p:pic>
        <p:nvPicPr>
          <p:cNvPr id="5" name="Рисунок 4" descr="Изображение выглядит как в помещении, аксессуар, ручная работа, ремесло&#10;&#10;Автоматически созданное описание">
            <a:extLst>
              <a:ext uri="{FF2B5EF4-FFF2-40B4-BE49-F238E27FC236}">
                <a16:creationId xmlns:a16="http://schemas.microsoft.com/office/drawing/2014/main" id="{A83EB7ED-36EC-4254-96C6-AD2AC056236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6" t="8629" r="-1446" b="19403"/>
          <a:stretch/>
        </p:blipFill>
        <p:spPr>
          <a:xfrm>
            <a:off x="3660440" y="2726162"/>
            <a:ext cx="2956552" cy="338229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" name="Рисунок 13" descr="Изображение выглядит как в помещении, мешок&#10;&#10;Автоматически созданное описание">
            <a:extLst>
              <a:ext uri="{FF2B5EF4-FFF2-40B4-BE49-F238E27FC236}">
                <a16:creationId xmlns:a16="http://schemas.microsoft.com/office/drawing/2014/main" id="{C97F4CEA-8D9D-4E0D-BD67-58EBA7F9922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46" r="7661"/>
          <a:stretch/>
        </p:blipFill>
        <p:spPr>
          <a:xfrm>
            <a:off x="7001598" y="488725"/>
            <a:ext cx="4670322" cy="56197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92544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801" y="3040221"/>
            <a:ext cx="2298197" cy="329794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4417" y="2586068"/>
            <a:ext cx="1642875" cy="375209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B0B701D-824D-4BD5-898A-B44FA45FAF74}"/>
              </a:ext>
            </a:extLst>
          </p:cNvPr>
          <p:cNvSpPr txBox="1"/>
          <p:nvPr/>
        </p:nvSpPr>
        <p:spPr>
          <a:xfrm>
            <a:off x="3048000" y="892302"/>
            <a:ext cx="6096000" cy="82176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2400" b="1" i="0" u="none" strike="noStrike" dirty="0">
                <a:solidFill>
                  <a:srgbClr val="000000"/>
                </a:solidFill>
                <a:effectLst/>
                <a:latin typeface="+mj-lt"/>
              </a:rPr>
              <a:t>Задачи:</a:t>
            </a:r>
            <a:endParaRPr lang="ru-RU" sz="2400" b="0" i="0" dirty="0">
              <a:solidFill>
                <a:srgbClr val="000000"/>
              </a:solidFill>
              <a:effectLst/>
              <a:latin typeface="+mj-lt"/>
            </a:endParaRPr>
          </a:p>
          <a:p>
            <a:pPr algn="l"/>
            <a:r>
              <a:rPr lang="ru-RU" sz="2400" b="1" i="0" u="none" strike="noStrike" dirty="0">
                <a:solidFill>
                  <a:srgbClr val="000000"/>
                </a:solidFill>
                <a:effectLst/>
                <a:latin typeface="+mj-lt"/>
              </a:rPr>
              <a:t> 1. Образовательные:</a:t>
            </a:r>
            <a:r>
              <a:rPr lang="ru-RU" sz="2400" b="0" i="0" u="none" strike="noStrike" dirty="0">
                <a:solidFill>
                  <a:srgbClr val="000000"/>
                </a:solidFill>
                <a:effectLst/>
                <a:latin typeface="+mj-lt"/>
              </a:rPr>
              <a:t> учить различать сигналы светофора и подчиняться им; различать и называть виды транспорта. учить различать проезжую часть дороги, тротуар;</a:t>
            </a:r>
            <a:endParaRPr lang="ru-RU" sz="2400" b="0" i="0" dirty="0">
              <a:solidFill>
                <a:srgbClr val="000000"/>
              </a:solidFill>
              <a:effectLst/>
              <a:latin typeface="+mj-lt"/>
            </a:endParaRPr>
          </a:p>
          <a:p>
            <a:pPr algn="l"/>
            <a:r>
              <a:rPr lang="ru-RU" sz="2400" b="0" i="0" u="none" strike="noStrike" dirty="0">
                <a:solidFill>
                  <a:srgbClr val="000000"/>
                </a:solidFill>
                <a:effectLst/>
                <a:latin typeface="+mj-lt"/>
              </a:rPr>
              <a:t>Понимать значение зеленого, желтого и красного сигналов светофора;</a:t>
            </a:r>
            <a:endParaRPr lang="ru-RU" sz="2400" b="0" i="0" dirty="0">
              <a:solidFill>
                <a:srgbClr val="000000"/>
              </a:solidFill>
              <a:effectLst/>
              <a:latin typeface="+mj-lt"/>
            </a:endParaRPr>
          </a:p>
          <a:p>
            <a:pPr algn="l"/>
            <a:r>
              <a:rPr lang="ru-RU" sz="2400" b="0" i="0" u="none" strike="noStrike" dirty="0">
                <a:solidFill>
                  <a:srgbClr val="000000"/>
                </a:solidFill>
                <a:effectLst/>
                <a:latin typeface="+mj-lt"/>
              </a:rPr>
              <a:t>Закрепить знания о дорожных знаках (пешеходный переход)</a:t>
            </a:r>
            <a:endParaRPr lang="ru-RU" sz="2400" b="0" i="0" dirty="0">
              <a:solidFill>
                <a:srgbClr val="000000"/>
              </a:solidFill>
              <a:effectLst/>
              <a:latin typeface="+mj-lt"/>
            </a:endParaRPr>
          </a:p>
          <a:p>
            <a:pPr algn="l"/>
            <a:r>
              <a:rPr lang="ru-RU" sz="2400" b="1" i="0" u="none" strike="noStrike" dirty="0">
                <a:solidFill>
                  <a:srgbClr val="000000"/>
                </a:solidFill>
                <a:effectLst/>
                <a:latin typeface="+mj-lt"/>
              </a:rPr>
              <a:t>2. Развивающие:</a:t>
            </a:r>
            <a:r>
              <a:rPr lang="ru-RU" sz="2400" b="0" i="0" u="none" strike="noStrike" dirty="0">
                <a:solidFill>
                  <a:srgbClr val="000000"/>
                </a:solidFill>
                <a:effectLst/>
                <a:latin typeface="+mj-lt"/>
              </a:rPr>
              <a:t> развивать интерес к машинам, правилам дорожного движения, знаниям о сигналах для машин и людей.</a:t>
            </a:r>
            <a:endParaRPr lang="ru-RU" sz="2400" b="0" i="0" dirty="0">
              <a:solidFill>
                <a:srgbClr val="000000"/>
              </a:solidFill>
              <a:effectLst/>
              <a:latin typeface="+mj-lt"/>
            </a:endParaRPr>
          </a:p>
          <a:p>
            <a:pPr algn="l"/>
            <a:r>
              <a:rPr lang="ru-RU" sz="2400" b="1" i="0" u="none" strike="noStrike" dirty="0">
                <a:solidFill>
                  <a:srgbClr val="000000"/>
                </a:solidFill>
                <a:effectLst/>
                <a:latin typeface="+mj-lt"/>
              </a:rPr>
              <a:t>3. Воспитательные:</a:t>
            </a:r>
            <a:r>
              <a:rPr lang="ru-RU" sz="2400" b="0" i="0" u="none" strike="noStrike" dirty="0">
                <a:solidFill>
                  <a:srgbClr val="000000"/>
                </a:solidFill>
                <a:effectLst/>
                <a:latin typeface="+mj-lt"/>
              </a:rPr>
              <a:t> Дать представление о том, как важно соблюдать правила дорожного движения. Закрепить знания о дорожном движении в целях сохранения жизни и здоровья (своего и окружающих); Воспитывать способность внимательно слушать взрослых и друг друга; Развивать культуру общения, обогащать словарь. Воспитывать осознанную позицию пешехода и безопасности дорожного движения.</a:t>
            </a:r>
            <a:endParaRPr lang="ru-RU" sz="2400" b="0" i="0" dirty="0">
              <a:solidFill>
                <a:srgbClr val="000000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98546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32" y="2398215"/>
            <a:ext cx="2176276" cy="384658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6558" y="2382975"/>
            <a:ext cx="2575565" cy="3861824"/>
          </a:xfrm>
          <a:prstGeom prst="rect">
            <a:avLst/>
          </a:prstGeom>
        </p:spPr>
      </p:pic>
      <p:pic>
        <p:nvPicPr>
          <p:cNvPr id="8" name="Рисунок 7" descr="Изображение выглядит как в помещении, мешок&#10;&#10;Автоматически созданное описание">
            <a:extLst>
              <a:ext uri="{FF2B5EF4-FFF2-40B4-BE49-F238E27FC236}">
                <a16:creationId xmlns:a16="http://schemas.microsoft.com/office/drawing/2014/main" id="{8F1328D8-5258-42D6-B4BC-336EB87084E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42" t="1294" r="6612" b="-1294"/>
          <a:stretch/>
        </p:blipFill>
        <p:spPr>
          <a:xfrm>
            <a:off x="1789472" y="805938"/>
            <a:ext cx="8465574" cy="5619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51799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39808" y="2569705"/>
            <a:ext cx="6614173" cy="699587"/>
          </a:xfrm>
          <a:prstGeom prst="rect">
            <a:avLst/>
          </a:prstGeom>
        </p:spPr>
        <p:txBody>
          <a:bodyPr/>
          <a:lstStyle/>
          <a:p>
            <a:pPr algn="ctr"/>
            <a:endParaRPr lang="ru-RU" dirty="0"/>
          </a:p>
        </p:txBody>
      </p:sp>
      <p:pic>
        <p:nvPicPr>
          <p:cNvPr id="4" name="Рисунок 3" descr="Изображение выглядит как мальчик, игра, в помещении, одежда&#10;&#10;Автоматически созданное описание">
            <a:extLst>
              <a:ext uri="{FF2B5EF4-FFF2-40B4-BE49-F238E27FC236}">
                <a16:creationId xmlns:a16="http://schemas.microsoft.com/office/drawing/2014/main" id="{81992559-112D-4E70-B1C9-0DE2B90231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55" r="22761" b="26512"/>
          <a:stretch/>
        </p:blipFill>
        <p:spPr>
          <a:xfrm>
            <a:off x="5556022" y="1606969"/>
            <a:ext cx="4031225" cy="41298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 descr="Изображение выглядит как пол, ребенок, начинающий ходить, в помещении, мальчик&#10;&#10;Автоматически созданное описание">
            <a:extLst>
              <a:ext uri="{FF2B5EF4-FFF2-40B4-BE49-F238E27FC236}">
                <a16:creationId xmlns:a16="http://schemas.microsoft.com/office/drawing/2014/main" id="{66CC76B2-9267-4BEF-B6F7-34D4519CAB5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68" b="31511"/>
          <a:stretch/>
        </p:blipFill>
        <p:spPr>
          <a:xfrm>
            <a:off x="2106542" y="1606969"/>
            <a:ext cx="3161109" cy="41298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98968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861236-078F-49EA-9CAB-51E013D475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Спасибо </a:t>
            </a:r>
            <a:r>
              <a:rPr lang="ru-RU"/>
              <a:t>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863090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1">
  <a:themeElements>
    <a:clrScheme name="Другая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1E4E79"/>
      </a:hlink>
      <a:folHlink>
        <a:srgbClr val="1E4E79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Презентация1" id="{2FF6AE2C-0855-4436-BAB0-964168DB80F7}" vid="{82FFDBF2-270A-4196-BBA2-1947BAF14E3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AC5EAA778EFE4AB81F53BA0C48C9BB" ma:contentTypeVersion="" ma:contentTypeDescription="Create a new document." ma:contentTypeScope="" ma:versionID="84a7b908d236d3feec5cdc52fe85ba7c">
  <xsd:schema xmlns:xsd="http://www.w3.org/2001/XMLSchema" xmlns:xs="http://www.w3.org/2001/XMLSchema" xmlns:p="http://schemas.microsoft.com/office/2006/metadata/properties" xmlns:ns1="http://schemas.microsoft.com/sharepoint/v3" xmlns:ns2="6ee78bd2-4339-4042-adc0-bcc646419980" xmlns:ns3="2547570a-e5f4-4946-a4c3-82580e42479e" targetNamespace="http://schemas.microsoft.com/office/2006/metadata/properties" ma:root="true" ma:fieldsID="af74c33d54415a86935cc44ad597ec52" ns1:_="" ns2:_="" ns3:_="">
    <xsd:import namespace="http://schemas.microsoft.com/sharepoint/v3"/>
    <xsd:import namespace="6ee78bd2-4339-4042-adc0-bcc646419980"/>
    <xsd:import namespace="2547570a-e5f4-4946-a4c3-82580e42479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e78bd2-4339-4042-adc0-bcc64641998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47570a-e5f4-4946-a4c3-82580e42479e" elementFormDefault="qualified">
    <xsd:import namespace="http://schemas.microsoft.com/office/2006/documentManagement/types"/>
    <xsd:import namespace="http://schemas.microsoft.com/office/infopath/2007/PartnerControls"/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82C15FF-1675-4B64-8D0C-D78E36D0F68C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4F67FFB0-F441-4120-8FA0-C46780EE305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ee78bd2-4339-4042-adc0-bcc646419980"/>
    <ds:schemaRef ds:uri="2547570a-e5f4-4946-a4c3-82580e4247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F8F9056-19CC-403D-A4E3-D0BFC3D9E63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Шаблон теста с играющими детьми</Template>
  <TotalTime>86</TotalTime>
  <Words>187</Words>
  <Application>Microsoft Office PowerPoint</Application>
  <PresentationFormat>Широкоэкранный</PresentationFormat>
  <Paragraphs>16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Arial</vt:lpstr>
      <vt:lpstr>Bahnschrift SemiBold Condensed</vt:lpstr>
      <vt:lpstr>Calibri</vt:lpstr>
      <vt:lpstr>Calibri Light</vt:lpstr>
      <vt:lpstr>Segoe UI</vt:lpstr>
      <vt:lpstr>Тема1</vt:lpstr>
      <vt:lpstr>Муниципальный конкурс дидактических игр и пособий по безопасности жизнедеятельности детей дошкольного возраста "Авторская находка – 2025».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HP</dc:creator>
  <cp:lastModifiedBy>HP</cp:lastModifiedBy>
  <cp:revision>11</cp:revision>
  <dcterms:created xsi:type="dcterms:W3CDTF">2025-01-31T05:01:44Z</dcterms:created>
  <dcterms:modified xsi:type="dcterms:W3CDTF">2025-01-31T09:34:41Z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0x01010019AC5EAA778EFE4AB81F53BA0C48C9BB</vt:lpwstr>
  </property>
</Properties>
</file>