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1"/>
  </p:sldMasterIdLst>
  <p:sldIdLst>
    <p:sldId id="287" r:id="rId2"/>
    <p:sldId id="288" r:id="rId3"/>
    <p:sldId id="258" r:id="rId4"/>
    <p:sldId id="260" r:id="rId5"/>
    <p:sldId id="259" r:id="rId6"/>
    <p:sldId id="265" r:id="rId7"/>
    <p:sldId id="261" r:id="rId8"/>
    <p:sldId id="262" r:id="rId9"/>
    <p:sldId id="263" r:id="rId10"/>
    <p:sldId id="264" r:id="rId11"/>
    <p:sldId id="293" r:id="rId12"/>
    <p:sldId id="294" r:id="rId13"/>
    <p:sldId id="267" r:id="rId14"/>
    <p:sldId id="292" r:id="rId15"/>
    <p:sldId id="269" r:id="rId16"/>
    <p:sldId id="270" r:id="rId17"/>
    <p:sldId id="271" r:id="rId18"/>
    <p:sldId id="295" r:id="rId19"/>
    <p:sldId id="272" r:id="rId20"/>
    <p:sldId id="273" r:id="rId21"/>
    <p:sldId id="274" r:id="rId22"/>
    <p:sldId id="277" r:id="rId23"/>
    <p:sldId id="278" r:id="rId24"/>
    <p:sldId id="281" r:id="rId25"/>
    <p:sldId id="282" r:id="rId26"/>
    <p:sldId id="283" r:id="rId27"/>
    <p:sldId id="285" r:id="rId28"/>
    <p:sldId id="289" r:id="rId29"/>
    <p:sldId id="291"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96" y="-57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306429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294083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EBD86CC-323C-4A9D-B15D-2D1E5E508794}" type="slidenum">
              <a:rPr lang="ru-RU" smtClean="0"/>
              <a:pPr/>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 xmlns:p14="http://schemas.microsoft.com/office/powerpoint/2010/main" val="294070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2560791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EBD86CC-323C-4A9D-B15D-2D1E5E508794}" type="slidenum">
              <a:rPr lang="ru-RU" smtClean="0"/>
              <a:pPr/>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 xmlns:p14="http://schemas.microsoft.com/office/powerpoint/2010/main" val="296515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2149579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2895043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2170101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3486389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393234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23053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1322640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436183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1075018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406127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2B45239-B30C-459C-ABD6-CB182925C9C3}" type="datetimeFigureOut">
              <a:rPr lang="ru-RU" smtClean="0"/>
              <a:pPr/>
              <a:t>01.02.2021</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3992326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2B45239-B30C-459C-ABD6-CB182925C9C3}" type="datetimeFigureOut">
              <a:rPr lang="ru-RU" smtClean="0"/>
              <a:pPr/>
              <a:t>01.02.2021</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EBD86CC-323C-4A9D-B15D-2D1E5E508794}" type="slidenum">
              <a:rPr lang="ru-RU" smtClean="0"/>
              <a:pPr/>
              <a:t>‹#›</a:t>
            </a:fld>
            <a:endParaRPr lang="ru-RU"/>
          </a:p>
        </p:txBody>
      </p:sp>
    </p:spTree>
    <p:extLst>
      <p:ext uri="{BB962C8B-B14F-4D97-AF65-F5344CB8AC3E}">
        <p14:creationId xmlns="" xmlns:p14="http://schemas.microsoft.com/office/powerpoint/2010/main" val="389007840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57369" y="802433"/>
            <a:ext cx="8971416" cy="5411755"/>
          </a:xfrm>
        </p:spPr>
        <p:txBody>
          <a:bodyPr>
            <a:noAutofit/>
          </a:bodyPr>
          <a:lstStyle/>
          <a:p>
            <a:pPr algn="ct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3600" dirty="0">
                <a:solidFill>
                  <a:srgbClr val="FF0000"/>
                </a:solidFill>
              </a:rPr>
              <a:t>«Конструктивная деятельность как эффективное средство для всестороннего развития личности дошкольника»</a:t>
            </a:r>
            <a:br>
              <a:rPr lang="ru-RU" sz="3600" dirty="0">
                <a:solidFill>
                  <a:srgbClr val="FF0000"/>
                </a:solidFill>
              </a:rPr>
            </a:b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2400" dirty="0">
                <a:solidFill>
                  <a:srgbClr val="0070C0"/>
                </a:solidFill>
                <a:latin typeface="Times New Roman" panose="02020603050405020304" pitchFamily="18" charset="0"/>
                <a:cs typeface="Times New Roman" panose="02020603050405020304" pitchFamily="18" charset="0"/>
              </a:rPr>
              <a:t>Подготовила: воспитатель </a:t>
            </a:r>
            <a:r>
              <a:rPr lang="ru-RU" sz="2400" dirty="0" err="1">
                <a:solidFill>
                  <a:srgbClr val="0070C0"/>
                </a:solidFill>
                <a:latin typeface="Times New Roman" panose="02020603050405020304" pitchFamily="18" charset="0"/>
                <a:cs typeface="Times New Roman" panose="02020603050405020304" pitchFamily="18" charset="0"/>
              </a:rPr>
              <a:t>Семёнова</a:t>
            </a:r>
            <a:r>
              <a:rPr lang="ru-RU" sz="2400" dirty="0">
                <a:solidFill>
                  <a:srgbClr val="0070C0"/>
                </a:solidFill>
                <a:latin typeface="Times New Roman" panose="02020603050405020304" pitchFamily="18" charset="0"/>
                <a:cs typeface="Times New Roman" panose="02020603050405020304" pitchFamily="18" charset="0"/>
              </a:rPr>
              <a:t> Анастасия Сергеевна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МДОАУ «ЦРР-Д</a:t>
            </a:r>
            <a:r>
              <a:rPr lang="en-US" sz="2400" dirty="0">
                <a:solidFill>
                  <a:srgbClr val="0070C0"/>
                </a:solidFill>
                <a:latin typeface="Times New Roman" panose="02020603050405020304" pitchFamily="18" charset="0"/>
                <a:cs typeface="Times New Roman" panose="02020603050405020304" pitchFamily="18" charset="0"/>
              </a:rPr>
              <a:t>/</a:t>
            </a:r>
            <a:r>
              <a:rPr lang="ru-RU" sz="2400" dirty="0">
                <a:solidFill>
                  <a:srgbClr val="0070C0"/>
                </a:solidFill>
                <a:latin typeface="Times New Roman" panose="02020603050405020304" pitchFamily="18" charset="0"/>
                <a:cs typeface="Times New Roman" panose="02020603050405020304" pitchFamily="18" charset="0"/>
              </a:rPr>
              <a:t>С № 125» г. Орска»</a:t>
            </a: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4" name="Заголовок 1"/>
          <p:cNvSpPr txBox="1">
            <a:spLocks/>
          </p:cNvSpPr>
          <p:nvPr/>
        </p:nvSpPr>
        <p:spPr>
          <a:xfrm>
            <a:off x="1807988" y="789708"/>
            <a:ext cx="8375104" cy="4904509"/>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3600" dirty="0">
                <a:solidFill>
                  <a:srgbClr val="FF0000"/>
                </a:solidFill>
              </a:rPr>
              <a:t>«Конструктивная деятельность как эффективное средство для всестороннего развития личности дошкольника»</a:t>
            </a:r>
            <a:br>
              <a:rPr lang="ru-RU" sz="3600" dirty="0">
                <a:solidFill>
                  <a:srgbClr val="FF0000"/>
                </a:solidFill>
              </a:rPr>
            </a:br>
            <a:endParaRPr lang="ru-RU" sz="3600" dirty="0">
              <a:solidFill>
                <a:srgbClr val="FF0000"/>
              </a:solidFill>
            </a:endParaRPr>
          </a:p>
          <a:p>
            <a:pPr algn="ctr"/>
            <a:endParaRPr lang="ru-RU" sz="3600" dirty="0">
              <a:solidFill>
                <a:srgbClr val="FF0000"/>
              </a:solidFill>
            </a:endParaRPr>
          </a:p>
          <a:p>
            <a:pPr algn="ctr"/>
            <a:endParaRPr lang="ru-RU" sz="3600" dirty="0">
              <a:solidFill>
                <a:srgbClr val="FF0000"/>
              </a:solidFill>
            </a:endParaRPr>
          </a:p>
          <a:p>
            <a:pPr algn="ctr"/>
            <a:r>
              <a:rPr lang="ru-RU" sz="2400" dirty="0">
                <a:solidFill>
                  <a:srgbClr val="0070C0"/>
                </a:solidFill>
                <a:latin typeface="Times New Roman" panose="02020603050405020304" pitchFamily="18" charset="0"/>
                <a:cs typeface="Times New Roman" panose="02020603050405020304" pitchFamily="18" charset="0"/>
              </a:rPr>
              <a:t>Подготовила: воспитатель </a:t>
            </a:r>
            <a:r>
              <a:rPr lang="ru-RU" sz="2400" dirty="0" err="1">
                <a:solidFill>
                  <a:srgbClr val="0070C0"/>
                </a:solidFill>
                <a:latin typeface="Times New Roman" panose="02020603050405020304" pitchFamily="18" charset="0"/>
                <a:cs typeface="Times New Roman" panose="02020603050405020304" pitchFamily="18" charset="0"/>
              </a:rPr>
              <a:t>Семёнова</a:t>
            </a:r>
            <a:r>
              <a:rPr lang="ru-RU" sz="2400" dirty="0">
                <a:solidFill>
                  <a:srgbClr val="0070C0"/>
                </a:solidFill>
                <a:latin typeface="Times New Roman" panose="02020603050405020304" pitchFamily="18" charset="0"/>
                <a:cs typeface="Times New Roman" panose="02020603050405020304" pitchFamily="18" charset="0"/>
              </a:rPr>
              <a:t> Анастасия Сергеевна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МДОАУ «ЦРР-Д</a:t>
            </a:r>
            <a:r>
              <a:rPr lang="en-US" sz="2400" dirty="0">
                <a:solidFill>
                  <a:srgbClr val="0070C0"/>
                </a:solidFill>
                <a:latin typeface="Times New Roman" panose="02020603050405020304" pitchFamily="18" charset="0"/>
                <a:cs typeface="Times New Roman" panose="02020603050405020304" pitchFamily="18" charset="0"/>
              </a:rPr>
              <a:t>/</a:t>
            </a:r>
            <a:r>
              <a:rPr lang="ru-RU" sz="2400" dirty="0">
                <a:solidFill>
                  <a:srgbClr val="0070C0"/>
                </a:solidFill>
                <a:latin typeface="Times New Roman" panose="02020603050405020304" pitchFamily="18" charset="0"/>
                <a:cs typeface="Times New Roman" panose="02020603050405020304" pitchFamily="18" charset="0"/>
              </a:rPr>
              <a:t>С № 125» г. Орска»</a:t>
            </a:r>
          </a:p>
        </p:txBody>
      </p:sp>
    </p:spTree>
    <p:extLst>
      <p:ext uri="{BB962C8B-B14F-4D97-AF65-F5344CB8AC3E}">
        <p14:creationId xmlns="" xmlns:p14="http://schemas.microsoft.com/office/powerpoint/2010/main" val="26551415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CEAF3A31-D7FD-3844-8732-38C9B525AA03}"/>
              </a:ext>
            </a:extLst>
          </p:cNvPr>
          <p:cNvSpPr>
            <a:spLocks noGrp="1"/>
          </p:cNvSpPr>
          <p:nvPr>
            <p:ph idx="1"/>
          </p:nvPr>
        </p:nvSpPr>
        <p:spPr>
          <a:xfrm>
            <a:off x="1638300" y="157100"/>
            <a:ext cx="10553700" cy="6543799"/>
          </a:xfrm>
        </p:spPr>
        <p:txBody>
          <a:bodyPr/>
          <a:lstStyle/>
          <a:p>
            <a:pPr algn="just"/>
            <a:r>
              <a:rPr lang="ru-RU" sz="2000" b="1" i="0" dirty="0">
                <a:solidFill>
                  <a:srgbClr val="1B1C2A"/>
                </a:solidFill>
                <a:effectLst/>
                <a:latin typeface="Open Sans"/>
              </a:rPr>
              <a:t>Конструирование по теме </a:t>
            </a:r>
            <a:r>
              <a:rPr lang="ru-RU" sz="2000" b="0" i="0" dirty="0">
                <a:solidFill>
                  <a:srgbClr val="00B050"/>
                </a:solidFill>
                <a:effectLst/>
                <a:latin typeface="Open Sans"/>
              </a:rPr>
              <a:t>представляет собой разновидность конструирования по замыслу, в которой задаётся конкретная тема (класс объектов) для конструирования. Тема может звучать, например, как «Здания» или «Машины». Во всём остальном (детализация объекта, выбор материала и техники работы и т. д.) ребёнок свободен принимать самостоятельные решения.</a:t>
            </a:r>
          </a:p>
          <a:p>
            <a:endParaRPr lang="ru-RU" sz="2000" b="0" i="0" dirty="0">
              <a:solidFill>
                <a:srgbClr val="1B1C2A"/>
              </a:solidFill>
              <a:effectLst/>
              <a:latin typeface="Open Sans"/>
            </a:endParaRPr>
          </a:p>
          <a:p>
            <a:pPr algn="just"/>
            <a:r>
              <a:rPr lang="ru-RU" sz="2000" b="1" i="0" dirty="0">
                <a:solidFill>
                  <a:srgbClr val="1B1C2A"/>
                </a:solidFill>
                <a:effectLst/>
                <a:latin typeface="Open Sans"/>
              </a:rPr>
              <a:t>Каркасное или модульное конструирование</a:t>
            </a:r>
            <a:r>
              <a:rPr lang="ru-RU" sz="2000" b="0" i="0" dirty="0">
                <a:solidFill>
                  <a:srgbClr val="1B1C2A"/>
                </a:solidFill>
                <a:effectLst/>
                <a:latin typeface="Open Sans"/>
              </a:rPr>
              <a:t>. </a:t>
            </a:r>
            <a:r>
              <a:rPr lang="ru-RU" sz="2000" b="0" i="0" dirty="0">
                <a:solidFill>
                  <a:srgbClr val="0070C0"/>
                </a:solidFill>
                <a:effectLst/>
                <a:latin typeface="Open Sans"/>
              </a:rPr>
              <a:t>Эта сложная форма конструирования очень требовательна к рабочим материалам. Специальный материал должен позволить ребёнку работать отдельно с каркасом и иными деталями конструкции, определяющими её внешний облик или иные свойства. Таким материалом может быть строительный конструктор, позволяющий выстроить сначала форму здания (несущие конструкции), а потом модифицировать одну и ту же форму в здания разного назначения (жилое, офисное, производственное). Для работы подойдёт также автомобильный конструктор, сперва дающий возможность построить ходовую часть (несущую раму с колёсами), а потом с использованием ряда произвольных элементов (кузов, кабина) менять назначение автомобиля. Модульное конструирование позволяет понять принципы разделения объекта на составные части конструкции с разным функциональным назначением, разными ограничениями и возможностями, разным влиянием на прочность и внешний вид.</a:t>
            </a:r>
          </a:p>
          <a:p>
            <a:endParaRPr lang="ru-RU" dirty="0"/>
          </a:p>
        </p:txBody>
      </p:sp>
    </p:spTree>
    <p:extLst>
      <p:ext uri="{BB962C8B-B14F-4D97-AF65-F5344CB8AC3E}">
        <p14:creationId xmlns="" xmlns:p14="http://schemas.microsoft.com/office/powerpoint/2010/main" val="1155189448"/>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0325" y="514987"/>
            <a:ext cx="6564947" cy="646331"/>
          </a:xfrm>
          <a:prstGeom prst="rect">
            <a:avLst/>
          </a:prstGeom>
        </p:spPr>
        <p:txBody>
          <a:bodyPr wrap="square">
            <a:spAutoFit/>
          </a:bodyPr>
          <a:lstStyle/>
          <a:p>
            <a:pPr algn="ctr"/>
            <a:r>
              <a:rPr lang="ru-RU" sz="3600" dirty="0">
                <a:solidFill>
                  <a:srgbClr val="FF0000"/>
                </a:solidFill>
                <a:latin typeface="Times New Roman" panose="02020603050405020304" pitchFamily="18" charset="0"/>
                <a:cs typeface="Times New Roman" panose="02020603050405020304" pitchFamily="18" charset="0"/>
              </a:rPr>
              <a:t>Центр конструирования</a:t>
            </a:r>
          </a:p>
        </p:txBody>
      </p:sp>
      <p:pic>
        <p:nvPicPr>
          <p:cNvPr id="4" name="Рисунок 3">
            <a:extLst>
              <a:ext uri="{FF2B5EF4-FFF2-40B4-BE49-F238E27FC236}">
                <a16:creationId xmlns="" xmlns:a16="http://schemas.microsoft.com/office/drawing/2014/main" id="{E9C677C8-EF9F-4637-B51C-12B61DFBF5D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44890" y="1338943"/>
            <a:ext cx="7358743" cy="5519057"/>
          </a:xfrm>
          <a:prstGeom prst="rect">
            <a:avLst/>
          </a:prstGeom>
        </p:spPr>
      </p:pic>
    </p:spTree>
    <p:extLst>
      <p:ext uri="{BB962C8B-B14F-4D97-AF65-F5344CB8AC3E}">
        <p14:creationId xmlns="" xmlns:p14="http://schemas.microsoft.com/office/powerpoint/2010/main" val="318412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8904" y="296577"/>
            <a:ext cx="6564947" cy="646331"/>
          </a:xfrm>
          <a:prstGeom prst="rect">
            <a:avLst/>
          </a:prstGeom>
        </p:spPr>
        <p:txBody>
          <a:bodyPr wrap="square">
            <a:spAutoFit/>
          </a:bodyPr>
          <a:lstStyle/>
          <a:p>
            <a:pPr algn="ctr"/>
            <a:r>
              <a:rPr lang="ru-RU" sz="3600" dirty="0">
                <a:solidFill>
                  <a:srgbClr val="FF0000"/>
                </a:solidFill>
                <a:latin typeface="Times New Roman" panose="02020603050405020304" pitchFamily="18" charset="0"/>
                <a:cs typeface="Times New Roman" panose="02020603050405020304" pitchFamily="18" charset="0"/>
              </a:rPr>
              <a:t>Центр конструирования</a:t>
            </a:r>
          </a:p>
        </p:txBody>
      </p:sp>
      <p:pic>
        <p:nvPicPr>
          <p:cNvPr id="7" name="Рисунок 6">
            <a:extLst>
              <a:ext uri="{FF2B5EF4-FFF2-40B4-BE49-F238E27FC236}">
                <a16:creationId xmlns="" xmlns:a16="http://schemas.microsoft.com/office/drawing/2014/main" id="{0DB4B29D-A07E-4726-BE3A-55DACD3FBE6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8527141" y="3193142"/>
            <a:ext cx="4188410" cy="3141307"/>
          </a:xfrm>
          <a:prstGeom prst="rect">
            <a:avLst/>
          </a:prstGeom>
        </p:spPr>
      </p:pic>
      <p:pic>
        <p:nvPicPr>
          <p:cNvPr id="9" name="Рисунок 8">
            <a:extLst>
              <a:ext uri="{FF2B5EF4-FFF2-40B4-BE49-F238E27FC236}">
                <a16:creationId xmlns="" xmlns:a16="http://schemas.microsoft.com/office/drawing/2014/main" id="{63B36FED-566B-4466-95E8-293DEF95E7D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91134" y="1434581"/>
            <a:ext cx="4559559" cy="3419670"/>
          </a:xfrm>
          <a:prstGeom prst="rect">
            <a:avLst/>
          </a:prstGeom>
        </p:spPr>
      </p:pic>
      <p:pic>
        <p:nvPicPr>
          <p:cNvPr id="11" name="Рисунок 10">
            <a:extLst>
              <a:ext uri="{FF2B5EF4-FFF2-40B4-BE49-F238E27FC236}">
                <a16:creationId xmlns="" xmlns:a16="http://schemas.microsoft.com/office/drawing/2014/main" id="{98F8C7DE-8FD6-48AA-A623-2410B021453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55510" y="3724214"/>
            <a:ext cx="4335624" cy="3133786"/>
          </a:xfrm>
          <a:prstGeom prst="rect">
            <a:avLst/>
          </a:prstGeom>
        </p:spPr>
      </p:pic>
      <p:pic>
        <p:nvPicPr>
          <p:cNvPr id="13" name="Рисунок 12">
            <a:extLst>
              <a:ext uri="{FF2B5EF4-FFF2-40B4-BE49-F238E27FC236}">
                <a16:creationId xmlns="" xmlns:a16="http://schemas.microsoft.com/office/drawing/2014/main" id="{0D208C79-1CC2-46C5-B76B-FD456283821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5510" y="569166"/>
            <a:ext cx="4335623" cy="3133786"/>
          </a:xfrm>
          <a:prstGeom prst="rect">
            <a:avLst/>
          </a:prstGeom>
        </p:spPr>
      </p:pic>
    </p:spTree>
    <p:extLst>
      <p:ext uri="{BB962C8B-B14F-4D97-AF65-F5344CB8AC3E}">
        <p14:creationId xmlns="" xmlns:p14="http://schemas.microsoft.com/office/powerpoint/2010/main" val="96255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65027" y="109182"/>
            <a:ext cx="10426889" cy="6748818"/>
          </a:xfrm>
        </p:spPr>
        <p:txBody>
          <a:bodyPr>
            <a:normAutofit/>
          </a:bodyPr>
          <a:lstStyle/>
          <a:p>
            <a:pPr marL="0" indent="0" algn="ctr">
              <a:buNone/>
            </a:pPr>
            <a:r>
              <a:rPr lang="ru-RU" sz="2800" b="1" dirty="0">
                <a:solidFill>
                  <a:srgbClr val="FF0000"/>
                </a:solidFill>
              </a:rPr>
              <a:t>Конструирование из бумаги</a:t>
            </a:r>
            <a:endParaRPr lang="ru-RU" sz="2000" dirty="0">
              <a:solidFill>
                <a:srgbClr val="FF0000"/>
              </a:solidFill>
            </a:endParaRPr>
          </a:p>
        </p:txBody>
      </p:sp>
      <p:sp>
        <p:nvSpPr>
          <p:cNvPr id="4" name="TextBox 3">
            <a:extLst>
              <a:ext uri="{FF2B5EF4-FFF2-40B4-BE49-F238E27FC236}">
                <a16:creationId xmlns="" xmlns:a16="http://schemas.microsoft.com/office/drawing/2014/main" id="{330C5DE4-8232-4785-8540-C08D0BB7802A}"/>
              </a:ext>
            </a:extLst>
          </p:cNvPr>
          <p:cNvSpPr txBox="1"/>
          <p:nvPr/>
        </p:nvSpPr>
        <p:spPr>
          <a:xfrm>
            <a:off x="732809" y="1779687"/>
            <a:ext cx="3518869" cy="5078313"/>
          </a:xfrm>
          <a:prstGeom prst="rect">
            <a:avLst/>
          </a:prstGeom>
          <a:noFill/>
        </p:spPr>
        <p:txBody>
          <a:bodyPr wrap="square">
            <a:spAutoFit/>
          </a:bodyPr>
          <a:lstStyle/>
          <a:p>
            <a:pPr marL="0" indent="0" algn="just">
              <a:buNone/>
            </a:pPr>
            <a:r>
              <a:rPr lang="ru-RU" sz="1800" dirty="0">
                <a:solidFill>
                  <a:srgbClr val="7030A0"/>
                </a:solidFill>
              </a:rPr>
              <a:t>Конструирование из бумаги </a:t>
            </a:r>
            <a:r>
              <a:rPr lang="ru-RU" sz="1800" dirty="0"/>
              <a:t>- </a:t>
            </a:r>
            <a:r>
              <a:rPr lang="ru-RU" sz="1800" dirty="0">
                <a:solidFill>
                  <a:schemeClr val="accent2">
                    <a:lumMod val="75000"/>
                  </a:schemeClr>
                </a:solidFill>
              </a:rPr>
              <a:t>очень важная деталь в гармоничном развитии ребенка. В работе с бумагой детям прививается эстетический вкус, развивается тактильная чувствительность и мелкая моторика, ручная умелость, конструктивные и творческие способности; формируются познавательные и исследовательские умения, сенсорные навыки, навыки речевого общения и коммуникативных способностей, они учатся составлять композиции, подбирать детали по цвету и форме.</a:t>
            </a:r>
          </a:p>
        </p:txBody>
      </p:sp>
      <p:sp>
        <p:nvSpPr>
          <p:cNvPr id="5" name="TextBox 4">
            <a:extLst>
              <a:ext uri="{FF2B5EF4-FFF2-40B4-BE49-F238E27FC236}">
                <a16:creationId xmlns="" xmlns:a16="http://schemas.microsoft.com/office/drawing/2014/main" id="{08ACAF8B-DCBE-4781-87CB-3C0B6F4ED8C5}"/>
              </a:ext>
            </a:extLst>
          </p:cNvPr>
          <p:cNvSpPr txBox="1"/>
          <p:nvPr/>
        </p:nvSpPr>
        <p:spPr>
          <a:xfrm>
            <a:off x="4421455" y="1998639"/>
            <a:ext cx="3518869" cy="3693319"/>
          </a:xfrm>
          <a:prstGeom prst="rect">
            <a:avLst/>
          </a:prstGeom>
          <a:noFill/>
        </p:spPr>
        <p:txBody>
          <a:bodyPr wrap="square">
            <a:spAutoFit/>
          </a:bodyPr>
          <a:lstStyle/>
          <a:p>
            <a:pPr marL="0" indent="0" algn="just">
              <a:buNone/>
            </a:pPr>
            <a:r>
              <a:rPr lang="ru-RU" sz="1800" dirty="0">
                <a:solidFill>
                  <a:srgbClr val="00B050"/>
                </a:solidFill>
              </a:rPr>
              <a:t>Конструирование из бумаги относится к художественной деятельности. Дети при этом создают художественно-эстетический продукт. Несмотря на всю привлекательность, конструирование из бумаги с использованием любой техники, является самым сложным видом этой деятельности. Оно предполагает у детей хорошо развитых пространственных представлений. </a:t>
            </a:r>
          </a:p>
        </p:txBody>
      </p:sp>
      <p:sp>
        <p:nvSpPr>
          <p:cNvPr id="6" name="TextBox 5">
            <a:extLst>
              <a:ext uri="{FF2B5EF4-FFF2-40B4-BE49-F238E27FC236}">
                <a16:creationId xmlns="" xmlns:a16="http://schemas.microsoft.com/office/drawing/2014/main" id="{52408895-6972-450D-8E2A-B8C675EF8F64}"/>
              </a:ext>
            </a:extLst>
          </p:cNvPr>
          <p:cNvSpPr txBox="1"/>
          <p:nvPr/>
        </p:nvSpPr>
        <p:spPr>
          <a:xfrm>
            <a:off x="8256685" y="2010519"/>
            <a:ext cx="3518869" cy="2308324"/>
          </a:xfrm>
          <a:prstGeom prst="rect">
            <a:avLst/>
          </a:prstGeom>
          <a:noFill/>
        </p:spPr>
        <p:txBody>
          <a:bodyPr wrap="square">
            <a:spAutoFit/>
          </a:bodyPr>
          <a:lstStyle/>
          <a:p>
            <a:pPr marL="0" indent="0" algn="just">
              <a:buNone/>
            </a:pPr>
            <a:r>
              <a:rPr lang="ru-RU" sz="1800" dirty="0">
                <a:solidFill>
                  <a:srgbClr val="0070C0"/>
                </a:solidFill>
              </a:rPr>
              <a:t>Конструирование из бумаги позволяет взглянуть детям с иной точки зрения на простой лист бумаги, увидеть в нем выразительные возможности для реализации своих замыслов. А это является немаловажным для становления его как личности.</a:t>
            </a:r>
          </a:p>
        </p:txBody>
      </p:sp>
      <p:sp>
        <p:nvSpPr>
          <p:cNvPr id="2" name="Стрелка: изогнутая вниз 1">
            <a:extLst>
              <a:ext uri="{FF2B5EF4-FFF2-40B4-BE49-F238E27FC236}">
                <a16:creationId xmlns="" xmlns:a16="http://schemas.microsoft.com/office/drawing/2014/main" id="{857665B1-CBED-483C-800E-AC7A7AEC2633}"/>
              </a:ext>
            </a:extLst>
          </p:cNvPr>
          <p:cNvSpPr/>
          <p:nvPr/>
        </p:nvSpPr>
        <p:spPr>
          <a:xfrm>
            <a:off x="2977814" y="1005530"/>
            <a:ext cx="2157515"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7" name="Стрелка: изогнутая вниз 6">
            <a:extLst>
              <a:ext uri="{FF2B5EF4-FFF2-40B4-BE49-F238E27FC236}">
                <a16:creationId xmlns="" xmlns:a16="http://schemas.microsoft.com/office/drawing/2014/main" id="{07378E81-2718-4F0E-BD18-3F323E45D910}"/>
              </a:ext>
            </a:extLst>
          </p:cNvPr>
          <p:cNvSpPr/>
          <p:nvPr/>
        </p:nvSpPr>
        <p:spPr>
          <a:xfrm>
            <a:off x="7070841" y="966507"/>
            <a:ext cx="2510728"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 xmlns:p14="http://schemas.microsoft.com/office/powerpoint/2010/main" val="2690205183"/>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B0C8C53-C452-4A41-A5EA-756FC6BA5A09}"/>
              </a:ext>
            </a:extLst>
          </p:cNvPr>
          <p:cNvSpPr>
            <a:spLocks noGrp="1"/>
          </p:cNvSpPr>
          <p:nvPr>
            <p:ph idx="1"/>
          </p:nvPr>
        </p:nvSpPr>
        <p:spPr>
          <a:xfrm>
            <a:off x="1620486" y="111331"/>
            <a:ext cx="10089431" cy="765747"/>
          </a:xfrm>
        </p:spPr>
        <p:txBody>
          <a:bodyPr>
            <a:noAutofit/>
          </a:bodyPr>
          <a:lstStyle/>
          <a:p>
            <a:pPr marL="0" indent="0" algn="just">
              <a:buNone/>
            </a:pPr>
            <a:r>
              <a:rPr lang="ru-RU" sz="3200" dirty="0">
                <a:solidFill>
                  <a:srgbClr val="0070C0"/>
                </a:solidFill>
                <a:latin typeface="Times New Roman" panose="02020603050405020304" pitchFamily="18" charset="0"/>
                <a:cs typeface="Times New Roman" panose="02020603050405020304" pitchFamily="18" charset="0"/>
              </a:rPr>
              <a:t>План работы по конструированию в старшей группе</a:t>
            </a:r>
          </a:p>
        </p:txBody>
      </p:sp>
      <p:graphicFrame>
        <p:nvGraphicFramePr>
          <p:cNvPr id="5" name="Таблица 4">
            <a:extLst>
              <a:ext uri="{FF2B5EF4-FFF2-40B4-BE49-F238E27FC236}">
                <a16:creationId xmlns="" xmlns:a16="http://schemas.microsoft.com/office/drawing/2014/main" id="{A8CA9D4E-BD5F-465A-AF00-1C143DD19EF5}"/>
              </a:ext>
            </a:extLst>
          </p:cNvPr>
          <p:cNvGraphicFramePr>
            <a:graphicFrameLocks noGrp="1"/>
          </p:cNvGraphicFramePr>
          <p:nvPr>
            <p:extLst>
              <p:ext uri="{D42A27DB-BD31-4B8C-83A1-F6EECF244321}">
                <p14:modId xmlns="" xmlns:p14="http://schemas.microsoft.com/office/powerpoint/2010/main" val="1622663432"/>
              </p:ext>
            </p:extLst>
          </p:nvPr>
        </p:nvGraphicFramePr>
        <p:xfrm>
          <a:off x="3595396" y="811763"/>
          <a:ext cx="5333999" cy="6046237"/>
        </p:xfrm>
        <a:graphic>
          <a:graphicData uri="http://schemas.openxmlformats.org/drawingml/2006/table">
            <a:tbl>
              <a:tblPr firstRow="1" firstCol="1" lastRow="1" lastCol="1" bandRow="1" bandCol="1">
                <a:tableStyleId>{5C22544A-7EE6-4342-B048-85BDC9FD1C3A}</a:tableStyleId>
              </a:tblPr>
              <a:tblGrid>
                <a:gridCol w="2668426">
                  <a:extLst>
                    <a:ext uri="{9D8B030D-6E8A-4147-A177-3AD203B41FA5}">
                      <a16:colId xmlns="" xmlns:a16="http://schemas.microsoft.com/office/drawing/2014/main" val="2730144626"/>
                    </a:ext>
                  </a:extLst>
                </a:gridCol>
                <a:gridCol w="2665573">
                  <a:extLst>
                    <a:ext uri="{9D8B030D-6E8A-4147-A177-3AD203B41FA5}">
                      <a16:colId xmlns="" xmlns:a16="http://schemas.microsoft.com/office/drawing/2014/main" val="3611918935"/>
                    </a:ext>
                  </a:extLst>
                </a:gridCol>
              </a:tblGrid>
              <a:tr h="236546">
                <a:tc>
                  <a:txBody>
                    <a:bodyPr/>
                    <a:lstStyle/>
                    <a:p>
                      <a:pPr marL="69850">
                        <a:lnSpc>
                          <a:spcPts val="1530"/>
                        </a:lnSpc>
                      </a:pPr>
                      <a:r>
                        <a:rPr lang="ru-RU" sz="1000" dirty="0">
                          <a:effectLst/>
                          <a:latin typeface="Arial Black" panose="020B0A04020102020204" pitchFamily="34" charset="0"/>
                        </a:rPr>
                        <a:t>Направления развития ребёнка</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69850">
                        <a:lnSpc>
                          <a:spcPts val="1530"/>
                        </a:lnSpc>
                      </a:pPr>
                      <a:r>
                        <a:rPr lang="ru-RU" sz="1000" dirty="0">
                          <a:effectLst/>
                          <a:latin typeface="Arial Black" panose="020B0A04020102020204" pitchFamily="34" charset="0"/>
                        </a:rPr>
                        <a:t>Содержание работы</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 xmlns:a16="http://schemas.microsoft.com/office/drawing/2014/main" val="2011171493"/>
                  </a:ext>
                </a:extLst>
              </a:tr>
              <a:tr h="1481296">
                <a:tc>
                  <a:txBody>
                    <a:bodyPr/>
                    <a:lstStyle/>
                    <a:p>
                      <a:pPr marL="69850">
                        <a:spcBef>
                          <a:spcPts val="45"/>
                        </a:spcBef>
                        <a:spcAft>
                          <a:spcPts val="0"/>
                        </a:spcAft>
                      </a:pPr>
                      <a:r>
                        <a:rPr lang="ru-RU" sz="1000" dirty="0">
                          <a:effectLst/>
                          <a:latin typeface="Arial Black" panose="020B0A04020102020204" pitchFamily="34" charset="0"/>
                        </a:rPr>
                        <a:t> </a:t>
                      </a:r>
                    </a:p>
                    <a:p>
                      <a:pPr marL="69850"/>
                      <a:r>
                        <a:rPr lang="ru-RU" sz="1000" dirty="0">
                          <a:effectLst/>
                          <a:latin typeface="Arial Black" panose="020B0A04020102020204" pitchFamily="34" charset="0"/>
                        </a:rPr>
                        <a:t>Познавательное</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575"/>
                        </a:lnSpc>
                        <a:buSzPts val="1400"/>
                        <a:buFont typeface="Times New Roman" panose="02020603050405020304" pitchFamily="18" charset="0"/>
                        <a:buChar char="-"/>
                        <a:tabLst>
                          <a:tab pos="219710" algn="l"/>
                        </a:tabLst>
                      </a:pPr>
                      <a:r>
                        <a:rPr lang="ru-RU" sz="1000" dirty="0">
                          <a:effectLst/>
                          <a:latin typeface="Arial Black" panose="020B0A04020102020204" pitchFamily="34" charset="0"/>
                        </a:rPr>
                        <a:t>Работа со</a:t>
                      </a:r>
                      <a:r>
                        <a:rPr lang="ru-RU" sz="1000" spc="5" dirty="0">
                          <a:effectLst/>
                          <a:latin typeface="Arial Black" panose="020B0A04020102020204" pitchFamily="34" charset="0"/>
                        </a:rPr>
                        <a:t> </a:t>
                      </a:r>
                      <a:r>
                        <a:rPr lang="ru-RU" sz="1000" dirty="0">
                          <a:effectLst/>
                          <a:latin typeface="Arial Black" panose="020B0A04020102020204" pitchFamily="34" charset="0"/>
                        </a:rPr>
                        <a:t>схемами</a:t>
                      </a:r>
                    </a:p>
                    <a:p>
                      <a:pPr marL="342900" marR="387350" lvl="0" indent="-342900">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НОД по ФЭМП « Дома</a:t>
                      </a:r>
                      <a:r>
                        <a:rPr lang="ru-RU" sz="1000" spc="-80" dirty="0">
                          <a:effectLst/>
                          <a:latin typeface="Arial Black" panose="020B0A04020102020204" pitchFamily="34" charset="0"/>
                        </a:rPr>
                        <a:t> </a:t>
                      </a:r>
                      <a:r>
                        <a:rPr lang="ru-RU" sz="1000" dirty="0">
                          <a:effectLst/>
                          <a:latin typeface="Arial Black" panose="020B0A04020102020204" pitchFamily="34" charset="0"/>
                        </a:rPr>
                        <a:t>бывают разные»</a:t>
                      </a:r>
                    </a:p>
                    <a:p>
                      <a:pPr marL="342900" marR="406400" lvl="0" indent="-342900">
                        <a:lnSpc>
                          <a:spcPts val="1610"/>
                        </a:lnSpc>
                        <a:spcBef>
                          <a:spcPts val="15"/>
                        </a:spcBef>
                        <a:spcAft>
                          <a:spcPts val="0"/>
                        </a:spcAft>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Выкладывание цифр из конструктора и счетных</a:t>
                      </a:r>
                      <a:r>
                        <a:rPr lang="ru-RU" sz="1000" spc="-100" dirty="0">
                          <a:effectLst/>
                          <a:latin typeface="Arial Black" panose="020B0A04020102020204" pitchFamily="34" charset="0"/>
                        </a:rPr>
                        <a:t> </a:t>
                      </a:r>
                      <a:r>
                        <a:rPr lang="ru-RU" sz="1000" dirty="0">
                          <a:effectLst/>
                          <a:latin typeface="Arial Black" panose="020B0A04020102020204" pitchFamily="34" charset="0"/>
                        </a:rPr>
                        <a:t>палочек</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 xmlns:a16="http://schemas.microsoft.com/office/drawing/2014/main" val="2893266733"/>
                  </a:ext>
                </a:extLst>
              </a:tr>
              <a:tr h="1789276">
                <a:tc>
                  <a:txBody>
                    <a:bodyPr/>
                    <a:lstStyle/>
                    <a:p>
                      <a:pPr marL="69850">
                        <a:spcBef>
                          <a:spcPts val="45"/>
                        </a:spcBef>
                        <a:spcAft>
                          <a:spcPts val="0"/>
                        </a:spcAft>
                      </a:pPr>
                      <a:r>
                        <a:rPr lang="ru-RU" sz="1000">
                          <a:effectLst/>
                          <a:latin typeface="Arial Black" panose="020B0A04020102020204" pitchFamily="34" charset="0"/>
                        </a:rPr>
                        <a:t> </a:t>
                      </a:r>
                    </a:p>
                    <a:p>
                      <a:pPr marL="737235"/>
                      <a:r>
                        <a:rPr lang="ru-RU" sz="1000">
                          <a:effectLst/>
                          <a:latin typeface="Arial Black" panose="020B0A04020102020204" pitchFamily="34" charset="0"/>
                        </a:rPr>
                        <a:t>Речевое</a:t>
                      </a:r>
                      <a:endParaRPr lang="ru-RU" sz="100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575"/>
                        </a:lnSpc>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Чтение сказок и рассказов</a:t>
                      </a:r>
                    </a:p>
                    <a:p>
                      <a:pPr marL="342900" lvl="0" indent="-342900">
                        <a:spcBef>
                          <a:spcPts val="740"/>
                        </a:spcBef>
                        <a:spcAft>
                          <a:spcPts val="0"/>
                        </a:spcAft>
                        <a:buSzPts val="1400"/>
                        <a:buFont typeface="Times New Roman" panose="02020603050405020304" pitchFamily="18" charset="0"/>
                        <a:buChar char="-"/>
                        <a:tabLst>
                          <a:tab pos="219710" algn="l"/>
                        </a:tabLst>
                      </a:pPr>
                      <a:r>
                        <a:rPr lang="ru-RU" sz="1000" dirty="0">
                          <a:effectLst/>
                          <a:latin typeface="Arial Black" panose="020B0A04020102020204" pitchFamily="34" charset="0"/>
                        </a:rPr>
                        <a:t>Отгадывание</a:t>
                      </a:r>
                      <a:r>
                        <a:rPr lang="ru-RU" sz="1000" spc="5" dirty="0">
                          <a:effectLst/>
                          <a:latin typeface="Arial Black" panose="020B0A04020102020204" pitchFamily="34" charset="0"/>
                        </a:rPr>
                        <a:t> </a:t>
                      </a:r>
                      <a:r>
                        <a:rPr lang="ru-RU" sz="1000" dirty="0">
                          <a:effectLst/>
                          <a:latin typeface="Arial Black" panose="020B0A04020102020204" pitchFamily="34" charset="0"/>
                        </a:rPr>
                        <a:t>загадок</a:t>
                      </a:r>
                    </a:p>
                    <a:p>
                      <a:pPr marL="342900" lvl="0" indent="-342900">
                        <a:spcBef>
                          <a:spcPts val="765"/>
                        </a:spcBef>
                        <a:spcAft>
                          <a:spcPts val="0"/>
                        </a:spcAft>
                        <a:buSzPts val="1400"/>
                        <a:buFont typeface="Times New Roman" panose="02020603050405020304" pitchFamily="18" charset="0"/>
                        <a:buChar char="-"/>
                        <a:tabLst>
                          <a:tab pos="219710" algn="l"/>
                        </a:tabLst>
                      </a:pPr>
                      <a:r>
                        <a:rPr lang="ru-RU" sz="1000" dirty="0">
                          <a:effectLst/>
                          <a:latin typeface="Arial Black" panose="020B0A04020102020204" pitchFamily="34" charset="0"/>
                        </a:rPr>
                        <a:t>Использование речевых</a:t>
                      </a:r>
                      <a:r>
                        <a:rPr lang="ru-RU" sz="1000" spc="-115" dirty="0">
                          <a:effectLst/>
                          <a:latin typeface="Arial Black" panose="020B0A04020102020204" pitchFamily="34" charset="0"/>
                        </a:rPr>
                        <a:t> </a:t>
                      </a:r>
                      <a:r>
                        <a:rPr lang="ru-RU" sz="1000" dirty="0">
                          <a:effectLst/>
                          <a:latin typeface="Arial Black" panose="020B0A04020102020204" pitchFamily="34" charset="0"/>
                        </a:rPr>
                        <a:t>игр</a:t>
                      </a:r>
                    </a:p>
                    <a:p>
                      <a:pPr marL="342900" lvl="0" indent="-342900">
                        <a:spcBef>
                          <a:spcPts val="745"/>
                        </a:spcBef>
                        <a:spcAft>
                          <a:spcPts val="0"/>
                        </a:spcAft>
                        <a:buSzPts val="1400"/>
                        <a:buFont typeface="Times New Roman" panose="02020603050405020304" pitchFamily="18" charset="0"/>
                        <a:buChar char="-"/>
                        <a:tabLst>
                          <a:tab pos="219710" algn="l"/>
                        </a:tabLst>
                      </a:pPr>
                      <a:r>
                        <a:rPr lang="ru-RU" sz="1000" dirty="0">
                          <a:effectLst/>
                          <a:latin typeface="Arial Black" panose="020B0A04020102020204" pitchFamily="34" charset="0"/>
                        </a:rPr>
                        <a:t>Беседы по тематике</a:t>
                      </a:r>
                      <a:r>
                        <a:rPr lang="ru-RU" sz="1000" spc="-140" dirty="0">
                          <a:effectLst/>
                          <a:latin typeface="Arial Black" panose="020B0A04020102020204" pitchFamily="34" charset="0"/>
                        </a:rPr>
                        <a:t> </a:t>
                      </a:r>
                      <a:r>
                        <a:rPr lang="ru-RU" sz="1000" dirty="0">
                          <a:effectLst/>
                          <a:latin typeface="Arial Black" panose="020B0A04020102020204" pitchFamily="34" charset="0"/>
                        </a:rPr>
                        <a:t>проекта</a:t>
                      </a:r>
                    </a:p>
                    <a:p>
                      <a:pPr marL="342900" marR="616585" lvl="0" indent="-342900">
                        <a:lnSpc>
                          <a:spcPts val="1610"/>
                        </a:lnSpc>
                        <a:spcBef>
                          <a:spcPts val="20"/>
                        </a:spcBef>
                        <a:spcAft>
                          <a:spcPts val="0"/>
                        </a:spcAft>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НОД по картине « Разве так играют?»</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 xmlns:a16="http://schemas.microsoft.com/office/drawing/2014/main" val="3877046742"/>
                  </a:ext>
                </a:extLst>
              </a:tr>
              <a:tr h="1002216">
                <a:tc>
                  <a:txBody>
                    <a:bodyPr/>
                    <a:lstStyle/>
                    <a:p>
                      <a:pPr marL="69850">
                        <a:spcBef>
                          <a:spcPts val="40"/>
                        </a:spcBef>
                        <a:spcAft>
                          <a:spcPts val="0"/>
                        </a:spcAft>
                      </a:pPr>
                      <a:r>
                        <a:rPr lang="ru-RU" sz="1000">
                          <a:effectLst/>
                          <a:latin typeface="Arial Black" panose="020B0A04020102020204" pitchFamily="34" charset="0"/>
                        </a:rPr>
                        <a:t> </a:t>
                      </a:r>
                    </a:p>
                    <a:p>
                      <a:pPr marL="69850"/>
                      <a:r>
                        <a:rPr lang="ru-RU" sz="1000">
                          <a:effectLst/>
                          <a:latin typeface="Arial Black" panose="020B0A04020102020204" pitchFamily="34" charset="0"/>
                        </a:rPr>
                        <a:t>Социально-коммуникативное</a:t>
                      </a:r>
                      <a:endParaRPr lang="ru-RU" sz="100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342900" lvl="0" indent="-342900">
                        <a:lnSpc>
                          <a:spcPts val="1575"/>
                        </a:lnSpc>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С.Р.« Мы-</a:t>
                      </a:r>
                      <a:r>
                        <a:rPr lang="ru-RU" sz="1000" spc="-20" dirty="0">
                          <a:effectLst/>
                          <a:latin typeface="Arial Black" panose="020B0A04020102020204" pitchFamily="34" charset="0"/>
                        </a:rPr>
                        <a:t> </a:t>
                      </a:r>
                      <a:r>
                        <a:rPr lang="ru-RU" sz="1000" dirty="0">
                          <a:effectLst/>
                          <a:latin typeface="Arial Black" panose="020B0A04020102020204" pitchFamily="34" charset="0"/>
                        </a:rPr>
                        <a:t>строители»</a:t>
                      </a:r>
                    </a:p>
                    <a:p>
                      <a:pPr marL="342900" lvl="0" indent="-342900">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Обсуждение плана</a:t>
                      </a:r>
                      <a:r>
                        <a:rPr lang="ru-RU" sz="1000" spc="-5" dirty="0">
                          <a:effectLst/>
                          <a:latin typeface="Arial Black" panose="020B0A04020102020204" pitchFamily="34" charset="0"/>
                        </a:rPr>
                        <a:t> </a:t>
                      </a:r>
                      <a:r>
                        <a:rPr lang="ru-RU" sz="1000" dirty="0">
                          <a:effectLst/>
                          <a:latin typeface="Arial Black" panose="020B0A04020102020204" pitchFamily="34" charset="0"/>
                        </a:rPr>
                        <a:t>постройки</a:t>
                      </a:r>
                    </a:p>
                    <a:p>
                      <a:pPr marL="69850" indent="45720">
                        <a:lnSpc>
                          <a:spcPts val="1600"/>
                        </a:lnSpc>
                        <a:spcBef>
                          <a:spcPts val="20"/>
                        </a:spcBef>
                      </a:pPr>
                      <a:r>
                        <a:rPr lang="ru-RU" sz="1000" dirty="0">
                          <a:effectLst/>
                          <a:latin typeface="Arial Black" panose="020B0A04020102020204" pitchFamily="34" charset="0"/>
                        </a:rPr>
                        <a:t>« Зоопарк», « Роботы», « Военная техника»</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 xmlns:a16="http://schemas.microsoft.com/office/drawing/2014/main" val="3775024862"/>
                  </a:ext>
                </a:extLst>
              </a:tr>
              <a:tr h="1536903">
                <a:tc>
                  <a:txBody>
                    <a:bodyPr/>
                    <a:lstStyle/>
                    <a:p>
                      <a:pPr marL="69850">
                        <a:spcBef>
                          <a:spcPts val="40"/>
                        </a:spcBef>
                        <a:spcAft>
                          <a:spcPts val="0"/>
                        </a:spcAft>
                      </a:pPr>
                      <a:r>
                        <a:rPr lang="ru-RU" sz="1000" dirty="0">
                          <a:effectLst/>
                          <a:latin typeface="Arial Black" panose="020B0A04020102020204" pitchFamily="34" charset="0"/>
                        </a:rPr>
                        <a:t> </a:t>
                      </a:r>
                    </a:p>
                    <a:p>
                      <a:pPr marL="69850"/>
                      <a:r>
                        <a:rPr lang="ru-RU" sz="1000" dirty="0">
                          <a:effectLst/>
                          <a:latin typeface="Arial Black" panose="020B0A04020102020204" pitchFamily="34" charset="0"/>
                        </a:rPr>
                        <a:t>Художественно- эстетическое</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tc>
                  <a:txBody>
                    <a:bodyPr/>
                    <a:lstStyle/>
                    <a:p>
                      <a:pPr marL="342900" marR="172720" lvl="0" indent="-342900">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Ручной труд( из туалетных тубусов) « Деревья в осеннем</a:t>
                      </a:r>
                      <a:r>
                        <a:rPr lang="ru-RU" sz="1000" spc="-90" dirty="0">
                          <a:effectLst/>
                          <a:latin typeface="Arial Black" panose="020B0A04020102020204" pitchFamily="34" charset="0"/>
                        </a:rPr>
                        <a:t> </a:t>
                      </a:r>
                      <a:r>
                        <a:rPr lang="ru-RU" sz="1000" dirty="0">
                          <a:effectLst/>
                          <a:latin typeface="Arial Black" panose="020B0A04020102020204" pitchFamily="34" charset="0"/>
                        </a:rPr>
                        <a:t>лесу»</a:t>
                      </a:r>
                    </a:p>
                    <a:p>
                      <a:pPr marL="69850"/>
                      <a:r>
                        <a:rPr lang="ru-RU" sz="1000" dirty="0">
                          <a:effectLst/>
                          <a:latin typeface="Arial Black" panose="020B0A04020102020204" pitchFamily="34" charset="0"/>
                        </a:rPr>
                        <a:t>-Конструирование из строительного материала« Самолет»</a:t>
                      </a:r>
                    </a:p>
                    <a:p>
                      <a:pPr marL="342900" lvl="0" indent="-342900">
                        <a:lnSpc>
                          <a:spcPts val="1605"/>
                        </a:lnSpc>
                        <a:buSzPts val="1400"/>
                        <a:buFont typeface="Times New Roman" panose="02020603050405020304" pitchFamily="18" charset="0"/>
                        <a:buChar char="-"/>
                        <a:tabLst>
                          <a:tab pos="173990" algn="l"/>
                        </a:tabLst>
                      </a:pPr>
                      <a:r>
                        <a:rPr lang="ru-RU" sz="1000" dirty="0">
                          <a:effectLst/>
                          <a:latin typeface="Arial Black" panose="020B0A04020102020204" pitchFamily="34" charset="0"/>
                        </a:rPr>
                        <a:t>Конструирование из</a:t>
                      </a:r>
                      <a:r>
                        <a:rPr lang="ru-RU" sz="1000" spc="5" dirty="0">
                          <a:effectLst/>
                          <a:latin typeface="Arial Black" panose="020B0A04020102020204" pitchFamily="34" charset="0"/>
                        </a:rPr>
                        <a:t> </a:t>
                      </a:r>
                      <a:r>
                        <a:rPr lang="ru-RU" sz="1000" dirty="0">
                          <a:effectLst/>
                          <a:latin typeface="Arial Black" panose="020B0A04020102020204" pitchFamily="34" charset="0"/>
                        </a:rPr>
                        <a:t>бумаги</a:t>
                      </a:r>
                    </a:p>
                    <a:p>
                      <a:pPr marL="115570">
                        <a:lnSpc>
                          <a:spcPts val="1540"/>
                        </a:lnSpc>
                      </a:pPr>
                      <a:r>
                        <a:rPr lang="ru-RU" sz="1000" dirty="0">
                          <a:effectLst/>
                          <a:latin typeface="Arial Black" panose="020B0A04020102020204" pitchFamily="34" charset="0"/>
                        </a:rPr>
                        <a:t>« Фрукты»</a:t>
                      </a:r>
                      <a:endParaRPr lang="ru-RU" sz="1000" dirty="0">
                        <a:effectLst/>
                        <a:latin typeface="Arial Black" panose="020B0A04020102020204" pitchFamily="34"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 xmlns:a16="http://schemas.microsoft.com/office/drawing/2014/main" val="1815171132"/>
                  </a:ext>
                </a:extLst>
              </a:tr>
            </a:tbl>
          </a:graphicData>
        </a:graphic>
      </p:graphicFrame>
    </p:spTree>
    <p:extLst>
      <p:ext uri="{BB962C8B-B14F-4D97-AF65-F5344CB8AC3E}">
        <p14:creationId xmlns="" xmlns:p14="http://schemas.microsoft.com/office/powerpoint/2010/main" val="42166529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46663" y="109182"/>
            <a:ext cx="10645253" cy="6748818"/>
          </a:xfrm>
        </p:spPr>
        <p:txBody>
          <a:bodyPr>
            <a:noAutofit/>
          </a:bodyPr>
          <a:lstStyle/>
          <a:p>
            <a:pPr marL="0" indent="0">
              <a:buNone/>
            </a:pPr>
            <a:r>
              <a:rPr lang="ru-RU" sz="2000" dirty="0"/>
              <a:t>Бумага — универсальный материал для творчества в детском саду. Конструирование из этого материала представлено различными способами. </a:t>
            </a:r>
          </a:p>
          <a:p>
            <a:pPr marL="0" indent="0">
              <a:buNone/>
            </a:pPr>
            <a:r>
              <a:rPr lang="ru-RU" sz="4000" b="1" dirty="0">
                <a:solidFill>
                  <a:schemeClr val="accent2"/>
                </a:solidFill>
              </a:rPr>
              <a:t>Поделки</a:t>
            </a:r>
            <a:r>
              <a:rPr lang="ru-RU" sz="4000" b="1" dirty="0"/>
              <a:t>              </a:t>
            </a:r>
            <a:r>
              <a:rPr lang="ru-RU" sz="3200" b="1" dirty="0">
                <a:solidFill>
                  <a:srgbClr val="0070C0"/>
                </a:solidFill>
              </a:rPr>
              <a:t>плоскостные</a:t>
            </a:r>
          </a:p>
          <a:p>
            <a:pPr marL="0" indent="0">
              <a:buNone/>
            </a:pPr>
            <a:r>
              <a:rPr lang="ru-RU" sz="3200" b="1" dirty="0"/>
              <a:t>                                       </a:t>
            </a:r>
            <a:r>
              <a:rPr lang="ru-RU" sz="3200" b="1" dirty="0">
                <a:solidFill>
                  <a:srgbClr val="0070C0"/>
                </a:solidFill>
              </a:rPr>
              <a:t>объемные </a:t>
            </a:r>
          </a:p>
          <a:p>
            <a:pPr marL="0" indent="0">
              <a:buNone/>
            </a:pPr>
            <a:endParaRPr lang="ru-RU" sz="2000" dirty="0">
              <a:solidFill>
                <a:prstClr val="black">
                  <a:lumMod val="75000"/>
                  <a:lumOff val="25000"/>
                </a:prstClr>
              </a:solidFill>
            </a:endParaRPr>
          </a:p>
          <a:p>
            <a:pPr marL="0" indent="0">
              <a:buNone/>
            </a:pPr>
            <a:r>
              <a:rPr lang="ru-RU" sz="2000" dirty="0">
                <a:solidFill>
                  <a:prstClr val="black">
                    <a:lumMod val="75000"/>
                    <a:lumOff val="25000"/>
                  </a:prstClr>
                </a:solidFill>
              </a:rPr>
              <a:t/>
            </a:r>
            <a:br>
              <a:rPr lang="ru-RU" sz="2000" dirty="0">
                <a:solidFill>
                  <a:prstClr val="black">
                    <a:lumMod val="75000"/>
                    <a:lumOff val="25000"/>
                  </a:prstClr>
                </a:solidFill>
              </a:rPr>
            </a:br>
            <a:r>
              <a:rPr lang="ru-RU" sz="2000" dirty="0"/>
              <a:t/>
            </a:r>
            <a:br>
              <a:rPr lang="ru-RU" sz="2000" dirty="0"/>
            </a:br>
            <a:r>
              <a:rPr lang="ru-RU" sz="2000" dirty="0"/>
              <a:t/>
            </a:r>
            <a:br>
              <a:rPr lang="ru-RU" sz="2000" dirty="0"/>
            </a:br>
            <a:r>
              <a:rPr lang="ru-RU" sz="2000" dirty="0">
                <a:solidFill>
                  <a:prstClr val="black">
                    <a:lumMod val="75000"/>
                    <a:lumOff val="25000"/>
                  </a:prstClr>
                </a:solidFill>
              </a:rPr>
              <a:t/>
            </a:r>
            <a:br>
              <a:rPr lang="ru-RU" sz="2000" dirty="0">
                <a:solidFill>
                  <a:prstClr val="black">
                    <a:lumMod val="75000"/>
                    <a:lumOff val="25000"/>
                  </a:prstClr>
                </a:solidFill>
              </a:rPr>
            </a:br>
            <a:r>
              <a:rPr lang="ru-RU" sz="2800" dirty="0"/>
              <a:t/>
            </a:r>
            <a:br>
              <a:rPr lang="ru-RU" sz="2800" dirty="0"/>
            </a:br>
            <a:endParaRPr lang="ru-RU" sz="2800" dirty="0"/>
          </a:p>
        </p:txBody>
      </p:sp>
      <p:pic>
        <p:nvPicPr>
          <p:cNvPr id="2" name="Рисунок 3">
            <a:extLst>
              <a:ext uri="{FF2B5EF4-FFF2-40B4-BE49-F238E27FC236}">
                <a16:creationId xmlns="" xmlns:a16="http://schemas.microsoft.com/office/drawing/2014/main" id="{6F837E1A-A1D7-CB44-9123-12EF4B482A0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56780" y="2268121"/>
            <a:ext cx="2821202" cy="2430939"/>
          </a:xfrm>
          <a:prstGeom prst="rect">
            <a:avLst/>
          </a:prstGeom>
        </p:spPr>
      </p:pic>
      <p:cxnSp>
        <p:nvCxnSpPr>
          <p:cNvPr id="8" name="Прямая со стрелкой 7">
            <a:extLst>
              <a:ext uri="{FF2B5EF4-FFF2-40B4-BE49-F238E27FC236}">
                <a16:creationId xmlns="" xmlns:a16="http://schemas.microsoft.com/office/drawing/2014/main" id="{ECEFC8FA-614A-45D5-BF86-730960140966}"/>
              </a:ext>
            </a:extLst>
          </p:cNvPr>
          <p:cNvCxnSpPr>
            <a:cxnSpLocks/>
          </p:cNvCxnSpPr>
          <p:nvPr/>
        </p:nvCxnSpPr>
        <p:spPr>
          <a:xfrm flipV="1">
            <a:off x="3648269" y="1247970"/>
            <a:ext cx="111967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 xmlns:a16="http://schemas.microsoft.com/office/drawing/2014/main" id="{8F16AB82-B47B-4179-82DA-2C475745FA3E}"/>
              </a:ext>
            </a:extLst>
          </p:cNvPr>
          <p:cNvCxnSpPr>
            <a:cxnSpLocks/>
          </p:cNvCxnSpPr>
          <p:nvPr/>
        </p:nvCxnSpPr>
        <p:spPr>
          <a:xfrm>
            <a:off x="3648269" y="1371600"/>
            <a:ext cx="1035698" cy="505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Рисунок 3">
            <a:extLst>
              <a:ext uri="{FF2B5EF4-FFF2-40B4-BE49-F238E27FC236}">
                <a16:creationId xmlns="" xmlns:a16="http://schemas.microsoft.com/office/drawing/2014/main" id="{937258EB-B0CA-45FA-A36D-85F3F8F5FEE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98269" y="2372762"/>
            <a:ext cx="2524434" cy="2283212"/>
          </a:xfrm>
          <a:prstGeom prst="rect">
            <a:avLst/>
          </a:prstGeom>
        </p:spPr>
      </p:pic>
      <p:sp>
        <p:nvSpPr>
          <p:cNvPr id="19" name="TextBox 18">
            <a:extLst>
              <a:ext uri="{FF2B5EF4-FFF2-40B4-BE49-F238E27FC236}">
                <a16:creationId xmlns="" xmlns:a16="http://schemas.microsoft.com/office/drawing/2014/main" id="{BBD5FCB7-BEFB-417F-904A-79A931B96A29}"/>
              </a:ext>
            </a:extLst>
          </p:cNvPr>
          <p:cNvSpPr txBox="1"/>
          <p:nvPr/>
        </p:nvSpPr>
        <p:spPr>
          <a:xfrm>
            <a:off x="626946" y="5056246"/>
            <a:ext cx="5871323" cy="2031325"/>
          </a:xfrm>
          <a:prstGeom prst="rect">
            <a:avLst/>
          </a:prstGeom>
          <a:noFill/>
        </p:spPr>
        <p:txBody>
          <a:bodyPr wrap="square">
            <a:spAutoFit/>
          </a:bodyPr>
          <a:lstStyle/>
          <a:p>
            <a:pPr algn="just"/>
            <a:r>
              <a:rPr lang="ru-RU" sz="1800" dirty="0">
                <a:solidFill>
                  <a:prstClr val="black">
                    <a:lumMod val="75000"/>
                    <a:lumOff val="25000"/>
                  </a:prstClr>
                </a:solidFill>
              </a:rPr>
              <a:t>В плоскостных поделках основная часть заготовки приклеивается к основе (картону или плотной бумаге), при этом присутствует частичный объем — некоторые части выступают над поверхностью либо приклеиваются не полностью.</a:t>
            </a:r>
          </a:p>
          <a:p>
            <a:pPr algn="just"/>
            <a:r>
              <a:rPr lang="ru-RU" sz="1800" dirty="0">
                <a:solidFill>
                  <a:prstClr val="black">
                    <a:lumMod val="75000"/>
                    <a:lumOff val="25000"/>
                  </a:prstClr>
                </a:solidFill>
              </a:rPr>
              <a:t/>
            </a:r>
            <a:br>
              <a:rPr lang="ru-RU" sz="1800" dirty="0">
                <a:solidFill>
                  <a:prstClr val="black">
                    <a:lumMod val="75000"/>
                    <a:lumOff val="25000"/>
                  </a:prstClr>
                </a:solidFill>
              </a:rPr>
            </a:br>
            <a:endParaRPr lang="ru-RU" dirty="0"/>
          </a:p>
        </p:txBody>
      </p:sp>
      <p:sp>
        <p:nvSpPr>
          <p:cNvPr id="21" name="TextBox 20">
            <a:extLst>
              <a:ext uri="{FF2B5EF4-FFF2-40B4-BE49-F238E27FC236}">
                <a16:creationId xmlns="" xmlns:a16="http://schemas.microsoft.com/office/drawing/2014/main" id="{FF0D7888-8465-4E0C-986B-2852D7274FB6}"/>
              </a:ext>
            </a:extLst>
          </p:cNvPr>
          <p:cNvSpPr txBox="1"/>
          <p:nvPr/>
        </p:nvSpPr>
        <p:spPr>
          <a:xfrm>
            <a:off x="6769289" y="5056246"/>
            <a:ext cx="5269567" cy="1754326"/>
          </a:xfrm>
          <a:prstGeom prst="rect">
            <a:avLst/>
          </a:prstGeom>
          <a:noFill/>
        </p:spPr>
        <p:txBody>
          <a:bodyPr wrap="square">
            <a:spAutoFit/>
          </a:bodyPr>
          <a:lstStyle/>
          <a:p>
            <a:pPr marL="0" indent="0">
              <a:buNone/>
            </a:pPr>
            <a:r>
              <a:rPr lang="ru-RU" sz="1800" dirty="0">
                <a:solidFill>
                  <a:prstClr val="black">
                    <a:lumMod val="75000"/>
                    <a:lumOff val="25000"/>
                  </a:prstClr>
                </a:solidFill>
              </a:rPr>
              <a:t>Более выразительны и интересны для детей объемные поделки, ведь с ними можно поиграть. Это разнообразные домики, коробочки, шкатулки, мебель для кукол. Объемная форма здесь достигается за счет сгибов плотной бумаги.</a:t>
            </a:r>
          </a:p>
          <a:p>
            <a:pPr marL="0" indent="0">
              <a:buNone/>
            </a:pPr>
            <a:endParaRPr lang="ru-RU" sz="1800" dirty="0">
              <a:solidFill>
                <a:prstClr val="black">
                  <a:lumMod val="75000"/>
                  <a:lumOff val="25000"/>
                </a:prstClr>
              </a:solidFill>
            </a:endParaRPr>
          </a:p>
        </p:txBody>
      </p:sp>
      <p:pic>
        <p:nvPicPr>
          <p:cNvPr id="22" name="Рисунок 4">
            <a:extLst>
              <a:ext uri="{FF2B5EF4-FFF2-40B4-BE49-F238E27FC236}">
                <a16:creationId xmlns="" xmlns:a16="http://schemas.microsoft.com/office/drawing/2014/main" id="{82D830DB-89C7-4679-AB40-4FD36E5FD46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022703" y="2372762"/>
            <a:ext cx="2821202" cy="2283212"/>
          </a:xfrm>
          <a:prstGeom prst="rect">
            <a:avLst/>
          </a:prstGeom>
        </p:spPr>
      </p:pic>
    </p:spTree>
    <p:extLst>
      <p:ext uri="{BB962C8B-B14F-4D97-AF65-F5344CB8AC3E}">
        <p14:creationId xmlns="" xmlns:p14="http://schemas.microsoft.com/office/powerpoint/2010/main" val="4227598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9726" y="109182"/>
            <a:ext cx="10568813" cy="1324299"/>
          </a:xfrm>
        </p:spPr>
        <p:txBody>
          <a:bodyPr>
            <a:normAutofit fontScale="32500" lnSpcReduction="20000"/>
          </a:bodyPr>
          <a:lstStyle/>
          <a:p>
            <a:pPr marL="0" indent="0" algn="just">
              <a:buNone/>
            </a:pPr>
            <a:r>
              <a:rPr lang="ru-RU" sz="6000" dirty="0">
                <a:solidFill>
                  <a:srgbClr val="0070C0"/>
                </a:solidFill>
                <a:latin typeface="Times New Roman" panose="02020603050405020304" pitchFamily="18" charset="0"/>
                <a:cs typeface="Times New Roman" panose="02020603050405020304" pitchFamily="18" charset="0"/>
              </a:rPr>
              <a:t>В конструировании из бумаги часто используется техника </a:t>
            </a:r>
            <a:r>
              <a:rPr lang="ru-RU" sz="6000" dirty="0">
                <a:solidFill>
                  <a:srgbClr val="FF0000"/>
                </a:solidFill>
                <a:latin typeface="Times New Roman" panose="02020603050405020304" pitchFamily="18" charset="0"/>
                <a:cs typeface="Times New Roman" panose="02020603050405020304" pitchFamily="18" charset="0"/>
              </a:rPr>
              <a:t>оригами</a:t>
            </a:r>
            <a:r>
              <a:rPr lang="ru-RU" sz="6000" dirty="0">
                <a:solidFill>
                  <a:srgbClr val="0070C0"/>
                </a:solidFill>
                <a:latin typeface="Times New Roman" panose="02020603050405020304" pitchFamily="18" charset="0"/>
                <a:cs typeface="Times New Roman" panose="02020603050405020304" pitchFamily="18" charset="0"/>
              </a:rPr>
              <a:t>: изделие складывается из бумаги без применения клея и ножниц. Таким способом можно смастерить самых разных животных, птиц, цветы и неодушевленные предметы (самолет, кораблик и пр.).</a:t>
            </a:r>
            <a:br>
              <a:rPr lang="ru-RU" sz="6000" dirty="0">
                <a:solidFill>
                  <a:srgbClr val="0070C0"/>
                </a:solidFill>
                <a:latin typeface="Times New Roman" panose="02020603050405020304" pitchFamily="18" charset="0"/>
                <a:cs typeface="Times New Roman" panose="02020603050405020304" pitchFamily="18" charset="0"/>
              </a:rPr>
            </a:br>
            <a:endParaRPr lang="ru-RU" sz="6000" dirty="0">
              <a:solidFill>
                <a:srgbClr val="0070C0"/>
              </a:solidFill>
              <a:latin typeface="Times New Roman" panose="02020603050405020304" pitchFamily="18" charset="0"/>
              <a:cs typeface="Times New Roman" panose="02020603050405020304" pitchFamily="18" charset="0"/>
            </a:endParaRPr>
          </a:p>
          <a:p>
            <a:pPr marL="0" indent="0">
              <a:buNone/>
            </a:pPr>
            <a:endParaRPr lang="ru-RU" dirty="0"/>
          </a:p>
        </p:txBody>
      </p:sp>
      <p:pic>
        <p:nvPicPr>
          <p:cNvPr id="2" name="Рисунок 3">
            <a:extLst>
              <a:ext uri="{FF2B5EF4-FFF2-40B4-BE49-F238E27FC236}">
                <a16:creationId xmlns="" xmlns:a16="http://schemas.microsoft.com/office/drawing/2014/main" id="{BC3542E8-E3D9-C246-827D-6CE7AFE5407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5915" y="1433481"/>
            <a:ext cx="5639489" cy="4906853"/>
          </a:xfrm>
          <a:prstGeom prst="rect">
            <a:avLst/>
          </a:prstGeom>
        </p:spPr>
      </p:pic>
      <p:pic>
        <p:nvPicPr>
          <p:cNvPr id="4" name="Рисунок 4">
            <a:extLst>
              <a:ext uri="{FF2B5EF4-FFF2-40B4-BE49-F238E27FC236}">
                <a16:creationId xmlns="" xmlns:a16="http://schemas.microsoft.com/office/drawing/2014/main" id="{03283768-6552-DA49-ABD9-38F9CC09847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707086" y="1417230"/>
            <a:ext cx="3683367" cy="4910664"/>
          </a:xfrm>
          <a:prstGeom prst="rect">
            <a:avLst/>
          </a:prstGeom>
        </p:spPr>
      </p:pic>
    </p:spTree>
    <p:extLst>
      <p:ext uri="{BB962C8B-B14F-4D97-AF65-F5344CB8AC3E}">
        <p14:creationId xmlns="" xmlns:p14="http://schemas.microsoft.com/office/powerpoint/2010/main" val="3308516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B0C8C53-C452-4A41-A5EA-756FC6BA5A09}"/>
              </a:ext>
            </a:extLst>
          </p:cNvPr>
          <p:cNvSpPr>
            <a:spLocks noGrp="1"/>
          </p:cNvSpPr>
          <p:nvPr>
            <p:ph idx="1"/>
          </p:nvPr>
        </p:nvSpPr>
        <p:spPr>
          <a:xfrm>
            <a:off x="1620486" y="111331"/>
            <a:ext cx="10353799" cy="1530858"/>
          </a:xfrm>
        </p:spPr>
        <p:txBody>
          <a:bodyPr>
            <a:noAutofit/>
          </a:bodyPr>
          <a:lstStyle/>
          <a:p>
            <a:pPr marL="0" indent="0" algn="just">
              <a:buNone/>
            </a:pPr>
            <a:r>
              <a:rPr lang="ru-RU" sz="2000" dirty="0">
                <a:solidFill>
                  <a:srgbClr val="0070C0"/>
                </a:solidFill>
                <a:latin typeface="Times New Roman" panose="02020603050405020304" pitchFamily="18" charset="0"/>
                <a:cs typeface="Times New Roman" panose="02020603050405020304" pitchFamily="18" charset="0"/>
              </a:rPr>
              <a:t>Еще одна разновидность объемного конструирования — </a:t>
            </a:r>
            <a:r>
              <a:rPr lang="ru-RU" sz="2000" dirty="0">
                <a:solidFill>
                  <a:srgbClr val="FF0000"/>
                </a:solidFill>
                <a:latin typeface="Times New Roman" panose="02020603050405020304" pitchFamily="18" charset="0"/>
                <a:cs typeface="Times New Roman" panose="02020603050405020304" pitchFamily="18" charset="0"/>
              </a:rPr>
              <a:t>поделки из бумажных полосок. </a:t>
            </a:r>
            <a:r>
              <a:rPr lang="ru-RU" sz="2000" dirty="0">
                <a:solidFill>
                  <a:srgbClr val="0070C0"/>
                </a:solidFill>
                <a:latin typeface="Times New Roman" panose="02020603050405020304" pitchFamily="18" charset="0"/>
                <a:cs typeface="Times New Roman" panose="02020603050405020304" pitchFamily="18" charset="0"/>
              </a:rPr>
              <a:t>Здесь уже используются ножницы и клей. Этим способом оформляются</a:t>
            </a:r>
            <a:r>
              <a:rPr lang="ru-RU" sz="2000" kern="1200" dirty="0">
                <a:solidFill>
                  <a:srgbClr val="0070C0"/>
                </a:solidFill>
                <a:effectLst/>
                <a:latin typeface="Times New Roman" panose="02020603050405020304" pitchFamily="18" charset="0"/>
                <a:cs typeface="Times New Roman" panose="02020603050405020304" pitchFamily="18" charset="0"/>
              </a:rPr>
              <a:t/>
            </a:r>
            <a:br>
              <a:rPr lang="ru-RU" sz="2000" kern="1200" dirty="0">
                <a:solidFill>
                  <a:srgbClr val="0070C0"/>
                </a:solidFill>
                <a:effectLst/>
                <a:latin typeface="Times New Roman" panose="02020603050405020304" pitchFamily="18" charset="0"/>
                <a:cs typeface="Times New Roman" panose="02020603050405020304" pitchFamily="18" charset="0"/>
              </a:rPr>
            </a:br>
            <a:r>
              <a:rPr lang="ru-RU" sz="2000" dirty="0">
                <a:solidFill>
                  <a:srgbClr val="0070C0"/>
                </a:solidFill>
                <a:latin typeface="Times New Roman" panose="02020603050405020304" pitchFamily="18" charset="0"/>
                <a:cs typeface="Times New Roman" panose="02020603050405020304" pitchFamily="18" charset="0"/>
              </a:rPr>
              <a:t> изделия, традиционно состоящие из круглых форм (неваляшка, снеговик, фонарик, колодец), однако при наличии желания и фантазии так можно смастерить любого зверя или птицу.</a:t>
            </a:r>
            <a:br>
              <a:rPr lang="ru-RU" sz="2000" dirty="0">
                <a:solidFill>
                  <a:srgbClr val="0070C0"/>
                </a:solidFill>
                <a:latin typeface="Times New Roman" panose="02020603050405020304" pitchFamily="18" charset="0"/>
                <a:cs typeface="Times New Roman" panose="02020603050405020304" pitchFamily="18" charset="0"/>
              </a:rPr>
            </a:br>
            <a:endParaRPr lang="ru-RU" sz="2000" dirty="0">
              <a:solidFill>
                <a:srgbClr val="0070C0"/>
              </a:solidFill>
              <a:latin typeface="Times New Roman" panose="02020603050405020304" pitchFamily="18" charset="0"/>
              <a:cs typeface="Times New Roman" panose="02020603050405020304" pitchFamily="18" charset="0"/>
            </a:endParaRPr>
          </a:p>
        </p:txBody>
      </p:sp>
      <p:pic>
        <p:nvPicPr>
          <p:cNvPr id="2" name="Рисунок 3">
            <a:extLst>
              <a:ext uri="{FF2B5EF4-FFF2-40B4-BE49-F238E27FC236}">
                <a16:creationId xmlns="" xmlns:a16="http://schemas.microsoft.com/office/drawing/2014/main" id="{C95C36D4-0D44-324F-8F4B-7F046CCC310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40191" y="2702567"/>
            <a:ext cx="6091065" cy="3003386"/>
          </a:xfrm>
          <a:prstGeom prst="rect">
            <a:avLst/>
          </a:prstGeom>
        </p:spPr>
      </p:pic>
      <p:pic>
        <p:nvPicPr>
          <p:cNvPr id="4" name="Рисунок 4">
            <a:extLst>
              <a:ext uri="{FF2B5EF4-FFF2-40B4-BE49-F238E27FC236}">
                <a16:creationId xmlns="" xmlns:a16="http://schemas.microsoft.com/office/drawing/2014/main" id="{18EB10DF-6289-D045-958E-63E90E62F97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620486" y="1783855"/>
            <a:ext cx="3481983" cy="4642178"/>
          </a:xfrm>
          <a:prstGeom prst="rect">
            <a:avLst/>
          </a:prstGeom>
        </p:spPr>
      </p:pic>
    </p:spTree>
    <p:extLst>
      <p:ext uri="{BB962C8B-B14F-4D97-AF65-F5344CB8AC3E}">
        <p14:creationId xmlns="" xmlns:p14="http://schemas.microsoft.com/office/powerpoint/2010/main" val="332251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5B0C8C53-C452-4A41-A5EA-756FC6BA5A09}"/>
              </a:ext>
            </a:extLst>
          </p:cNvPr>
          <p:cNvSpPr>
            <a:spLocks noGrp="1"/>
          </p:cNvSpPr>
          <p:nvPr>
            <p:ph idx="1"/>
          </p:nvPr>
        </p:nvSpPr>
        <p:spPr>
          <a:xfrm>
            <a:off x="1620486" y="111331"/>
            <a:ext cx="10353799" cy="1530858"/>
          </a:xfrm>
        </p:spPr>
        <p:txBody>
          <a:bodyPr>
            <a:noAutofit/>
          </a:bodyPr>
          <a:lstStyle/>
          <a:p>
            <a:pPr marL="0" indent="0" algn="just">
              <a:buNone/>
            </a:pPr>
            <a:endParaRPr lang="ru-RU" sz="2000" dirty="0">
              <a:solidFill>
                <a:srgbClr val="0070C0"/>
              </a:solidFill>
              <a:latin typeface="Times New Roman" panose="02020603050405020304" pitchFamily="18" charset="0"/>
              <a:cs typeface="Times New Roman" panose="02020603050405020304" pitchFamily="18" charset="0"/>
            </a:endParaRPr>
          </a:p>
        </p:txBody>
      </p:sp>
      <p:pic>
        <p:nvPicPr>
          <p:cNvPr id="1026" name="Picture 2" descr="C:\Users\Светлана\Downloads\20210201_101336.jpg"/>
          <p:cNvPicPr>
            <a:picLocks noChangeAspect="1" noChangeArrowheads="1"/>
          </p:cNvPicPr>
          <p:nvPr/>
        </p:nvPicPr>
        <p:blipFill>
          <a:blip r:embed="rId2" cstate="print"/>
          <a:srcRect/>
          <a:stretch>
            <a:fillRect/>
          </a:stretch>
        </p:blipFill>
        <p:spPr bwMode="auto">
          <a:xfrm>
            <a:off x="1662720" y="213756"/>
            <a:ext cx="9915722" cy="6477990"/>
          </a:xfrm>
          <a:prstGeom prst="rect">
            <a:avLst/>
          </a:prstGeom>
          <a:noFill/>
        </p:spPr>
      </p:pic>
    </p:spTree>
    <p:extLst>
      <p:ext uri="{BB962C8B-B14F-4D97-AF65-F5344CB8AC3E}">
        <p14:creationId xmlns="" xmlns:p14="http://schemas.microsoft.com/office/powerpoint/2010/main" val="3322516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a:extLst>
              <a:ext uri="{FF2B5EF4-FFF2-40B4-BE49-F238E27FC236}">
                <a16:creationId xmlns="" xmlns:a16="http://schemas.microsoft.com/office/drawing/2014/main" id="{BE637761-FEC6-472E-B911-DFDFDD171BA2}"/>
              </a:ext>
            </a:extLst>
          </p:cNvPr>
          <p:cNvSpPr>
            <a:spLocks noGrp="1"/>
          </p:cNvSpPr>
          <p:nvPr>
            <p:ph idx="1"/>
          </p:nvPr>
        </p:nvSpPr>
        <p:spPr>
          <a:xfrm>
            <a:off x="1620486" y="111331"/>
            <a:ext cx="10353799" cy="700432"/>
          </a:xfrm>
        </p:spPr>
        <p:txBody>
          <a:bodyPr>
            <a:noAutofit/>
          </a:bodyPr>
          <a:lstStyle/>
          <a:p>
            <a:pPr marL="0" indent="0" algn="ctr">
              <a:buNone/>
            </a:pPr>
            <a:r>
              <a:rPr lang="ru-RU" sz="2800" dirty="0">
                <a:solidFill>
                  <a:srgbClr val="FF0000"/>
                </a:solidFill>
                <a:latin typeface="Times New Roman" panose="02020603050405020304" pitchFamily="18" charset="0"/>
                <a:cs typeface="Times New Roman" panose="02020603050405020304" pitchFamily="18" charset="0"/>
              </a:rPr>
              <a:t>Проект по конструированию из бумаги «Новогодняя открытка»</a:t>
            </a:r>
          </a:p>
        </p:txBody>
      </p:sp>
      <p:pic>
        <p:nvPicPr>
          <p:cNvPr id="3" name="Рисунок 6">
            <a:extLst>
              <a:ext uri="{FF2B5EF4-FFF2-40B4-BE49-F238E27FC236}">
                <a16:creationId xmlns="" xmlns:a16="http://schemas.microsoft.com/office/drawing/2014/main" id="{06B32520-01B8-2C49-8E62-97B728FDBCC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9561" y="2221715"/>
            <a:ext cx="5074351" cy="3806144"/>
          </a:xfrm>
          <a:prstGeom prst="rect">
            <a:avLst/>
          </a:prstGeom>
        </p:spPr>
      </p:pic>
      <p:pic>
        <p:nvPicPr>
          <p:cNvPr id="4" name="Рисунок 7">
            <a:extLst>
              <a:ext uri="{FF2B5EF4-FFF2-40B4-BE49-F238E27FC236}">
                <a16:creationId xmlns="" xmlns:a16="http://schemas.microsoft.com/office/drawing/2014/main" id="{5D64F1EE-E668-DD4F-9448-B5614A1A181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45977" y="2213550"/>
            <a:ext cx="5496462" cy="3814309"/>
          </a:xfrm>
          <a:prstGeom prst="rect">
            <a:avLst/>
          </a:prstGeom>
        </p:spPr>
      </p:pic>
      <p:sp>
        <p:nvSpPr>
          <p:cNvPr id="5" name="Объект 2">
            <a:extLst>
              <a:ext uri="{FF2B5EF4-FFF2-40B4-BE49-F238E27FC236}">
                <a16:creationId xmlns="" xmlns:a16="http://schemas.microsoft.com/office/drawing/2014/main" id="{3A09BE8E-0830-4A52-8140-8F4906934E5F}"/>
              </a:ext>
            </a:extLst>
          </p:cNvPr>
          <p:cNvSpPr txBox="1">
            <a:spLocks/>
          </p:cNvSpPr>
          <p:nvPr/>
        </p:nvSpPr>
        <p:spPr>
          <a:xfrm>
            <a:off x="1511559" y="575582"/>
            <a:ext cx="10150742" cy="83334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ru-RU" sz="2400" dirty="0">
                <a:solidFill>
                  <a:srgbClr val="002060"/>
                </a:solidFill>
                <a:latin typeface="Times New Roman" panose="02020603050405020304" pitchFamily="18" charset="0"/>
                <a:cs typeface="Times New Roman" panose="02020603050405020304" pitchFamily="18" charset="0"/>
              </a:rPr>
              <a:t>Цель: Развитие умений детей творчески применять навыки и знания, полученные на занятиях по конструированию из бумаги, формирование общественных мотивов, воспитание инициативы, творческого подхода к делу.</a:t>
            </a:r>
          </a:p>
        </p:txBody>
      </p:sp>
    </p:spTree>
    <p:extLst>
      <p:ext uri="{BB962C8B-B14F-4D97-AF65-F5344CB8AC3E}">
        <p14:creationId xmlns="" xmlns:p14="http://schemas.microsoft.com/office/powerpoint/2010/main" val="140523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496291" y="354842"/>
            <a:ext cx="10008321" cy="6111271"/>
          </a:xfrm>
        </p:spPr>
        <p:txBody>
          <a:bodyPr>
            <a:normAutofit fontScale="85000" lnSpcReduction="20000"/>
          </a:bodyPr>
          <a:lstStyle/>
          <a:p>
            <a:pPr marL="0" indent="0" algn="just">
              <a:lnSpc>
                <a:spcPct val="120000"/>
              </a:lnSpc>
              <a:buNone/>
            </a:pPr>
            <a:r>
              <a:rPr lang="ru-RU" sz="2800" dirty="0">
                <a:solidFill>
                  <a:srgbClr val="FF0000"/>
                </a:solidFill>
                <a:latin typeface="Times New Roman" panose="02020603050405020304" pitchFamily="18" charset="0"/>
                <a:cs typeface="Times New Roman" panose="02020603050405020304" pitchFamily="18" charset="0"/>
              </a:rPr>
              <a:t>Актуальность</a:t>
            </a:r>
          </a:p>
          <a:p>
            <a:pPr marL="0" indent="0" algn="just">
              <a:lnSpc>
                <a:spcPct val="120000"/>
              </a:lnSpc>
              <a:buNone/>
            </a:pPr>
            <a:r>
              <a:rPr lang="ru-RU" sz="2100" dirty="0">
                <a:solidFill>
                  <a:srgbClr val="00B050"/>
                </a:solidFill>
                <a:latin typeface="Times New Roman" panose="02020603050405020304" pitchFamily="18" charset="0"/>
                <a:cs typeface="Times New Roman" panose="02020603050405020304" pitchFamily="18" charset="0"/>
              </a:rPr>
              <a:t>Конструктивная деятельность ребенка </a:t>
            </a:r>
            <a:r>
              <a:rPr lang="ru-RU" sz="2100" dirty="0">
                <a:latin typeface="Times New Roman" panose="02020603050405020304" pitchFamily="18" charset="0"/>
                <a:cs typeface="Times New Roman" panose="02020603050405020304" pitchFamily="18" charset="0"/>
              </a:rPr>
              <a:t>- достаточно сложный процесс: ребенок не только практически действует руками и воспринимает возводимую постройку, но и обязательно при этом мыслит. Это одна из самых интересных видов деятельности для детей дошкольного возраста: она глубоко волнует ребенка, вызывает положительные эмоции.     </a:t>
            </a:r>
          </a:p>
          <a:p>
            <a:pPr marL="0" indent="0" algn="just">
              <a:lnSpc>
                <a:spcPct val="120000"/>
              </a:lnSpc>
              <a:buNone/>
            </a:pPr>
            <a:r>
              <a:rPr lang="ru-RU" sz="2100" dirty="0">
                <a:solidFill>
                  <a:srgbClr val="0070C0"/>
                </a:solidFill>
                <a:latin typeface="Times New Roman" panose="02020603050405020304" pitchFamily="18" charset="0"/>
                <a:cs typeface="Times New Roman" panose="02020603050405020304" pitchFamily="18" charset="0"/>
              </a:rPr>
              <a:t>Конструированию отводится значительное место в работе с детьми всех возрастных групп, так как оно обладает чрезвычайно широкими возможностями для умственного, нравственного, эстетического, трудового воспитания. На занятиях конструированием осуществляется развитие сенсорных и мыслительных способностей детей. Важно, что мышление детей в процессе конструктивной деятельности имеет практическую направленность и носит творческий характера. При обучении детей конструированию развивается планирующая мыслительная деятельность, что является важным фактором при формировании учебной деятельности. Конструирование нацелено не столько на обучение детей сложным способам крепления деталей, сколько на создание условий для самовыражения личности ребенка. Конструктор открывает ребенку новый мир, предоставляет возможность в процессе работы приобретать такие социальные качества как любознательность, активность, самостоятельность, ответственность, взаимопонимание, навыки продуктивного сотрудничества, повышения самооценки через осознание «я умею, я могу», настроя на позитивный лад, снятия эмоционального и мышечного напряжения. Развивается умение пользоваться инструкциями и чертежами, схемами, формируется логическое, проектное мышление.</a:t>
            </a:r>
          </a:p>
          <a:p>
            <a:pPr marL="0" indent="0" algn="just">
              <a:lnSpc>
                <a:spcPct val="120000"/>
              </a:lnSpc>
              <a:buNone/>
            </a:pPr>
            <a:endParaRPr lang="ru-RU" sz="21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3993287527"/>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 xmlns:a16="http://schemas.microsoft.com/office/drawing/2014/main" id="{99FCCDA6-BDAB-3E44-8A15-EF6555A202E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83734" y="618090"/>
            <a:ext cx="4680401" cy="6239909"/>
          </a:xfrm>
          <a:prstGeom prst="rect">
            <a:avLst/>
          </a:prstGeom>
        </p:spPr>
      </p:pic>
      <p:pic>
        <p:nvPicPr>
          <p:cNvPr id="5" name="Рисунок 5">
            <a:extLst>
              <a:ext uri="{FF2B5EF4-FFF2-40B4-BE49-F238E27FC236}">
                <a16:creationId xmlns="" xmlns:a16="http://schemas.microsoft.com/office/drawing/2014/main" id="{90777B85-2CE0-D641-944D-0BA881C24D3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64135" y="0"/>
            <a:ext cx="6427865" cy="4821382"/>
          </a:xfrm>
          <a:prstGeom prst="rect">
            <a:avLst/>
          </a:prstGeom>
        </p:spPr>
      </p:pic>
    </p:spTree>
    <p:extLst>
      <p:ext uri="{BB962C8B-B14F-4D97-AF65-F5344CB8AC3E}">
        <p14:creationId xmlns="" xmlns:p14="http://schemas.microsoft.com/office/powerpoint/2010/main" val="3164859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 xmlns:a16="http://schemas.microsoft.com/office/drawing/2014/main" id="{AEFF8197-B6CB-D646-84FA-A7C30D8DF77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67939" y="5030"/>
            <a:ext cx="5814734" cy="4361487"/>
          </a:xfrm>
          <a:prstGeom prst="rect">
            <a:avLst/>
          </a:prstGeom>
        </p:spPr>
      </p:pic>
      <p:pic>
        <p:nvPicPr>
          <p:cNvPr id="5" name="Рисунок 5">
            <a:extLst>
              <a:ext uri="{FF2B5EF4-FFF2-40B4-BE49-F238E27FC236}">
                <a16:creationId xmlns="" xmlns:a16="http://schemas.microsoft.com/office/drawing/2014/main" id="{49DAB3DF-759D-0B49-95BF-D5AB1866A82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3548" y="2421301"/>
            <a:ext cx="6214392" cy="4436699"/>
          </a:xfrm>
          <a:prstGeom prst="rect">
            <a:avLst/>
          </a:prstGeom>
        </p:spPr>
      </p:pic>
    </p:spTree>
    <p:extLst>
      <p:ext uri="{BB962C8B-B14F-4D97-AF65-F5344CB8AC3E}">
        <p14:creationId xmlns="" xmlns:p14="http://schemas.microsoft.com/office/powerpoint/2010/main" val="2091251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 xmlns:a16="http://schemas.microsoft.com/office/drawing/2014/main" id="{36A873B0-C645-9748-9D85-5478EDF1F33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90907" y="5915"/>
            <a:ext cx="5139580" cy="6852086"/>
          </a:xfrm>
          <a:prstGeom prst="rect">
            <a:avLst/>
          </a:prstGeom>
        </p:spPr>
      </p:pic>
      <p:pic>
        <p:nvPicPr>
          <p:cNvPr id="5" name="Рисунок 5">
            <a:extLst>
              <a:ext uri="{FF2B5EF4-FFF2-40B4-BE49-F238E27FC236}">
                <a16:creationId xmlns="" xmlns:a16="http://schemas.microsoft.com/office/drawing/2014/main" id="{D7F5127C-A09D-CF4D-9F0F-3D689969699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47983" y="0"/>
            <a:ext cx="5144017" cy="6858000"/>
          </a:xfrm>
          <a:prstGeom prst="rect">
            <a:avLst/>
          </a:prstGeom>
        </p:spPr>
      </p:pic>
    </p:spTree>
    <p:extLst>
      <p:ext uri="{BB962C8B-B14F-4D97-AF65-F5344CB8AC3E}">
        <p14:creationId xmlns="" xmlns:p14="http://schemas.microsoft.com/office/powerpoint/2010/main" val="270003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 xmlns:a16="http://schemas.microsoft.com/office/drawing/2014/main" id="{DB890A8F-F3E6-6745-92B2-8070BE5EB8B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1444" y="1224870"/>
            <a:ext cx="5829137" cy="4638758"/>
          </a:xfrm>
          <a:prstGeom prst="rect">
            <a:avLst/>
          </a:prstGeom>
        </p:spPr>
      </p:pic>
      <p:pic>
        <p:nvPicPr>
          <p:cNvPr id="7" name="Рисунок 4">
            <a:extLst>
              <a:ext uri="{FF2B5EF4-FFF2-40B4-BE49-F238E27FC236}">
                <a16:creationId xmlns="" xmlns:a16="http://schemas.microsoft.com/office/drawing/2014/main" id="{CAD573FD-7035-4A69-9B58-39D72B347A8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29434" y="253482"/>
            <a:ext cx="4248165" cy="2628464"/>
          </a:xfrm>
          <a:prstGeom prst="rect">
            <a:avLst/>
          </a:prstGeom>
        </p:spPr>
      </p:pic>
      <p:pic>
        <p:nvPicPr>
          <p:cNvPr id="8" name="Рисунок 4">
            <a:extLst>
              <a:ext uri="{FF2B5EF4-FFF2-40B4-BE49-F238E27FC236}">
                <a16:creationId xmlns="" xmlns:a16="http://schemas.microsoft.com/office/drawing/2014/main" id="{51DC40BB-8AAA-9848-8472-7D2158F3561C}"/>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11374" r="8185" b="13063"/>
          <a:stretch/>
        </p:blipFill>
        <p:spPr>
          <a:xfrm>
            <a:off x="7029435" y="3694923"/>
            <a:ext cx="4376851" cy="2701858"/>
          </a:xfrm>
          <a:prstGeom prst="rect">
            <a:avLst/>
          </a:prstGeom>
        </p:spPr>
      </p:pic>
    </p:spTree>
    <p:extLst>
      <p:ext uri="{BB962C8B-B14F-4D97-AF65-F5344CB8AC3E}">
        <p14:creationId xmlns="" xmlns:p14="http://schemas.microsoft.com/office/powerpoint/2010/main" val="3912938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3">
            <a:extLst>
              <a:ext uri="{FF2B5EF4-FFF2-40B4-BE49-F238E27FC236}">
                <a16:creationId xmlns="" xmlns:a16="http://schemas.microsoft.com/office/drawing/2014/main" id="{3C6D8CC0-0457-8A47-BAD2-3D13F651E19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96537" y="1313432"/>
            <a:ext cx="3374528" cy="4311513"/>
          </a:xfrm>
          <a:prstGeom prst="rect">
            <a:avLst/>
          </a:prstGeom>
        </p:spPr>
      </p:pic>
      <p:sp>
        <p:nvSpPr>
          <p:cNvPr id="2" name="Прямоугольник 1"/>
          <p:cNvSpPr/>
          <p:nvPr/>
        </p:nvSpPr>
        <p:spPr>
          <a:xfrm>
            <a:off x="3059042" y="431861"/>
            <a:ext cx="6083973" cy="523220"/>
          </a:xfrm>
          <a:prstGeom prst="rect">
            <a:avLst/>
          </a:prstGeom>
        </p:spPr>
        <p:txBody>
          <a:bodyPr wrap="none">
            <a:spAutoFit/>
          </a:bodyPr>
          <a:lstStyle/>
          <a:p>
            <a:pPr algn="ctr"/>
            <a:r>
              <a:rPr lang="ru-RU" sz="2800" dirty="0">
                <a:solidFill>
                  <a:srgbClr val="FF0000"/>
                </a:solidFill>
                <a:latin typeface="Times New Roman" panose="02020603050405020304" pitchFamily="18" charset="0"/>
                <a:cs typeface="Times New Roman" panose="02020603050405020304" pitchFamily="18" charset="0"/>
              </a:rPr>
              <a:t>Коллективная работа «Зимнее дерево»</a:t>
            </a:r>
          </a:p>
        </p:txBody>
      </p:sp>
      <p:pic>
        <p:nvPicPr>
          <p:cNvPr id="5" name="Рисунок 2">
            <a:extLst>
              <a:ext uri="{FF2B5EF4-FFF2-40B4-BE49-F238E27FC236}">
                <a16:creationId xmlns="" xmlns:a16="http://schemas.microsoft.com/office/drawing/2014/main" id="{AD818FA5-40A5-8E44-AFDF-AC08F49E3CB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81292" y="1313432"/>
            <a:ext cx="3618304" cy="4317065"/>
          </a:xfrm>
          <a:prstGeom prst="rect">
            <a:avLst/>
          </a:prstGeom>
        </p:spPr>
      </p:pic>
      <p:pic>
        <p:nvPicPr>
          <p:cNvPr id="6" name="Рисунок 3">
            <a:extLst>
              <a:ext uri="{FF2B5EF4-FFF2-40B4-BE49-F238E27FC236}">
                <a16:creationId xmlns="" xmlns:a16="http://schemas.microsoft.com/office/drawing/2014/main" id="{A5A4BABB-421A-684B-93CF-66E59BBDEA2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536192" y="1313432"/>
            <a:ext cx="3233959" cy="4311513"/>
          </a:xfrm>
          <a:prstGeom prst="rect">
            <a:avLst/>
          </a:prstGeom>
        </p:spPr>
      </p:pic>
    </p:spTree>
    <p:extLst>
      <p:ext uri="{BB962C8B-B14F-4D97-AF65-F5344CB8AC3E}">
        <p14:creationId xmlns="" xmlns:p14="http://schemas.microsoft.com/office/powerpoint/2010/main" val="1736006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 xmlns:a16="http://schemas.microsoft.com/office/drawing/2014/main" id="{752C09ED-75E8-D74D-8BF1-9CBB394C7B37}"/>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98458" y="1275826"/>
            <a:ext cx="3408129" cy="5418667"/>
          </a:xfrm>
          <a:prstGeom prst="rect">
            <a:avLst/>
          </a:prstGeom>
        </p:spPr>
      </p:pic>
      <p:pic>
        <p:nvPicPr>
          <p:cNvPr id="5" name="Рисунок 5">
            <a:extLst>
              <a:ext uri="{FF2B5EF4-FFF2-40B4-BE49-F238E27FC236}">
                <a16:creationId xmlns="" xmlns:a16="http://schemas.microsoft.com/office/drawing/2014/main" id="{F30C9794-FC92-A649-A800-73D703F4E35B}"/>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82836" y="1275826"/>
            <a:ext cx="7033613" cy="5275739"/>
          </a:xfrm>
          <a:prstGeom prst="rect">
            <a:avLst/>
          </a:prstGeom>
        </p:spPr>
      </p:pic>
    </p:spTree>
    <p:extLst>
      <p:ext uri="{BB962C8B-B14F-4D97-AF65-F5344CB8AC3E}">
        <p14:creationId xmlns="" xmlns:p14="http://schemas.microsoft.com/office/powerpoint/2010/main" val="1546883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4">
            <a:extLst>
              <a:ext uri="{FF2B5EF4-FFF2-40B4-BE49-F238E27FC236}">
                <a16:creationId xmlns="" xmlns:a16="http://schemas.microsoft.com/office/drawing/2014/main" id="{316EF0E8-F6B8-4B43-8508-DB0F6907F3D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11194" y="1217660"/>
            <a:ext cx="4064408" cy="5418667"/>
          </a:xfrm>
          <a:prstGeom prst="rect">
            <a:avLst/>
          </a:prstGeom>
        </p:spPr>
      </p:pic>
      <p:pic>
        <p:nvPicPr>
          <p:cNvPr id="7" name="Рисунок 5">
            <a:extLst>
              <a:ext uri="{FF2B5EF4-FFF2-40B4-BE49-F238E27FC236}">
                <a16:creationId xmlns="" xmlns:a16="http://schemas.microsoft.com/office/drawing/2014/main" id="{D25050EA-0E27-E748-B0DE-A479676EC1C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74835" y="1217660"/>
            <a:ext cx="4064408" cy="5418667"/>
          </a:xfrm>
          <a:prstGeom prst="rect">
            <a:avLst/>
          </a:prstGeom>
        </p:spPr>
      </p:pic>
    </p:spTree>
    <p:extLst>
      <p:ext uri="{BB962C8B-B14F-4D97-AF65-F5344CB8AC3E}">
        <p14:creationId xmlns="" xmlns:p14="http://schemas.microsoft.com/office/powerpoint/2010/main" val="24727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 xmlns:a16="http://schemas.microsoft.com/office/drawing/2014/main" id="{BEDCA474-F0FF-CA48-BA4A-5163FB81507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0"/>
            <a:ext cx="6195526" cy="4530106"/>
          </a:xfrm>
          <a:prstGeom prst="rect">
            <a:avLst/>
          </a:prstGeom>
        </p:spPr>
      </p:pic>
      <p:pic>
        <p:nvPicPr>
          <p:cNvPr id="3" name="Рисунок 4">
            <a:extLst>
              <a:ext uri="{FF2B5EF4-FFF2-40B4-BE49-F238E27FC236}">
                <a16:creationId xmlns="" xmlns:a16="http://schemas.microsoft.com/office/drawing/2014/main" id="{75026114-2388-4E39-A0E6-95EEE82A067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95527" y="2360195"/>
            <a:ext cx="5996472" cy="4497805"/>
          </a:xfrm>
          <a:prstGeom prst="rect">
            <a:avLst/>
          </a:prstGeom>
        </p:spPr>
      </p:pic>
    </p:spTree>
    <p:extLst>
      <p:ext uri="{BB962C8B-B14F-4D97-AF65-F5344CB8AC3E}">
        <p14:creationId xmlns="" xmlns:p14="http://schemas.microsoft.com/office/powerpoint/2010/main" val="156578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BF3B71E2-C0B5-4265-925B-77EE0AF73159}"/>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 xmlns:p14="http://schemas.microsoft.com/office/powerpoint/2010/main" val="1329191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57369" y="802433"/>
            <a:ext cx="8971416" cy="5411755"/>
          </a:xfrm>
        </p:spPr>
        <p:txBody>
          <a:bodyPr>
            <a:noAutofit/>
          </a:bodyPr>
          <a:lstStyle/>
          <a:p>
            <a:pPr algn="ct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3600" dirty="0">
                <a:solidFill>
                  <a:srgbClr val="FF0000"/>
                </a:solidFill>
              </a:rPr>
              <a:t>«Конструктивная деятельность как эффективное средство для всестороннего развития личности дошкольника»</a:t>
            </a:r>
            <a:br>
              <a:rPr lang="ru-RU" sz="3600" dirty="0">
                <a:solidFill>
                  <a:srgbClr val="FF0000"/>
                </a:solidFill>
              </a:rPr>
            </a:b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3600" dirty="0"/>
              <a:t/>
            </a:r>
            <a:br>
              <a:rPr lang="ru-RU" sz="3600" dirty="0"/>
            </a:br>
            <a:r>
              <a:rPr lang="ru-RU" sz="2400" dirty="0">
                <a:solidFill>
                  <a:srgbClr val="0070C0"/>
                </a:solidFill>
                <a:latin typeface="Times New Roman" panose="02020603050405020304" pitchFamily="18" charset="0"/>
                <a:cs typeface="Times New Roman" panose="02020603050405020304" pitchFamily="18" charset="0"/>
              </a:rPr>
              <a:t>Подготовила: воспитатель </a:t>
            </a:r>
            <a:r>
              <a:rPr lang="ru-RU" sz="2400" dirty="0" err="1">
                <a:solidFill>
                  <a:srgbClr val="0070C0"/>
                </a:solidFill>
                <a:latin typeface="Times New Roman" panose="02020603050405020304" pitchFamily="18" charset="0"/>
                <a:cs typeface="Times New Roman" panose="02020603050405020304" pitchFamily="18" charset="0"/>
              </a:rPr>
              <a:t>Семёнова</a:t>
            </a:r>
            <a:r>
              <a:rPr lang="ru-RU" sz="2400" dirty="0">
                <a:solidFill>
                  <a:srgbClr val="0070C0"/>
                </a:solidFill>
                <a:latin typeface="Times New Roman" panose="02020603050405020304" pitchFamily="18" charset="0"/>
                <a:cs typeface="Times New Roman" panose="02020603050405020304" pitchFamily="18" charset="0"/>
              </a:rPr>
              <a:t> Анастасия Сергеевна</a:t>
            </a:r>
            <a:br>
              <a:rPr lang="ru-RU" sz="2400" dirty="0">
                <a:solidFill>
                  <a:srgbClr val="0070C0"/>
                </a:solidFill>
                <a:latin typeface="Times New Roman" panose="02020603050405020304" pitchFamily="18" charset="0"/>
                <a:cs typeface="Times New Roman" panose="02020603050405020304" pitchFamily="18" charset="0"/>
              </a:rPr>
            </a:br>
            <a:r>
              <a:rPr lang="ru-RU" sz="2400" dirty="0">
                <a:solidFill>
                  <a:srgbClr val="0070C0"/>
                </a:solidFill>
                <a:latin typeface="Times New Roman" panose="02020603050405020304" pitchFamily="18" charset="0"/>
                <a:cs typeface="Times New Roman" panose="02020603050405020304" pitchFamily="18" charset="0"/>
              </a:rPr>
              <a:t>МДОАУ «ЦРР-Д</a:t>
            </a:r>
            <a:r>
              <a:rPr lang="en-US" sz="2400" dirty="0">
                <a:solidFill>
                  <a:srgbClr val="0070C0"/>
                </a:solidFill>
                <a:latin typeface="Times New Roman" panose="02020603050405020304" pitchFamily="18" charset="0"/>
                <a:cs typeface="Times New Roman" panose="02020603050405020304" pitchFamily="18" charset="0"/>
              </a:rPr>
              <a:t>/</a:t>
            </a:r>
            <a:r>
              <a:rPr lang="ru-RU" sz="2400" dirty="0">
                <a:solidFill>
                  <a:srgbClr val="0070C0"/>
                </a:solidFill>
                <a:latin typeface="Times New Roman" panose="02020603050405020304" pitchFamily="18" charset="0"/>
                <a:cs typeface="Times New Roman" panose="02020603050405020304" pitchFamily="18" charset="0"/>
              </a:rPr>
              <a:t>С № 125» г. Орска»</a:t>
            </a: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4" name="Заголовок 1"/>
          <p:cNvSpPr txBox="1">
            <a:spLocks/>
          </p:cNvSpPr>
          <p:nvPr/>
        </p:nvSpPr>
        <p:spPr>
          <a:xfrm>
            <a:off x="2125229" y="1875453"/>
            <a:ext cx="8375104" cy="147423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ru-RU" sz="3600" dirty="0">
              <a:solidFill>
                <a:srgbClr val="FF0000"/>
              </a:solidFill>
            </a:endParaRPr>
          </a:p>
          <a:p>
            <a:pPr algn="ctr"/>
            <a:endParaRPr lang="ru-RU" sz="3600" dirty="0">
              <a:solidFill>
                <a:srgbClr val="FF0000"/>
              </a:solidFill>
            </a:endParaRPr>
          </a:p>
          <a:p>
            <a:pPr algn="ctr"/>
            <a:r>
              <a:rPr lang="ru-RU" sz="6000" dirty="0">
                <a:solidFill>
                  <a:srgbClr val="0070C0"/>
                </a:solidFill>
                <a:latin typeface="Times New Roman" panose="02020603050405020304" pitchFamily="18" charset="0"/>
                <a:cs typeface="Times New Roman" panose="02020603050405020304" pitchFamily="18" charset="0"/>
              </a:rPr>
              <a:t>Спасибо за внимание!</a:t>
            </a:r>
          </a:p>
        </p:txBody>
      </p:sp>
    </p:spTree>
    <p:extLst>
      <p:ext uri="{BB962C8B-B14F-4D97-AF65-F5344CB8AC3E}">
        <p14:creationId xmlns="" xmlns:p14="http://schemas.microsoft.com/office/powerpoint/2010/main" val="5023016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97038" y="423081"/>
            <a:ext cx="9607573" cy="6434919"/>
          </a:xfrm>
        </p:spPr>
        <p:txBody>
          <a:bodyPr>
            <a:normAutofit fontScale="92500" lnSpcReduction="10000"/>
          </a:bodyPr>
          <a:lstStyle/>
          <a:p>
            <a:pPr algn="just"/>
            <a:r>
              <a:rPr lang="ru-RU" sz="2600" b="1" i="0" dirty="0">
                <a:solidFill>
                  <a:schemeClr val="accent2">
                    <a:lumMod val="60000"/>
                    <a:lumOff val="40000"/>
                  </a:schemeClr>
                </a:solidFill>
                <a:effectLst/>
                <a:latin typeface="Open Sans"/>
              </a:rPr>
              <a:t>Конструирование</a:t>
            </a:r>
            <a:r>
              <a:rPr lang="ru-RU" sz="2000" b="0" i="0" dirty="0">
                <a:solidFill>
                  <a:srgbClr val="444444"/>
                </a:solidFill>
                <a:effectLst/>
                <a:latin typeface="Open Sans"/>
              </a:rPr>
              <a:t> - это особая форма детской деятельности, </a:t>
            </a:r>
            <a:r>
              <a:rPr lang="ru-RU" sz="2000" b="0" i="0" dirty="0">
                <a:solidFill>
                  <a:srgbClr val="00B0F0"/>
                </a:solidFill>
                <a:effectLst/>
                <a:latin typeface="Open Sans"/>
              </a:rPr>
              <a:t>основная цель </a:t>
            </a:r>
            <a:r>
              <a:rPr lang="ru-RU" sz="2000" b="0" i="0" dirty="0">
                <a:solidFill>
                  <a:srgbClr val="444444"/>
                </a:solidFill>
                <a:effectLst/>
                <a:latin typeface="Open Sans"/>
              </a:rPr>
              <a:t>– получение определенного продукта, создание из различных материалов разнообразных игровых поделок. Конструирование больше, чем другие виды деятельности, подготавливает почву для развития технических способностей детей, что очень важно для всестороннего развития личности.</a:t>
            </a:r>
          </a:p>
          <a:p>
            <a:pPr algn="just"/>
            <a:r>
              <a:rPr lang="ru-RU" sz="2000" b="0" i="0" dirty="0">
                <a:solidFill>
                  <a:srgbClr val="00B0F0"/>
                </a:solidFill>
                <a:effectLst/>
                <a:latin typeface="Open Sans"/>
              </a:rPr>
              <a:t>Задачи:</a:t>
            </a:r>
          </a:p>
          <a:p>
            <a:pPr algn="just"/>
            <a:r>
              <a:rPr lang="ru-RU" sz="2000" b="0" i="0" dirty="0">
                <a:solidFill>
                  <a:srgbClr val="444444"/>
                </a:solidFill>
                <a:effectLst/>
                <a:latin typeface="Open Sans"/>
              </a:rPr>
              <a:t>1. </a:t>
            </a:r>
            <a:r>
              <a:rPr lang="ru-RU" sz="2000" dirty="0">
                <a:solidFill>
                  <a:srgbClr val="444444"/>
                </a:solidFill>
                <a:latin typeface="Open Sans"/>
              </a:rPr>
              <a:t>Дать детям знания о предметах, внешнем виде, структуре, частях, форме, пространственном расположении, величине, о материалах, с которыми работают. </a:t>
            </a:r>
          </a:p>
          <a:p>
            <a:pPr algn="just"/>
            <a:r>
              <a:rPr lang="ru-RU" sz="2000" b="0" i="0" dirty="0">
                <a:solidFill>
                  <a:srgbClr val="444444"/>
                </a:solidFill>
                <a:effectLst/>
                <a:latin typeface="Open Sans"/>
              </a:rPr>
              <a:t>2. </a:t>
            </a:r>
            <a:r>
              <a:rPr lang="ru-RU" sz="2000" dirty="0">
                <a:solidFill>
                  <a:srgbClr val="444444"/>
                </a:solidFill>
                <a:latin typeface="Open Sans"/>
              </a:rPr>
              <a:t>Знакомить детей с явлениями окружающей жизни, с необходимыми умениями и навыками конструирования.</a:t>
            </a:r>
          </a:p>
          <a:p>
            <a:pPr algn="just"/>
            <a:r>
              <a:rPr lang="ru-RU" sz="2000" b="0" i="0" dirty="0">
                <a:solidFill>
                  <a:srgbClr val="444444"/>
                </a:solidFill>
                <a:effectLst/>
                <a:latin typeface="Open Sans"/>
              </a:rPr>
              <a:t>3. Развивать чувство коллективизма, сосредоточенность, внимание, пространственное воображение, фантазию.</a:t>
            </a:r>
          </a:p>
          <a:p>
            <a:pPr algn="just"/>
            <a:r>
              <a:rPr lang="ru-RU" sz="2000" b="0" i="0" dirty="0">
                <a:solidFill>
                  <a:srgbClr val="444444"/>
                </a:solidFill>
                <a:effectLst/>
                <a:latin typeface="Open Sans"/>
              </a:rPr>
              <a:t>4. Воспитывать самостоятельность в работе, творческую инициативу, умение контролировать свою деятельность.</a:t>
            </a:r>
          </a:p>
          <a:p>
            <a:pPr marL="0" indent="0" algn="just">
              <a:buNone/>
            </a:pPr>
            <a:r>
              <a:rPr lang="ru-RU" sz="2000" dirty="0"/>
              <a:t/>
            </a:r>
            <a:br>
              <a:rPr lang="ru-RU" sz="2000" dirty="0"/>
            </a:br>
            <a:r>
              <a:rPr lang="ru-RU" sz="2000" b="0" i="0" u="sng" dirty="0">
                <a:solidFill>
                  <a:srgbClr val="002060"/>
                </a:solidFill>
                <a:effectLst/>
                <a:latin typeface="Open Sans"/>
              </a:rPr>
              <a:t>Направления работы по конструированию:</a:t>
            </a:r>
            <a:r>
              <a:rPr lang="ru-RU" sz="2000" b="0" i="0" dirty="0">
                <a:solidFill>
                  <a:srgbClr val="002060"/>
                </a:solidFill>
                <a:effectLst/>
                <a:latin typeface="Open Sans"/>
              </a:rPr>
              <a:t> </a:t>
            </a:r>
            <a:r>
              <a:rPr lang="ru-RU" sz="2000" b="0" i="0" dirty="0">
                <a:solidFill>
                  <a:srgbClr val="444444"/>
                </a:solidFill>
                <a:effectLst/>
                <a:latin typeface="Open Sans"/>
              </a:rPr>
              <a:t>Создание условий для самостоятельной практической деятельности. Изготовление </a:t>
            </a:r>
            <a:r>
              <a:rPr lang="ru-RU" sz="2000" dirty="0">
                <a:solidFill>
                  <a:srgbClr val="444444"/>
                </a:solidFill>
                <a:latin typeface="Open Sans"/>
              </a:rPr>
              <a:t>поделок</a:t>
            </a:r>
            <a:r>
              <a:rPr lang="ru-RU" sz="2000" b="0" i="0" dirty="0">
                <a:solidFill>
                  <a:srgbClr val="444444"/>
                </a:solidFill>
                <a:effectLst/>
                <a:latin typeface="Open Sans"/>
              </a:rPr>
              <a:t> эпизодически, индивидуально или совместно со взрослым. Проведение специального организованного обучения. Обучение конструированию по рисункам, схемам, образцу.</a:t>
            </a:r>
          </a:p>
          <a:p>
            <a:endParaRPr lang="ru-RU" sz="2000" dirty="0"/>
          </a:p>
        </p:txBody>
      </p:sp>
    </p:spTree>
    <p:extLst>
      <p:ext uri="{BB962C8B-B14F-4D97-AF65-F5344CB8AC3E}">
        <p14:creationId xmlns="" xmlns:p14="http://schemas.microsoft.com/office/powerpoint/2010/main" val="3097746707"/>
      </p:ext>
    </p:extLst>
  </p:cSld>
  <p:clrMapOvr>
    <a:masterClrMapping/>
  </p:clrMapOvr>
  <mc:AlternateContent xmlns:mc="http://schemas.openxmlformats.org/markup-compatibility/2006">
    <mc:Choice xmlns=""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15152" y="313899"/>
            <a:ext cx="9689460" cy="6660107"/>
          </a:xfrm>
        </p:spPr>
        <p:txBody>
          <a:bodyPr>
            <a:normAutofit/>
          </a:bodyPr>
          <a:lstStyle/>
          <a:p>
            <a:pPr marL="0" indent="0">
              <a:buNone/>
            </a:pPr>
            <a:r>
              <a:rPr lang="ru-RU" b="1" dirty="0"/>
              <a:t>      </a:t>
            </a:r>
            <a:r>
              <a:rPr lang="ru-RU" sz="2000" b="1" dirty="0"/>
              <a:t>Конструктивная деятельность играет немаловажную роль в процессе всестороннего, гармоничного развития личности детей дошкольного возраста</a:t>
            </a:r>
            <a:r>
              <a:rPr lang="ru-RU" sz="2000" dirty="0"/>
              <a:t>.</a:t>
            </a:r>
          </a:p>
          <a:p>
            <a:pPr marL="0" indent="0">
              <a:buNone/>
            </a:pPr>
            <a:r>
              <a:rPr lang="ru-RU" sz="2000" b="1" dirty="0"/>
              <a:t>       При правильно организованной деятельности дети приобретают:</a:t>
            </a:r>
            <a:endParaRPr lang="ru-RU" sz="2000" dirty="0"/>
          </a:p>
          <a:p>
            <a:r>
              <a:rPr lang="ru-RU" sz="2000" dirty="0"/>
              <a:t>конструктивно-технические умения:</a:t>
            </a:r>
          </a:p>
          <a:p>
            <a:r>
              <a:rPr lang="ru-RU" sz="2000" dirty="0"/>
              <a:t>сооружать отдельные предметы из строительного материала — здания, мосты и т.д.</a:t>
            </a:r>
          </a:p>
          <a:p>
            <a:r>
              <a:rPr lang="ru-RU" sz="2000" dirty="0"/>
              <a:t>обобщенные умения:</a:t>
            </a:r>
          </a:p>
          <a:p>
            <a:r>
              <a:rPr lang="ru-RU" sz="2000" dirty="0"/>
              <a:t>целенаправленно рассматривать предметы</a:t>
            </a:r>
          </a:p>
          <a:p>
            <a:r>
              <a:rPr lang="ru-RU" sz="2000" dirty="0"/>
              <a:t>сравнивать их между собой и расчленять на части</a:t>
            </a:r>
          </a:p>
          <a:p>
            <a:r>
              <a:rPr lang="ru-RU" sz="2000" dirty="0"/>
              <a:t>видеть в них общее и различное</a:t>
            </a:r>
          </a:p>
          <a:p>
            <a:r>
              <a:rPr lang="ru-RU" sz="2000" dirty="0"/>
              <a:t>находить основные конструктивные части, от которых зависит расположение других частей</a:t>
            </a:r>
          </a:p>
          <a:p>
            <a:r>
              <a:rPr lang="ru-RU" sz="2000" dirty="0"/>
              <a:t>делать умозаключения и обобщения.</a:t>
            </a:r>
          </a:p>
          <a:p>
            <a:r>
              <a:rPr lang="ru-RU" sz="2000" dirty="0"/>
              <a:t>Дети, конструируя постройку или поделку, мысленно представляют, какими они будут, и заранее планируют, как их будут выполнять и в какой последовательности.</a:t>
            </a:r>
          </a:p>
          <a:p>
            <a:endParaRPr lang="ru-RU" dirty="0"/>
          </a:p>
        </p:txBody>
      </p:sp>
    </p:spTree>
    <p:extLst>
      <p:ext uri="{BB962C8B-B14F-4D97-AF65-F5344CB8AC3E}">
        <p14:creationId xmlns="" xmlns:p14="http://schemas.microsoft.com/office/powerpoint/2010/main" val="3635473812"/>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30780" y="379763"/>
            <a:ext cx="9352209" cy="6098474"/>
          </a:xfrm>
        </p:spPr>
        <p:txBody>
          <a:bodyPr>
            <a:normAutofit/>
          </a:bodyPr>
          <a:lstStyle/>
          <a:p>
            <a:pPr marL="0" indent="0" fontAlgn="base">
              <a:buNone/>
            </a:pPr>
            <a:r>
              <a:rPr lang="ru-RU" sz="2800" b="1" dirty="0"/>
              <a:t>В конструировании можно выделить два типа, доступных в дошкольном возрасте:</a:t>
            </a:r>
          </a:p>
          <a:p>
            <a:pPr marL="0" indent="0" fontAlgn="base">
              <a:buNone/>
            </a:pPr>
            <a:endParaRPr lang="ru-RU" sz="2800" b="1" dirty="0"/>
          </a:p>
          <a:p>
            <a:pPr marL="0" indent="0" fontAlgn="base">
              <a:buNone/>
            </a:pPr>
            <a:endParaRPr lang="ru-RU" sz="2800" b="1" dirty="0"/>
          </a:p>
          <a:p>
            <a:pPr marL="0" indent="0" fontAlgn="base">
              <a:buNone/>
            </a:pPr>
            <a:r>
              <a:rPr lang="ru-RU" sz="2800" b="1" dirty="0"/>
              <a:t>                     Техническое              Художественное</a:t>
            </a:r>
          </a:p>
        </p:txBody>
      </p:sp>
      <p:sp>
        <p:nvSpPr>
          <p:cNvPr id="2" name="Стрелка: вниз 1">
            <a:extLst>
              <a:ext uri="{FF2B5EF4-FFF2-40B4-BE49-F238E27FC236}">
                <a16:creationId xmlns="" xmlns:a16="http://schemas.microsoft.com/office/drawing/2014/main" id="{7DAC651A-DD18-44B0-BB80-FE9209F7707A}"/>
              </a:ext>
            </a:extLst>
          </p:cNvPr>
          <p:cNvSpPr/>
          <p:nvPr/>
        </p:nvSpPr>
        <p:spPr>
          <a:xfrm>
            <a:off x="7669763" y="147423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трелка: вниз 3">
            <a:extLst>
              <a:ext uri="{FF2B5EF4-FFF2-40B4-BE49-F238E27FC236}">
                <a16:creationId xmlns="" xmlns:a16="http://schemas.microsoft.com/office/drawing/2014/main" id="{3DA77EEC-96DD-42AF-B557-8D309414FBB9}"/>
              </a:ext>
            </a:extLst>
          </p:cNvPr>
          <p:cNvSpPr/>
          <p:nvPr/>
        </p:nvSpPr>
        <p:spPr>
          <a:xfrm>
            <a:off x="4398853" y="147423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4">
            <a:extLst>
              <a:ext uri="{FF2B5EF4-FFF2-40B4-BE49-F238E27FC236}">
                <a16:creationId xmlns="" xmlns:a16="http://schemas.microsoft.com/office/drawing/2014/main" id="{7425659F-0CF9-4000-84BA-6B5F7E3F97E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68321" y="3596158"/>
            <a:ext cx="3611221" cy="3267515"/>
          </a:xfrm>
          <a:prstGeom prst="rect">
            <a:avLst/>
          </a:prstGeom>
        </p:spPr>
      </p:pic>
      <p:pic>
        <p:nvPicPr>
          <p:cNvPr id="7" name="Рисунок 6">
            <a:extLst>
              <a:ext uri="{FF2B5EF4-FFF2-40B4-BE49-F238E27FC236}">
                <a16:creationId xmlns="" xmlns:a16="http://schemas.microsoft.com/office/drawing/2014/main" id="{792EC404-44C4-424D-BADD-BE4900BFDE1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90014" y="3619877"/>
            <a:ext cx="3433665" cy="3220075"/>
          </a:xfrm>
          <a:prstGeom prst="rect">
            <a:avLst/>
          </a:prstGeom>
        </p:spPr>
      </p:pic>
    </p:spTree>
    <p:extLst>
      <p:ext uri="{BB962C8B-B14F-4D97-AF65-F5344CB8AC3E}">
        <p14:creationId xmlns="" xmlns:p14="http://schemas.microsoft.com/office/powerpoint/2010/main" val="2111810779"/>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800AFF5-9C5B-AB41-87D6-8B185DF4627C}"/>
              </a:ext>
            </a:extLst>
          </p:cNvPr>
          <p:cNvSpPr txBox="1"/>
          <p:nvPr/>
        </p:nvSpPr>
        <p:spPr>
          <a:xfrm flipH="1">
            <a:off x="1567096" y="0"/>
            <a:ext cx="5756484" cy="2523768"/>
          </a:xfrm>
          <a:prstGeom prst="rect">
            <a:avLst/>
          </a:prstGeom>
          <a:noFill/>
        </p:spPr>
        <p:txBody>
          <a:bodyPr wrap="square" rtlCol="0">
            <a:spAutoFit/>
          </a:bodyPr>
          <a:lstStyle/>
          <a:p>
            <a:pPr marL="0" indent="0" fontAlgn="base">
              <a:buNone/>
            </a:pPr>
            <a:r>
              <a:rPr lang="ru-RU" sz="1800" b="1" dirty="0"/>
              <a:t>Техническое </a:t>
            </a:r>
          </a:p>
          <a:p>
            <a:pPr marL="0" indent="0" algn="just" fontAlgn="base">
              <a:buNone/>
            </a:pPr>
            <a:r>
              <a:rPr lang="ru-RU" sz="2000" dirty="0">
                <a:solidFill>
                  <a:srgbClr val="00B0F0"/>
                </a:solidFill>
              </a:rPr>
              <a:t>К техническому типу конструкторской деятельности относятся: конструирование из строительного материала (деревянные окрашенные или неокрашенные детали геометрической формы); конструирование из деталей конструкторов, имеющих разные способы крепления; конструирование из крупногабаритных                   </a:t>
            </a:r>
          </a:p>
        </p:txBody>
      </p:sp>
      <p:sp>
        <p:nvSpPr>
          <p:cNvPr id="8" name="TextBox 7">
            <a:extLst>
              <a:ext uri="{FF2B5EF4-FFF2-40B4-BE49-F238E27FC236}">
                <a16:creationId xmlns="" xmlns:a16="http://schemas.microsoft.com/office/drawing/2014/main" id="{648BE97B-F3CD-C94F-96A1-FA26860D9037}"/>
              </a:ext>
            </a:extLst>
          </p:cNvPr>
          <p:cNvSpPr txBox="1"/>
          <p:nvPr/>
        </p:nvSpPr>
        <p:spPr>
          <a:xfrm>
            <a:off x="3682926" y="2494107"/>
            <a:ext cx="3518869" cy="2246769"/>
          </a:xfrm>
          <a:prstGeom prst="rect">
            <a:avLst/>
          </a:prstGeom>
          <a:noFill/>
        </p:spPr>
        <p:txBody>
          <a:bodyPr wrap="square" rtlCol="0">
            <a:spAutoFit/>
          </a:bodyPr>
          <a:lstStyle/>
          <a:p>
            <a:pPr algn="just"/>
            <a:r>
              <a:rPr lang="ru-RU" sz="2000" dirty="0">
                <a:solidFill>
                  <a:srgbClr val="00B0F0"/>
                </a:solidFill>
              </a:rPr>
              <a:t>модульных блоков. В техническом конструировании дети </a:t>
            </a:r>
            <a:r>
              <a:rPr lang="ru-RU" sz="2000" kern="1200" dirty="0">
                <a:solidFill>
                  <a:srgbClr val="00B0F0"/>
                </a:solidFill>
                <a:effectLst/>
                <a:latin typeface="Calibri" panose="020F0502020204030204" pitchFamily="34" charset="0"/>
                <a:ea typeface="+mn-ea"/>
                <a:cs typeface="+mn-cs"/>
              </a:rPr>
              <a:t>моделируют их основные структурные и функциональные признаки: здание с крышей, окнами, дверью; корабль с </a:t>
            </a:r>
            <a:r>
              <a:rPr lang="ru-RU" sz="2000" dirty="0">
                <a:solidFill>
                  <a:srgbClr val="00B0F0"/>
                </a:solidFill>
              </a:rPr>
              <a:t>песком.</a:t>
            </a:r>
          </a:p>
        </p:txBody>
      </p:sp>
      <p:sp>
        <p:nvSpPr>
          <p:cNvPr id="11" name="TextBox 10">
            <a:extLst>
              <a:ext uri="{FF2B5EF4-FFF2-40B4-BE49-F238E27FC236}">
                <a16:creationId xmlns="" xmlns:a16="http://schemas.microsoft.com/office/drawing/2014/main" id="{178C0612-E631-D640-8266-BEC0B62615CC}"/>
              </a:ext>
            </a:extLst>
          </p:cNvPr>
          <p:cNvSpPr txBox="1"/>
          <p:nvPr/>
        </p:nvSpPr>
        <p:spPr>
          <a:xfrm flipH="1" flipV="1">
            <a:off x="3160568" y="6679868"/>
            <a:ext cx="746581" cy="521823"/>
          </a:xfrm>
          <a:prstGeom prst="rect">
            <a:avLst/>
          </a:prstGeom>
          <a:noFill/>
        </p:spPr>
        <p:txBody>
          <a:bodyPr wrap="square" rtlCol="0">
            <a:spAutoFit/>
          </a:bodyPr>
          <a:lstStyle/>
          <a:p>
            <a:pPr algn="l"/>
            <a:endParaRPr lang="ru-RU"/>
          </a:p>
        </p:txBody>
      </p:sp>
      <p:pic>
        <p:nvPicPr>
          <p:cNvPr id="14" name="Рисунок 4">
            <a:extLst>
              <a:ext uri="{FF2B5EF4-FFF2-40B4-BE49-F238E27FC236}">
                <a16:creationId xmlns="" xmlns:a16="http://schemas.microsoft.com/office/drawing/2014/main" id="{EB81E891-C7A0-45CC-BB21-9ECE46FE003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6056" y="2512125"/>
            <a:ext cx="3374279" cy="3819402"/>
          </a:xfrm>
          <a:prstGeom prst="rect">
            <a:avLst/>
          </a:prstGeom>
        </p:spPr>
      </p:pic>
      <p:sp>
        <p:nvSpPr>
          <p:cNvPr id="15" name="TextBox 14">
            <a:extLst>
              <a:ext uri="{FF2B5EF4-FFF2-40B4-BE49-F238E27FC236}">
                <a16:creationId xmlns="" xmlns:a16="http://schemas.microsoft.com/office/drawing/2014/main" id="{C57EB8D9-238D-4A71-8563-DC6DC6EEFBEF}"/>
              </a:ext>
            </a:extLst>
          </p:cNvPr>
          <p:cNvSpPr txBox="1"/>
          <p:nvPr/>
        </p:nvSpPr>
        <p:spPr>
          <a:xfrm>
            <a:off x="7819896" y="124351"/>
            <a:ext cx="3518869" cy="3416320"/>
          </a:xfrm>
          <a:prstGeom prst="rect">
            <a:avLst/>
          </a:prstGeom>
          <a:noFill/>
        </p:spPr>
        <p:txBody>
          <a:bodyPr wrap="square">
            <a:spAutoFit/>
          </a:bodyPr>
          <a:lstStyle/>
          <a:p>
            <a:pPr marL="0" indent="0" algn="just" fontAlgn="base">
              <a:buNone/>
            </a:pPr>
            <a:r>
              <a:rPr lang="ru-RU" sz="1800" b="1" dirty="0"/>
              <a:t>Художественное</a:t>
            </a:r>
          </a:p>
          <a:p>
            <a:pPr marL="0" indent="0" algn="just" fontAlgn="base">
              <a:buNone/>
            </a:pPr>
            <a:r>
              <a:rPr lang="ru-RU" sz="1800" dirty="0">
                <a:solidFill>
                  <a:srgbClr val="00B050"/>
                </a:solidFill>
              </a:rPr>
              <a:t>К художественному типу конструирования относятся конструирование из бумаги и конструирование из природного материала. В художественном конструировании дети, создавая образы, не только (и не столько) отображают их структуру, сколько выражают свое отношение к ним, передают их характер, пользуясь цветом, фактурой, формой.</a:t>
            </a:r>
          </a:p>
        </p:txBody>
      </p:sp>
    </p:spTree>
    <p:extLst>
      <p:ext uri="{BB962C8B-B14F-4D97-AF65-F5344CB8AC3E}">
        <p14:creationId xmlns="" xmlns:p14="http://schemas.microsoft.com/office/powerpoint/2010/main" val="122277727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95747" y="211976"/>
            <a:ext cx="10057307" cy="6564574"/>
          </a:xfrm>
        </p:spPr>
        <p:txBody>
          <a:bodyPr>
            <a:normAutofit/>
          </a:bodyPr>
          <a:lstStyle/>
          <a:p>
            <a:pPr marL="0" indent="0">
              <a:buNone/>
            </a:pPr>
            <a:r>
              <a:rPr lang="ru-RU" sz="2800" b="1" i="0" dirty="0">
                <a:solidFill>
                  <a:srgbClr val="111111"/>
                </a:solidFill>
                <a:effectLst/>
                <a:latin typeface="Arial" panose="020B0604020202020204" pitchFamily="34" charset="0"/>
              </a:rPr>
              <a:t>Формы организации обучения детскому </a:t>
            </a:r>
            <a:r>
              <a:rPr lang="en-US" sz="2800" b="1" i="0" dirty="0" err="1">
                <a:solidFill>
                  <a:srgbClr val="111111"/>
                </a:solidFill>
                <a:effectLst/>
                <a:latin typeface="Arial" panose="020B0604020202020204" pitchFamily="34" charset="0"/>
              </a:rPr>
              <a:t>конструированию</a:t>
            </a:r>
            <a:r>
              <a:rPr lang="en-US" sz="2800" i="0" dirty="0">
                <a:solidFill>
                  <a:srgbClr val="111111"/>
                </a:solidFill>
                <a:effectLst/>
                <a:latin typeface="Arial" panose="020B0604020202020204" pitchFamily="34" charset="0"/>
              </a:rPr>
              <a:t>:</a:t>
            </a:r>
          </a:p>
          <a:p>
            <a:endParaRPr lang="en-US" sz="2800" i="0" dirty="0">
              <a:solidFill>
                <a:srgbClr val="111111"/>
              </a:solidFill>
              <a:effectLst/>
              <a:latin typeface="Arial" panose="020B0604020202020204" pitchFamily="34" charset="0"/>
            </a:endParaRPr>
          </a:p>
          <a:p>
            <a:r>
              <a:rPr lang="en-US" sz="2000" dirty="0" err="1">
                <a:solidFill>
                  <a:srgbClr val="111111"/>
                </a:solidFill>
                <a:effectLst/>
                <a:latin typeface="Arial" panose="020B0604020202020204" pitchFamily="34" charset="0"/>
              </a:rPr>
              <a:t>Конструирование</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по</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образцу</a:t>
            </a:r>
            <a:r>
              <a:rPr lang="en-US" sz="2000" dirty="0">
                <a:solidFill>
                  <a:srgbClr val="111111"/>
                </a:solidFill>
                <a:effectLst/>
                <a:latin typeface="Arial" panose="020B0604020202020204" pitchFamily="34" charset="0"/>
              </a:rPr>
              <a:t> </a:t>
            </a:r>
          </a:p>
          <a:p>
            <a:r>
              <a:rPr lang="en-US" sz="2000" dirty="0" err="1">
                <a:solidFill>
                  <a:srgbClr val="111111"/>
                </a:solidFill>
                <a:effectLst/>
                <a:latin typeface="Arial" panose="020B0604020202020204" pitchFamily="34" charset="0"/>
              </a:rPr>
              <a:t>Конструирование</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по</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модели</a:t>
            </a:r>
            <a:r>
              <a:rPr lang="en-US" sz="2000" dirty="0">
                <a:solidFill>
                  <a:srgbClr val="111111"/>
                </a:solidFill>
                <a:effectLst/>
                <a:latin typeface="Arial" panose="020B0604020202020204" pitchFamily="34" charset="0"/>
              </a:rPr>
              <a:t> </a:t>
            </a:r>
          </a:p>
          <a:p>
            <a:r>
              <a:rPr lang="en-US" sz="2000" dirty="0" err="1">
                <a:solidFill>
                  <a:srgbClr val="111111"/>
                </a:solidFill>
                <a:effectLst/>
                <a:latin typeface="Arial" panose="020B0604020202020204" pitchFamily="34" charset="0"/>
              </a:rPr>
              <a:t>Конструирование</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по</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условиям</a:t>
            </a:r>
            <a:r>
              <a:rPr lang="en-US" sz="2000" dirty="0">
                <a:solidFill>
                  <a:srgbClr val="111111"/>
                </a:solidFill>
                <a:effectLst/>
                <a:latin typeface="Arial" panose="020B0604020202020204" pitchFamily="34" charset="0"/>
              </a:rPr>
              <a:t> </a:t>
            </a:r>
          </a:p>
          <a:p>
            <a:r>
              <a:rPr lang="en-US" sz="2000" dirty="0" err="1">
                <a:solidFill>
                  <a:srgbClr val="111111"/>
                </a:solidFill>
                <a:effectLst/>
                <a:latin typeface="Arial" panose="020B0604020202020204" pitchFamily="34" charset="0"/>
              </a:rPr>
              <a:t>Конструирование</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по</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чертежам</a:t>
            </a:r>
            <a:r>
              <a:rPr lang="en-US" sz="2000" dirty="0">
                <a:solidFill>
                  <a:srgbClr val="111111"/>
                </a:solidFill>
                <a:effectLst/>
                <a:latin typeface="Arial" panose="020B0604020202020204" pitchFamily="34" charset="0"/>
              </a:rPr>
              <a:t> и </a:t>
            </a:r>
            <a:r>
              <a:rPr lang="en-US" sz="2000" dirty="0" err="1">
                <a:solidFill>
                  <a:srgbClr val="111111"/>
                </a:solidFill>
                <a:effectLst/>
                <a:latin typeface="Arial" panose="020B0604020202020204" pitchFamily="34" charset="0"/>
              </a:rPr>
              <a:t>схемам</a:t>
            </a:r>
            <a:endParaRPr lang="en-US" sz="2000" dirty="0">
              <a:solidFill>
                <a:srgbClr val="111111"/>
              </a:solidFill>
              <a:effectLst/>
              <a:latin typeface="Arial" panose="020B0604020202020204" pitchFamily="34" charset="0"/>
            </a:endParaRPr>
          </a:p>
          <a:p>
            <a:r>
              <a:rPr lang="en-US" sz="2000" dirty="0" err="1">
                <a:solidFill>
                  <a:srgbClr val="111111"/>
                </a:solidFill>
                <a:latin typeface="Arial" panose="020B0604020202020204" pitchFamily="34" charset="0"/>
              </a:rPr>
              <a:t>Конструирование</a:t>
            </a:r>
            <a:r>
              <a:rPr lang="en-US" sz="2000" dirty="0">
                <a:solidFill>
                  <a:srgbClr val="111111"/>
                </a:solidFill>
                <a:latin typeface="Arial" panose="020B0604020202020204" pitchFamily="34" charset="0"/>
              </a:rPr>
              <a:t> </a:t>
            </a:r>
            <a:r>
              <a:rPr lang="en-US" sz="2000" dirty="0" err="1">
                <a:solidFill>
                  <a:srgbClr val="111111"/>
                </a:solidFill>
                <a:latin typeface="Arial" panose="020B0604020202020204" pitchFamily="34" charset="0"/>
              </a:rPr>
              <a:t>по</a:t>
            </a:r>
            <a:r>
              <a:rPr lang="en-US" sz="2000" dirty="0">
                <a:solidFill>
                  <a:srgbClr val="111111"/>
                </a:solidFill>
                <a:latin typeface="Arial" panose="020B0604020202020204" pitchFamily="34" charset="0"/>
              </a:rPr>
              <a:t> </a:t>
            </a:r>
            <a:r>
              <a:rPr lang="en-US" sz="2000" dirty="0" err="1">
                <a:solidFill>
                  <a:srgbClr val="111111"/>
                </a:solidFill>
                <a:latin typeface="Arial" panose="020B0604020202020204" pitchFamily="34" charset="0"/>
              </a:rPr>
              <a:t>замыслу</a:t>
            </a:r>
            <a:r>
              <a:rPr lang="en-US" sz="2000" dirty="0">
                <a:solidFill>
                  <a:srgbClr val="111111"/>
                </a:solidFill>
                <a:latin typeface="Arial" panose="020B0604020202020204" pitchFamily="34" charset="0"/>
              </a:rPr>
              <a:t> </a:t>
            </a:r>
          </a:p>
          <a:p>
            <a:r>
              <a:rPr lang="en-US" sz="2000" dirty="0" err="1">
                <a:solidFill>
                  <a:srgbClr val="111111"/>
                </a:solidFill>
                <a:effectLst/>
                <a:latin typeface="Arial" panose="020B0604020202020204" pitchFamily="34" charset="0"/>
              </a:rPr>
              <a:t>Конструирование</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по</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теме</a:t>
            </a:r>
            <a:r>
              <a:rPr lang="en-US" sz="2000" dirty="0">
                <a:solidFill>
                  <a:srgbClr val="111111"/>
                </a:solidFill>
                <a:effectLst/>
                <a:latin typeface="Arial" panose="020B0604020202020204" pitchFamily="34" charset="0"/>
              </a:rPr>
              <a:t> </a:t>
            </a:r>
          </a:p>
          <a:p>
            <a:r>
              <a:rPr lang="en-US" sz="2000" dirty="0" err="1">
                <a:solidFill>
                  <a:srgbClr val="111111"/>
                </a:solidFill>
                <a:effectLst/>
                <a:latin typeface="Arial" panose="020B0604020202020204" pitchFamily="34" charset="0"/>
              </a:rPr>
              <a:t>Каркасное</a:t>
            </a:r>
            <a:r>
              <a:rPr lang="en-US" sz="2000" dirty="0">
                <a:solidFill>
                  <a:srgbClr val="111111"/>
                </a:solidFill>
                <a:effectLst/>
                <a:latin typeface="Arial" panose="020B0604020202020204" pitchFamily="34" charset="0"/>
              </a:rPr>
              <a:t> </a:t>
            </a:r>
            <a:r>
              <a:rPr lang="en-US" sz="2000" dirty="0" err="1">
                <a:solidFill>
                  <a:srgbClr val="111111"/>
                </a:solidFill>
                <a:effectLst/>
                <a:latin typeface="Arial" panose="020B0604020202020204" pitchFamily="34" charset="0"/>
              </a:rPr>
              <a:t>конструирование</a:t>
            </a:r>
            <a:r>
              <a:rPr lang="en-US" sz="2800" dirty="0">
                <a:solidFill>
                  <a:srgbClr val="111111"/>
                </a:solidFill>
                <a:effectLst/>
                <a:latin typeface="Arial" panose="020B0604020202020204" pitchFamily="34" charset="0"/>
              </a:rPr>
              <a:t> </a:t>
            </a:r>
          </a:p>
        </p:txBody>
      </p:sp>
      <p:pic>
        <p:nvPicPr>
          <p:cNvPr id="4" name="Рисунок 3">
            <a:extLst>
              <a:ext uri="{FF2B5EF4-FFF2-40B4-BE49-F238E27FC236}">
                <a16:creationId xmlns="" xmlns:a16="http://schemas.microsoft.com/office/drawing/2014/main" id="{E538210B-08C3-43CD-808F-8D10045FC08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5400000">
            <a:off x="6722252" y="1346603"/>
            <a:ext cx="2454469" cy="1840852"/>
          </a:xfrm>
          <a:prstGeom prst="rect">
            <a:avLst/>
          </a:prstGeom>
        </p:spPr>
      </p:pic>
      <p:pic>
        <p:nvPicPr>
          <p:cNvPr id="6" name="Рисунок 5">
            <a:extLst>
              <a:ext uri="{FF2B5EF4-FFF2-40B4-BE49-F238E27FC236}">
                <a16:creationId xmlns="" xmlns:a16="http://schemas.microsoft.com/office/drawing/2014/main" id="{86890E51-F982-4044-A79D-843423A6BD1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029060" y="4597192"/>
            <a:ext cx="3014410" cy="2260808"/>
          </a:xfrm>
          <a:prstGeom prst="rect">
            <a:avLst/>
          </a:prstGeom>
        </p:spPr>
      </p:pic>
      <p:pic>
        <p:nvPicPr>
          <p:cNvPr id="8" name="Рисунок 7">
            <a:extLst>
              <a:ext uri="{FF2B5EF4-FFF2-40B4-BE49-F238E27FC236}">
                <a16:creationId xmlns="" xmlns:a16="http://schemas.microsoft.com/office/drawing/2014/main" id="{941B69EB-4C2C-445D-8903-301683087DE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9089047" y="2142722"/>
            <a:ext cx="3014411" cy="2260809"/>
          </a:xfrm>
          <a:prstGeom prst="rect">
            <a:avLst/>
          </a:prstGeom>
        </p:spPr>
      </p:pic>
    </p:spTree>
    <p:extLst>
      <p:ext uri="{BB962C8B-B14F-4D97-AF65-F5344CB8AC3E}">
        <p14:creationId xmlns="" xmlns:p14="http://schemas.microsoft.com/office/powerpoint/2010/main" val="4277183035"/>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C8E48B3C-544D-4E48-AF1F-0C59E0F0AD58}"/>
              </a:ext>
            </a:extLst>
          </p:cNvPr>
          <p:cNvSpPr>
            <a:spLocks noGrp="1"/>
          </p:cNvSpPr>
          <p:nvPr>
            <p:ph idx="1"/>
          </p:nvPr>
        </p:nvSpPr>
        <p:spPr>
          <a:xfrm>
            <a:off x="1608117" y="123701"/>
            <a:ext cx="10007435" cy="6734299"/>
          </a:xfrm>
        </p:spPr>
        <p:txBody>
          <a:bodyPr>
            <a:normAutofit lnSpcReduction="10000"/>
          </a:bodyPr>
          <a:lstStyle/>
          <a:p>
            <a:pPr algn="just"/>
            <a:r>
              <a:rPr lang="ru-RU" sz="2000" b="1" i="0" dirty="0">
                <a:solidFill>
                  <a:srgbClr val="1B1C2A"/>
                </a:solidFill>
                <a:effectLst/>
                <a:latin typeface="Open Sans"/>
              </a:rPr>
              <a:t>Конструирование по образцу</a:t>
            </a:r>
            <a:r>
              <a:rPr lang="ru-RU" sz="2000" b="0" i="0" dirty="0">
                <a:solidFill>
                  <a:srgbClr val="1B1C2A"/>
                </a:solidFill>
                <a:effectLst/>
                <a:latin typeface="Open Sans"/>
              </a:rPr>
              <a:t>. </a:t>
            </a:r>
            <a:r>
              <a:rPr lang="ru-RU" sz="2000" b="0" i="0" dirty="0">
                <a:solidFill>
                  <a:schemeClr val="accent2"/>
                </a:solidFill>
                <a:effectLst/>
                <a:latin typeface="Open Sans"/>
              </a:rPr>
              <a:t>Используется подражательная модель, когда дети повторяют все этапы конструирования за воспитателем. Сперва воспитатель демонстрирует в медленном темпе и с подробными объяснениями всю последовательность работ начиная от изготовления деталей конструкции и до финального готового образца. Затем к работе приступают дети, выполняя конструирование самостоятельно и с поправками воспитателя.</a:t>
            </a:r>
          </a:p>
          <a:p>
            <a:pPr marL="0" indent="0" algn="just">
              <a:buNone/>
            </a:pPr>
            <a:endParaRPr lang="ru-RU" sz="2000" b="0" i="0" dirty="0">
              <a:solidFill>
                <a:srgbClr val="1B1C2A"/>
              </a:solidFill>
              <a:effectLst/>
              <a:latin typeface="Open Sans"/>
            </a:endParaRPr>
          </a:p>
          <a:p>
            <a:pPr algn="just"/>
            <a:r>
              <a:rPr lang="ru-RU" sz="2000" b="1" i="0" dirty="0">
                <a:solidFill>
                  <a:srgbClr val="1B1C2A"/>
                </a:solidFill>
                <a:effectLst/>
                <a:latin typeface="Open Sans"/>
              </a:rPr>
              <a:t>Конструирование по модели</a:t>
            </a:r>
            <a:r>
              <a:rPr lang="ru-RU" sz="2000" b="0" i="0" dirty="0">
                <a:solidFill>
                  <a:srgbClr val="1B1C2A"/>
                </a:solidFill>
                <a:effectLst/>
                <a:latin typeface="Open Sans"/>
              </a:rPr>
              <a:t> - </a:t>
            </a:r>
            <a:r>
              <a:rPr lang="ru-RU" sz="2000" b="0" i="0" dirty="0">
                <a:solidFill>
                  <a:srgbClr val="0070C0"/>
                </a:solidFill>
                <a:effectLst/>
                <a:latin typeface="Open Sans"/>
              </a:rPr>
              <a:t>это более сложный вид конструирования. Обычно этот вид применяется уже после конструирования по образцу. Детям демонстрируется готовое изделие, но не сам способ изготовления. Предлагаются инструменты, материалы и творческая задача изготовить нечто подобное самостоятельно. Например, можно предложить воспитанникам самостоятельно сделать модель машинки из бумаги.</a:t>
            </a:r>
          </a:p>
          <a:p>
            <a:pPr algn="just"/>
            <a:endParaRPr lang="ru-RU" sz="2000" dirty="0">
              <a:solidFill>
                <a:srgbClr val="0070C0"/>
              </a:solidFill>
            </a:endParaRPr>
          </a:p>
          <a:p>
            <a:pPr algn="just"/>
            <a:r>
              <a:rPr lang="ru-RU" sz="2000" b="1" i="0" dirty="0">
                <a:solidFill>
                  <a:srgbClr val="1B1C2A"/>
                </a:solidFill>
                <a:effectLst/>
                <a:latin typeface="Open Sans"/>
              </a:rPr>
              <a:t>Конструирование по условиям</a:t>
            </a:r>
            <a:r>
              <a:rPr lang="ru-RU" sz="2000" b="0" i="0" dirty="0">
                <a:solidFill>
                  <a:srgbClr val="1B1C2A"/>
                </a:solidFill>
                <a:effectLst/>
                <a:latin typeface="Open Sans"/>
              </a:rPr>
              <a:t>. </a:t>
            </a:r>
            <a:r>
              <a:rPr lang="ru-RU" sz="2000" b="0" i="0" dirty="0">
                <a:solidFill>
                  <a:srgbClr val="00B050"/>
                </a:solidFill>
                <a:effectLst/>
                <a:latin typeface="Open Sans"/>
              </a:rPr>
              <a:t>При этой форме работы детям описываются некие характеристики объекта, но наглядная модель не приводится. Например, дошкольники построили домик из строительного конструктора, и воспитатель предлагает построить теперь гараж по соседству с этим домиком. Задаются условия: подъездная дорожка, большие ворота, площадь для размещения игрушечной машинки. Дети могут решить самостоятельно, как будет выглядеть объект, но они должны обязательно выполнить заданные воспитателем требования к строению</a:t>
            </a:r>
            <a:endParaRPr lang="ru-RU" sz="2000" dirty="0">
              <a:solidFill>
                <a:srgbClr val="00B050"/>
              </a:solidFill>
            </a:endParaRPr>
          </a:p>
        </p:txBody>
      </p:sp>
    </p:spTree>
    <p:extLst>
      <p:ext uri="{BB962C8B-B14F-4D97-AF65-F5344CB8AC3E}">
        <p14:creationId xmlns="" xmlns:p14="http://schemas.microsoft.com/office/powerpoint/2010/main" val="3202207882"/>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 xmlns:a16="http://schemas.microsoft.com/office/drawing/2014/main" id="{F62966F8-230E-FF4B-83ED-E499506338EF}"/>
              </a:ext>
            </a:extLst>
          </p:cNvPr>
          <p:cNvSpPr>
            <a:spLocks noGrp="1"/>
          </p:cNvSpPr>
          <p:nvPr>
            <p:ph idx="1"/>
          </p:nvPr>
        </p:nvSpPr>
        <p:spPr>
          <a:xfrm>
            <a:off x="1682338" y="-1"/>
            <a:ext cx="10415649" cy="6754091"/>
          </a:xfrm>
        </p:spPr>
        <p:txBody>
          <a:bodyPr/>
          <a:lstStyle/>
          <a:p>
            <a:pPr algn="just"/>
            <a:r>
              <a:rPr lang="ru-RU" sz="2000" b="1" i="0" dirty="0">
                <a:solidFill>
                  <a:srgbClr val="1B1C2A"/>
                </a:solidFill>
                <a:effectLst/>
                <a:latin typeface="Open Sans"/>
              </a:rPr>
              <a:t>Конструирование по чертежам и наглядным схемам.</a:t>
            </a:r>
            <a:r>
              <a:rPr lang="ru-RU" sz="2000" i="0" dirty="0">
                <a:solidFill>
                  <a:srgbClr val="1B1C2A"/>
                </a:solidFill>
                <a:effectLst/>
                <a:latin typeface="Open Sans"/>
              </a:rPr>
              <a:t> </a:t>
            </a:r>
            <a:r>
              <a:rPr lang="ru-RU" sz="2000" i="0" dirty="0">
                <a:solidFill>
                  <a:srgbClr val="0070C0"/>
                </a:solidFill>
                <a:effectLst/>
                <a:latin typeface="Open Sans"/>
              </a:rPr>
              <a:t>В этом случае конструирование объекта идёт по схематическому рисунку с устными пояснениями воспитателя. Эта форма приучает детей понимать, что на плоском схематическом изображении лежит отражение объёмного объекта, учит читать схемы и понимать соотношения схем и объектов (масштаб, пропорции и т. д.). В процессе работы с большой вероятностью могут возникнуть затруднения, связанные с пространственным ориентированием и сложностью этой формы конструирования, поэтому начинать следует с простых схем, заранее подготовленных несложных шаблонов, попутно разъясняя детям новые геометрические понятия и взаимосвязи.</a:t>
            </a:r>
          </a:p>
          <a:p>
            <a:endParaRPr lang="ru-RU" sz="2000" b="1" i="0" dirty="0">
              <a:solidFill>
                <a:srgbClr val="1B1C2A"/>
              </a:solidFill>
              <a:effectLst/>
              <a:latin typeface="Open Sans"/>
            </a:endParaRPr>
          </a:p>
          <a:p>
            <a:pPr algn="just"/>
            <a:r>
              <a:rPr lang="ru-RU" sz="2000" b="1" i="0" dirty="0">
                <a:solidFill>
                  <a:srgbClr val="1B1C2A"/>
                </a:solidFill>
                <a:effectLst/>
                <a:latin typeface="Open Sans"/>
              </a:rPr>
              <a:t>Конструирование по замыслу</a:t>
            </a:r>
            <a:r>
              <a:rPr lang="ru-RU" sz="2000" i="0" dirty="0">
                <a:solidFill>
                  <a:srgbClr val="1B1C2A"/>
                </a:solidFill>
                <a:effectLst/>
                <a:latin typeface="Open Sans"/>
              </a:rPr>
              <a:t>. </a:t>
            </a:r>
            <a:r>
              <a:rPr lang="ru-RU" sz="2000" i="0" dirty="0">
                <a:solidFill>
                  <a:srgbClr val="00B050"/>
                </a:solidFill>
                <a:effectLst/>
                <a:latin typeface="Open Sans"/>
              </a:rPr>
              <a:t>Эта форма требует понимания абстрактных понятий, свойств и функционального назначения объектов. На этапе работы с этой формой конструирования дети переходят на уровень самостоятельного моделирования объектов. Перед ними стоит задача: не повторить показанный объект, а задумать иной и воплотить свой замысел. Например, самостоятельно придумать объект любого назначения и выполнить его из доступных материалов</a:t>
            </a:r>
          </a:p>
          <a:p>
            <a:endParaRPr lang="ru-RU" dirty="0"/>
          </a:p>
        </p:txBody>
      </p:sp>
    </p:spTree>
    <p:extLst>
      <p:ext uri="{BB962C8B-B14F-4D97-AF65-F5344CB8AC3E}">
        <p14:creationId xmlns="" xmlns:p14="http://schemas.microsoft.com/office/powerpoint/2010/main" val="1959215150"/>
      </p:ext>
    </p:extLst>
  </p:cSld>
  <p:clrMapOvr>
    <a:masterClrMapping/>
  </p:clrMapOvr>
  <p:transition spd="slow">
    <p:randomBar dir="vert"/>
  </p:transition>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Бороздки">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1055</TotalTime>
  <Words>1431</Words>
  <Application>Microsoft Office PowerPoint</Application>
  <PresentationFormat>Произвольный</PresentationFormat>
  <Paragraphs>104</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Легкий дым</vt:lpstr>
      <vt:lpstr>     «Конструктивная деятельность как эффективное средство для всестороннего развития личности дошкольника»      Подготовила: воспитатель Семёнова Анастасия Сергеевна МДОАУ «ЦРР-Д/С № 125» г. Орска»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     «Конструктивная деятельность как эффективное средство для всестороннего развития личности дошкольника»      Подготовила: воспитатель Семёнова Анастасия Сергеевна МДОАУ «ЦРР-Д/С № 125» г. Орска»</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«Конструктивная деятельность как эффективное средство для всестороннего развития личности дошкольника»</dc:title>
  <dc:creator>dfcgvhbjn</dc:creator>
  <cp:lastModifiedBy>Светлана</cp:lastModifiedBy>
  <cp:revision>108</cp:revision>
  <dcterms:created xsi:type="dcterms:W3CDTF">2021-01-25T17:31:06Z</dcterms:created>
  <dcterms:modified xsi:type="dcterms:W3CDTF">2021-02-01T08:31:05Z</dcterms:modified>
</cp:coreProperties>
</file>