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99" r:id="rId16"/>
    <p:sldId id="279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1AC7D-67DB-4DB3-B6ED-757EFA50DD6E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CD58E-65BC-4A1C-BFF9-870278E2A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3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335164-D6D3-4B67-8403-CE03A06A9D21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8542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6C16A0-75EA-4911-BE92-DE697A95AE50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343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05385" y="662285"/>
            <a:ext cx="9755187" cy="3308534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Психолого-педагогические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основы </a:t>
            </a:r>
            <a:r>
              <a:rPr lang="ru-RU" sz="4800" dirty="0"/>
              <a:t>дорожной безопасности детей в условиях </a:t>
            </a:r>
            <a:r>
              <a:rPr lang="ru-RU" sz="4800" dirty="0" smtClean="0"/>
              <a:t>реализации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dirty="0"/>
              <a:t>ФГОС </a:t>
            </a:r>
            <a:r>
              <a:rPr lang="ru-RU" sz="4800" dirty="0" smtClean="0"/>
              <a:t>ДО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1406230">
            <a:off x="277759" y="5098016"/>
            <a:ext cx="10815927" cy="749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Старший воспитатель МДОАУ «Детский сад № 55 «Солнышко» </a:t>
            </a:r>
            <a:r>
              <a:rPr lang="ru-RU" sz="2200" dirty="0" err="1" smtClean="0"/>
              <a:t>г.Орска</a:t>
            </a:r>
            <a:r>
              <a:rPr lang="ru-RU" sz="2200" dirty="0" smtClean="0"/>
              <a:t>» Власова В.А.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345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600" y="107596"/>
            <a:ext cx="11455400" cy="539150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Ребенок до 8 лет еще плохо распознает источники звуков и слышит только те звуки, которые ему интересны. </a:t>
            </a:r>
            <a:r>
              <a:rPr lang="ru-RU" dirty="0"/>
              <a:t>В то время как взрослые, оценивая ситуацию на дороге, слышат, откуда доносится шум приближающейся машины, детям значительно труднее определить это направление. Поле зрения ребенка гораздо уже, а сектор обзора ребенка на 15-20% меньше, чем у взрослого. Поэтому когда дети бегут, они смотрят только вперед, в направлении бега, и машины слева и справа остаются ими незамеченными.</a:t>
            </a:r>
          </a:p>
          <a:p>
            <a:endParaRPr lang="ru-RU" dirty="0"/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Реакция у ребенка по сравнению с взрослыми   замедленная. </a:t>
            </a:r>
            <a:r>
              <a:rPr lang="ru-RU" dirty="0"/>
              <a:t>Времени на то, чтобы отреагировать на опасность, ему нужно значительно больше. У взрослого пешехода на то, чтобы воспринять обстановку, обдумать ее, принять решения и действовать, уходит примерно 0,8-1 сек. Ребенку же требуется 3-4 сек., а такое промедление может оказаться опасным для жизни. Даже чтобы отличить движущуюся машину от стоящей, семилетнему ребенку требуется до 4 сек., а взрослому на это нужно лишь четверть секунды.</a:t>
            </a:r>
          </a:p>
          <a:p>
            <a:endParaRPr lang="ru-RU" dirty="0"/>
          </a:p>
          <a:p>
            <a:r>
              <a:rPr lang="ru-RU" dirty="0"/>
              <a:t>Кроме этого, надо иметь в виду, что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шаг ребенка не такой длинный, как у взрослых, </a:t>
            </a:r>
            <a:r>
              <a:rPr lang="ru-RU" dirty="0"/>
              <a:t>поэтому, пересекая проезжую часть, он дольше находится в зоне опасности. У детей центр тяжести тела заметно выше, чем у взрослых, - во время быстрого бега и на неровной дороге, споткнувшись, скажем, о край тротуара, они неожиданно могут упасть, потеряв равновесие.</a:t>
            </a:r>
          </a:p>
        </p:txBody>
      </p:sp>
    </p:spTree>
    <p:extLst>
      <p:ext uri="{BB962C8B-B14F-4D97-AF65-F5344CB8AC3E}">
        <p14:creationId xmlns:p14="http://schemas.microsoft.com/office/powerpoint/2010/main" val="11892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600" y="0"/>
            <a:ext cx="11531600" cy="55499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Дети этого возраста не в состоянии на бегу сразу же остановиться, поэтому на крик родителей или сигнал автомобиля они реагируют со значительным опозданием. </a:t>
            </a:r>
            <a:r>
              <a:rPr lang="ru-RU" dirty="0"/>
              <a:t>Мозг маленьких детей не в состоянии уловить одновременно более одного явления. Заметив предмет или человека, который привлекает его внимание, он может устремиться к ним, забыв обо всем на свете. Догнать приятеля, уже перешедшего на другую сторону дороги, или подобрать укатившийся мячик для него гораздо важнее, чем надвигающееся машина.</a:t>
            </a:r>
          </a:p>
          <a:p>
            <a:endParaRPr lang="ru-RU" dirty="0"/>
          </a:p>
          <a:p>
            <a:r>
              <a:rPr lang="ru-RU" dirty="0"/>
              <a:t>Восприятие безопасности дорожного движения у детей затрудняется чаще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всего отсутствием одновременности восприятия изменений формы и положения объекта в пространстве. </a:t>
            </a:r>
            <a:r>
              <a:rPr lang="ru-RU" dirty="0"/>
              <a:t>Оценка же движущихся транспортных средств подвержена влиянию контрастов. Чем больше размер машины, чем значительные отличия от общего цветового фона и звуков окружающей обстановки, тем «быстрее» дети представляют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38423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8900" y="132996"/>
            <a:ext cx="11493500" cy="54042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Ориентация налево-направо приобретается детьми не ранее чем в 7-8 летнем возрасте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разделение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игровых и реальных условий происходит у детей постепенно.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Безопасность </a:t>
            </a:r>
            <a:r>
              <a:rPr lang="ru-RU" dirty="0"/>
              <a:t>собственного поведения в условиях движения, особенно на пешеходных переходах, зачастую детьми недооценивается. Большинство детей на вопрос: «Какую опасность при переходе проезжей части представляет приближающийся автомобиль?» - отвечают одинаково: «Может наехать, если перебегать очень близко». При этом никто не говорит о том, что приближающийся автомобиль может скрывать за собой другой, который обгоняет его. Кроме того, дети нередко пропускают машины, приближающиеся слева, и выскакивают на проезжую часть, не замечая транспортных средств, идущих в противоположном направлении. Способность переключить внимание на важные источники информации детям менее присуща, чем взрослым. В процессе обучения детей значительное место должно быть уделено умению «быть внимательным на дороге». Заниматься этим надо постоянно.</a:t>
            </a:r>
          </a:p>
        </p:txBody>
      </p:sp>
    </p:spTree>
    <p:extLst>
      <p:ext uri="{BB962C8B-B14F-4D97-AF65-F5344CB8AC3E}">
        <p14:creationId xmlns:p14="http://schemas.microsoft.com/office/powerpoint/2010/main" val="31799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8900" y="431800"/>
            <a:ext cx="11506200" cy="5702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Таким образом, предрасположенность детей к несчастным случаям на дороге обусловлена особенностями психофизиологического развития, такими как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-  неустойчивость и быстрое истощение нервной системы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 неспособность адекватно оценивать обстановку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 быстрое образование и исчезновение условных рефлексов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 преобладание процессов возбуждения над процессами торможения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 преобладание потребности в движении над осторожностью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 стремление подражать взрослым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 недостаток знаний об источниках опасности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 отсутствие способности отделять главное от второстепенного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 переоценка своих возможностей в реальной ситуации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- неадекватная </a:t>
            </a:r>
            <a:r>
              <a:rPr lang="ru-RU" dirty="0"/>
              <a:t>реакция на сильные резкие раздражители и др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Психологические и возрастные особенности детей во многом определяют их поведение на дороге, их необходимо учитывать всем педагогам, занимающимся с детьми вопросами профилактики ДТП. Для каждого этапа развития характерна своя восприимчивость к различным формам педагогического воздействия. Значит, и формы, и методы работы по воспитанию навыков безопасного поведения должны соответствовать возрастным периодам.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6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0"/>
            <a:ext cx="115951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Проведение занятий для детей </a:t>
            </a:r>
            <a:r>
              <a:rPr lang="ru-RU" altLang="ru-RU" sz="280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дошкольников </a:t>
            </a:r>
            <a:r>
              <a:rPr lang="ru-RU" altLang="ru-RU" sz="280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80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учётом возрастных особенностей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600" y="1651000"/>
            <a:ext cx="11595100" cy="441960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ru-RU" altLang="ru-RU" sz="2400" b="1" dirty="0"/>
              <a:t>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Изучение </a:t>
            </a:r>
            <a:r>
              <a:rPr lang="ru-RU" altLang="ru-RU" sz="2800" dirty="0">
                <a:cs typeface="Times New Roman" panose="02020603050405020304" pitchFamily="18" charset="0"/>
              </a:rPr>
              <a:t>правил дорожного движения с использованием наглядности: 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800" dirty="0">
                <a:cs typeface="Times New Roman" panose="02020603050405020304" pitchFamily="18" charset="0"/>
              </a:rPr>
              <a:t>показ учебных видеофильмов, мультфильмов, кинофрагментов, использование учебных компьютерных программ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800" dirty="0">
                <a:cs typeface="Times New Roman" panose="02020603050405020304" pitchFamily="18" charset="0"/>
              </a:rPr>
              <a:t>проведение учебных экскурсий;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800" dirty="0">
                <a:cs typeface="Times New Roman" panose="02020603050405020304" pitchFamily="18" charset="0"/>
              </a:rPr>
              <a:t>Составление алгоритма перехода через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дорогу.</a:t>
            </a:r>
            <a:endParaRPr lang="ru-RU" altLang="ru-RU" sz="2800" dirty="0"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ru-RU" altLang="ru-RU" sz="2800" dirty="0"/>
          </a:p>
          <a:p>
            <a:pPr marL="609600" indent="-609600">
              <a:lnSpc>
                <a:spcPct val="90000"/>
              </a:lnSpc>
            </a:pPr>
            <a:endParaRPr lang="ru-RU" altLang="ru-RU" sz="2400" dirty="0"/>
          </a:p>
          <a:p>
            <a:pPr marL="609600" indent="-609600">
              <a:lnSpc>
                <a:spcPct val="90000"/>
              </a:lnSpc>
              <a:buNone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8638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569700" cy="1104900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Как правильно объяснять правила дорожного движения детям</a:t>
            </a:r>
            <a:b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sz="3200" b="1" i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" y="1384300"/>
            <a:ext cx="11480800" cy="4419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i="1" dirty="0"/>
              <a:t>   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Опирайтесь на все каналы восприятия информации: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аудиальный  (ребёнок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услышал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иинформацию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 (схемы, плакаты, фильмы ),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кинестетический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(проговорили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обыграли и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пр.),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36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600" b="1" i="1" dirty="0"/>
              <a:t/>
            </a:r>
            <a:br>
              <a:rPr lang="ru-RU" altLang="ru-RU" sz="3600" b="1" i="1" dirty="0"/>
            </a:br>
            <a:endParaRPr lang="ru-RU" altLang="ru-RU" sz="28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i="1" dirty="0"/>
          </a:p>
          <a:p>
            <a:pPr eaLnBrk="1" hangingPunct="1">
              <a:lnSpc>
                <a:spcPct val="80000"/>
              </a:lnSpc>
            </a:pP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27919342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9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9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9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5900"/>
            <a:ext cx="11696700" cy="1143000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FF0000"/>
                </a:solidFill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Как правильно объяснять правила дорожного движения детям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altLang="ru-RU" sz="3200" b="1" dirty="0">
                <a:solidFill>
                  <a:srgbClr val="FFFF00"/>
                </a:solidFill>
              </a:rPr>
              <a:t>:</a:t>
            </a:r>
            <a:r>
              <a:rPr lang="ru-RU" altLang="ru-RU" sz="3200" b="1" i="1" dirty="0"/>
              <a:t/>
            </a:r>
            <a:br>
              <a:rPr lang="ru-RU" altLang="ru-RU" sz="3200" b="1" i="1" dirty="0"/>
            </a:br>
            <a:endParaRPr lang="ru-RU" altLang="ru-RU" sz="3200" b="1" i="1" dirty="0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5100" y="635001"/>
            <a:ext cx="11264900" cy="4486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cs typeface="Times New Roman" panose="02020603050405020304" pitchFamily="18" charset="0"/>
              </a:rPr>
              <a:t>Проиграйте правила, проведите обучающую экскурсию через дорогу,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cs typeface="Times New Roman" panose="02020603050405020304" pitchFamily="18" charset="0"/>
              </a:rPr>
              <a:t>Говорите 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о необходимости  </a:t>
            </a:r>
            <a:r>
              <a:rPr lang="ru-RU" altLang="ru-RU" sz="2800" dirty="0">
                <a:cs typeface="Times New Roman" panose="02020603050405020304" pitchFamily="18" charset="0"/>
              </a:rPr>
              <a:t>и важности осознаваемой информации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   ( быть здоровым, 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сохранить </a:t>
            </a:r>
            <a:r>
              <a:rPr lang="ru-RU" altLang="ru-RU" sz="2800" dirty="0">
                <a:cs typeface="Times New Roman" panose="02020603050405020304" pitchFamily="18" charset="0"/>
              </a:rPr>
              <a:t>жизнь себе и другим)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i="1" dirty="0"/>
              <a:t>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i="1" dirty="0"/>
          </a:p>
          <a:p>
            <a:pPr eaLnBrk="1" hangingPunct="1">
              <a:lnSpc>
                <a:spcPct val="80000"/>
              </a:lnSpc>
            </a:pP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62339275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9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9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899900" cy="1151965"/>
          </a:xfrm>
        </p:spPr>
        <p:txBody>
          <a:bodyPr/>
          <a:lstStyle/>
          <a:p>
            <a:pPr algn="ctr" eaLnBrk="1" hangingPunct="1"/>
            <a:r>
              <a:rPr lang="ru-RU" altLang="ru-RU" sz="3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с детьми по профилактике ДТП: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700" y="1151965"/>
            <a:ext cx="11417300" cy="4572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обучение детей Правилам дорожного движения, формирование комплекса знаний по безопасному поведению на улицах и дорогах.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формирование практических умений и навыков безопасного поведения, представлений, что дорога несет потенциальную опасность и ребенок должен быть дисциплинированным и сосредоточенным.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формирование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ответственного и сознательного поведения на улицах и дорогах,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общих регуляторов социального поведения, позволяющих ребенку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дорожить собственной жизнью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 других людей,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в будущее с оптимизмом, стремиться к самоутверждению в социально-значимой сфере. </a:t>
            </a:r>
          </a:p>
        </p:txBody>
      </p:sp>
    </p:spTree>
    <p:extLst>
      <p:ext uri="{BB962C8B-B14F-4D97-AF65-F5344CB8AC3E}">
        <p14:creationId xmlns:p14="http://schemas.microsoft.com/office/powerpoint/2010/main" val="23152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Транспортная психология-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система </a:t>
            </a:r>
            <a:r>
              <a:rPr lang="ru-RU" sz="3200" dirty="0"/>
              <a:t>получения знаний в определенных сферах поведения людей. Она изучает основные формы поведения участников дорожного движения, исследуя возможность применения результатов фундаментальных исследований для решения прикладных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22645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400" y="158396"/>
            <a:ext cx="11188700" cy="5315304"/>
          </a:xfrm>
        </p:spPr>
        <p:txBody>
          <a:bodyPr>
            <a:noAutofit/>
          </a:bodyPr>
          <a:lstStyle/>
          <a:p>
            <a:r>
              <a:rPr lang="ru-RU" sz="2200" dirty="0"/>
              <a:t>Психологи уже давно установили, что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дети, в силу своих возрастных психологических особенностей</a:t>
            </a:r>
            <a:r>
              <a:rPr lang="ru-RU" sz="2200" dirty="0"/>
              <a:t>, не всегда могут правильно оценить мгновенно меняющуюся обстановку на дороге, часто завышают свои возможности.</a:t>
            </a:r>
          </a:p>
          <a:p>
            <a:endParaRPr lang="ru-RU" sz="2200" dirty="0"/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Улица и транспорт — это элементы окружающей среды,</a:t>
            </a:r>
            <a:r>
              <a:rPr lang="ru-RU" sz="2200" dirty="0"/>
              <a:t> и освоение их детьми имеет свои особенности. Для детей важен личный опыт. Вспомните первое знакомство с огнем, иглой и т.д. Но ситуацию с дорогой и транспортом ребенок не может «оценить» лично, а последствия дорожно-транспортных происшествий и легкий порез или ожог — не одно и то же. Дорожно-транспортное происшествие — это трагедия, и в этом случае «личный» опыт ребенка недопустим и должен быть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заменен на опыт, накопленный обществом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67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4000" y="183796"/>
            <a:ext cx="11353800" cy="5264504"/>
          </a:xfrm>
        </p:spPr>
        <p:txBody>
          <a:bodyPr>
            <a:normAutofit/>
          </a:bodyPr>
          <a:lstStyle/>
          <a:p>
            <a:r>
              <a:rPr lang="ru-RU" dirty="0"/>
              <a:t>Специальными исследованиями установлено, что дети иначе, чем взрослые, переходят через дорогу. Взрослые, подходя к проезжей части, уже издалека наблюдают и оценивают создавшуюся ситуацию.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Дети же начинают наблюдение, только подойдя к краю дороги или уже находясь на ней. В результате мозг ребенка не успевает «переварить» информацию и дать правильную команду к действию. </a:t>
            </a:r>
            <a:r>
              <a:rPr lang="ru-RU" dirty="0"/>
              <a:t>Часто дети переоценивают безопасность собственного поведения. Причем готовность к риску мальчикам свойственна в большей степени, чем девочкам, поэтому и в ДТП они попадают в 2 раза чаще. В отличие от взрослых, у детей снижено чувство собственной безопасности.</a:t>
            </a:r>
          </a:p>
          <a:p>
            <a:endParaRPr lang="ru-RU" dirty="0"/>
          </a:p>
          <a:p>
            <a:r>
              <a:rPr lang="ru-RU" dirty="0"/>
              <a:t>Часто в ожидании возможности перейти через дорогу </a:t>
            </a:r>
            <a:r>
              <a:rPr lang="ru-RU" dirty="0">
                <a:solidFill>
                  <a:srgbClr val="FF0000"/>
                </a:solidFill>
              </a:rPr>
              <a:t>дети проявляют нетерпение</a:t>
            </a:r>
            <a:r>
              <a:rPr lang="ru-RU" dirty="0"/>
              <a:t>. Время их терпеливого ожидания зависит от разных факторов: характера, физического состояния, цели и срочности передвижения, адаптации поведения к условиям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18305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01" y="0"/>
            <a:ext cx="10396882" cy="1151965"/>
          </a:xfrm>
        </p:spPr>
        <p:txBody>
          <a:bodyPr>
            <a:normAutofit/>
          </a:bodyPr>
          <a:lstStyle/>
          <a:p>
            <a:r>
              <a:rPr lang="ru-RU" sz="4000" dirty="0"/>
              <a:t>Особенности поведения детей на дороге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400" y="1021996"/>
            <a:ext cx="11252200" cy="44263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Детям </a:t>
            </a:r>
            <a:r>
              <a:rPr lang="ru-RU" sz="2800" dirty="0"/>
              <a:t>свойственна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коллективная ориентация.</a:t>
            </a:r>
            <a:r>
              <a:rPr lang="ru-RU" sz="2800" dirty="0"/>
              <a:t> Доказано, что частота нарушений правил пешеходами (например, переход на красный сигнал светофора) в значительной мере зависит от провоцируемого поведения одного из пешеходов. Срабатывает так называемое «стадное чувство: вести себя так же, как и другие». на детей большое внимание оказывают эмоции: радость, удивление, интерес к чему-либо, которые заставляют забыть о возможной опасности. дети не способны быстро принимать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40502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" y="247296"/>
            <a:ext cx="11366500" cy="530260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Поведение ребенка не в последнюю очередь зависит от его природных данных. Внимание еще плохо распределяется: </a:t>
            </a:r>
            <a:r>
              <a:rPr lang="ru-RU" dirty="0"/>
              <a:t>дети часто смотрят лишь в одном направлении, у них еще сохраняется «туннельное зрение», особенно у маленьких. Многие психофизиологические особенности детей делают их поведение непредсказуемым. Так, ребенок из состояния покоя может неожиданно ринуться вперед или изменить направление своего движения на 180°, совершить прыжок в сторону, чтобы, например, не попасть в лужу. В рассеянном состоянии ребенок может непроизвольно посмотреть в сторону, а это, в свою очередь, может привести к непроизвольному изменению движения, что бывает опасно чреватыми последствиями, в особенности при езде на велосипеде. Надежная ориентация приобретается не раньше, чем </a:t>
            </a:r>
            <a:r>
              <a:rPr lang="ru-RU" dirty="0" smtClean="0"/>
              <a:t>в </a:t>
            </a:r>
            <a:r>
              <a:rPr lang="ru-RU" dirty="0"/>
              <a:t>7-летнем возрасте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Дети по-разному реагируют на размеры автомобиля. </a:t>
            </a:r>
            <a:r>
              <a:rPr lang="ru-RU" dirty="0"/>
              <a:t>При приближении большого грузовика, даже если он движется с небольшой скоростью, ребенок реже рискует пересекать проезжую часть, однако недооценивает опасность небольшой легковой машины, приближающейся с большой скоростью.</a:t>
            </a:r>
          </a:p>
        </p:txBody>
      </p:sp>
    </p:spTree>
    <p:extLst>
      <p:ext uri="{BB962C8B-B14F-4D97-AF65-F5344CB8AC3E}">
        <p14:creationId xmlns:p14="http://schemas.microsoft.com/office/powerpoint/2010/main" val="22817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0500" y="171096"/>
            <a:ext cx="11391900" cy="53026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Рост ребенка — серьезное препятствие для обзора окружающей обстановки. </a:t>
            </a:r>
            <a:r>
              <a:rPr lang="ru-RU" dirty="0"/>
              <a:t>Уровень глаз в возрасте 3 лет находится на высоте около 90 см, в возрасте 6 лет — около 110 см, но из-за стоящих транспортных средств ребенку не видно, что делается на дороге, в то же время он сам не виден из-за машин водителям.</a:t>
            </a:r>
          </a:p>
          <a:p>
            <a:endParaRPr lang="ru-RU" dirty="0"/>
          </a:p>
          <a:p>
            <a:r>
              <a:rPr lang="ru-RU" dirty="0" smtClean="0"/>
              <a:t>До</a:t>
            </a:r>
            <a:r>
              <a:rPr lang="ru-RU" dirty="0" smtClean="0"/>
              <a:t> </a:t>
            </a:r>
            <a:r>
              <a:rPr lang="ru-RU" dirty="0"/>
              <a:t>6 лет ребенок зачастую еще не способен </a:t>
            </a:r>
            <a:r>
              <a:rPr lang="ru-RU" dirty="0">
                <a:solidFill>
                  <a:srgbClr val="FF0000"/>
                </a:solidFill>
              </a:rPr>
              <a:t>точно определить источник звука</a:t>
            </a:r>
            <a:r>
              <a:rPr lang="ru-RU" dirty="0"/>
              <a:t>. В рассеянном состоянии дети вообще часто не обращают внимания на звуки. Ребенок может не услышать звука приближающегося автомобиля или другого сигнала не потому, что он не умеет их различать, а из-за отсутствия у него постоянного внимания. Внимание детей избирательно и направлено преимущественно на единичные объекты. И концентрируется оно не на предметах, представляющих опасность, а на тех, которые в данный момент интересуют его больше всего, да и скорость восприятия звукового сигнала у детей гораздо больше, чем у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15279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9700" y="209196"/>
            <a:ext cx="11366500" cy="5353404"/>
          </a:xfrm>
        </p:spPr>
        <p:txBody>
          <a:bodyPr>
            <a:normAutofit fontScale="92500"/>
          </a:bodyPr>
          <a:lstStyle/>
          <a:p>
            <a:r>
              <a:rPr lang="ru-RU" dirty="0"/>
              <a:t>Известно, что ребенок ориентируется преимущественно на общую обстановку и в меньшей мере руководствуется правилами.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Детям, впрочем, как и взрослым, свойственна коллективная ориентация, </a:t>
            </a:r>
            <a:r>
              <a:rPr lang="ru-RU" dirty="0"/>
              <a:t>доказано, что частота нарушений правил пешеходами (например, переход на красный сигнал светофора) в значительной мере зависит от провоцируемого поведения одного из пешеходов. Срабатывает так называемое стадное чувство: вести себя так же, как и другие. Кроме того, на детей большое внимание оказывают эмоции: радость, удивление, интерес к чему-либо, которые заставляют забыть о возможной опасности.</a:t>
            </a:r>
          </a:p>
          <a:p>
            <a:endParaRPr lang="ru-RU" dirty="0"/>
          </a:p>
          <a:p>
            <a:r>
              <a:rPr lang="ru-RU" dirty="0"/>
              <a:t>Часто дети с большим трудом могут дать правильную оценку увиденной дорожно-транспортной ситуации и не способны быстро принимать решения, соразмерять скорость движения автомобиля с тем расстоянием, на котором этот автомобиль находится от него. Они еще не способны предугадать все возможные варианты поведения водителя. Более того, в экстремальной ситуации, и вообще в случаях, когда ребенок поставлен перед срочным выбором: как поступить, он легко впадает в состояние безысходной опасности, незащищенности, он просто теряется.</a:t>
            </a:r>
          </a:p>
        </p:txBody>
      </p:sp>
    </p:spTree>
    <p:extLst>
      <p:ext uri="{BB962C8B-B14F-4D97-AF65-F5344CB8AC3E}">
        <p14:creationId xmlns:p14="http://schemas.microsoft.com/office/powerpoint/2010/main" val="20555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" y="132996"/>
            <a:ext cx="11557000" cy="540420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Чем труднее ситуация для ребенка и чем большую надо проявить ему сообразительность </a:t>
            </a:r>
            <a:r>
              <a:rPr lang="ru-RU" dirty="0"/>
              <a:t>и скорость в принятии решения, тем сильнее развивается торможение в центральной нервной системе ребенка. И, таким образом, развивается замкнутый круг: чем опаснее ситуация, тем ребенок медленнее и неправильно принимает решение. Многие из этих затруднений испытывают не только дети дошкольного возраста, но и школьники.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возраст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6-7 лет является кризисным для ребенка. </a:t>
            </a:r>
            <a:r>
              <a:rPr lang="ru-RU" dirty="0"/>
              <a:t>У них происходят важные изменения, как в физическом, так и в психическом развитии. </a:t>
            </a:r>
            <a:r>
              <a:rPr lang="ru-RU" dirty="0" smtClean="0"/>
              <a:t>Дети </a:t>
            </a:r>
            <a:r>
              <a:rPr lang="ru-RU" dirty="0"/>
              <a:t>семи лет способны управлять своим вниманием и организовывать </a:t>
            </a:r>
            <a:r>
              <a:rPr lang="ru-RU" dirty="0" smtClean="0"/>
              <a:t>свою деятельность, </a:t>
            </a:r>
            <a:r>
              <a:rPr lang="ru-RU" dirty="0"/>
              <a:t>но для этого им нужны значительные усилия. Ребенок не может долгое время поддерживать себя в таком состоянии, поэтому непроизвольное внимание у детей преобладает.</a:t>
            </a:r>
          </a:p>
          <a:p>
            <a:endParaRPr lang="ru-RU" dirty="0"/>
          </a:p>
          <a:p>
            <a:r>
              <a:rPr lang="ru-RU" dirty="0"/>
              <a:t>Не все дети способны </a:t>
            </a:r>
            <a:r>
              <a:rPr lang="ru-RU" dirty="0">
                <a:solidFill>
                  <a:srgbClr val="FF0000"/>
                </a:solidFill>
              </a:rPr>
              <a:t>воспринимать и зрительную, и двигательную, и слуховую информацию одновременно</a:t>
            </a:r>
            <a:r>
              <a:rPr lang="ru-RU" dirty="0"/>
              <a:t>. Одна из этих систем восприятия у ребенка может быть ведущей, а другие развиты слабее. Поэтому вербальный, или словесный метод обучения правилам дорожного движения, который наиболее часто </a:t>
            </a:r>
            <a:r>
              <a:rPr lang="ru-RU" dirty="0" smtClean="0"/>
              <a:t>используется, </a:t>
            </a:r>
            <a:r>
              <a:rPr lang="ru-RU" dirty="0"/>
              <a:t>эффективен не для всех. </a:t>
            </a:r>
          </a:p>
        </p:txBody>
      </p:sp>
    </p:spTree>
    <p:extLst>
      <p:ext uri="{BB962C8B-B14F-4D97-AF65-F5344CB8AC3E}">
        <p14:creationId xmlns:p14="http://schemas.microsoft.com/office/powerpoint/2010/main" val="26230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484</TotalTime>
  <Words>1942</Words>
  <Application>Microsoft Office PowerPoint</Application>
  <PresentationFormat>Произвольный</PresentationFormat>
  <Paragraphs>76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Главное мероприятие</vt:lpstr>
      <vt:lpstr>Психолого-педагогические   основы дорожной безопасности детей в условиях реализации  ФГОС ДО</vt:lpstr>
      <vt:lpstr>Транспортная психология- </vt:lpstr>
      <vt:lpstr>Презентация PowerPoint</vt:lpstr>
      <vt:lpstr>Презентация PowerPoint</vt:lpstr>
      <vt:lpstr>Особенности поведения детей на дороге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занятий для детей дошкольников  с учётом возрастных особенностей</vt:lpstr>
      <vt:lpstr>       Как правильно объяснять правила дорожного движения детям </vt:lpstr>
      <vt:lpstr>       Как правильно объяснять правила дорожного движения детям : </vt:lpstr>
      <vt:lpstr>Направления работы с детьми по профилактике ДТП:</vt:lpstr>
    </vt:vector>
  </TitlesOfParts>
  <Company>"Издательство Учитель"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 и методические аспекты обеспечения дорожной безопасности детей в условиях реализации ФГОС ООО</dc:title>
  <dc:creator>Черноиванова Наталья</dc:creator>
  <cp:lastModifiedBy>ДС 55</cp:lastModifiedBy>
  <cp:revision>23</cp:revision>
  <dcterms:created xsi:type="dcterms:W3CDTF">2021-11-09T05:19:01Z</dcterms:created>
  <dcterms:modified xsi:type="dcterms:W3CDTF">2022-03-29T03:05:25Z</dcterms:modified>
</cp:coreProperties>
</file>