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63" r:id="rId3"/>
    <p:sldId id="264" r:id="rId4"/>
    <p:sldId id="265" r:id="rId5"/>
    <p:sldId id="262" r:id="rId6"/>
    <p:sldId id="266" r:id="rId7"/>
    <p:sldId id="267" r:id="rId8"/>
    <p:sldId id="258" r:id="rId9"/>
    <p:sldId id="271" r:id="rId10"/>
    <p:sldId id="280" r:id="rId11"/>
    <p:sldId id="282" r:id="rId12"/>
    <p:sldId id="284" r:id="rId13"/>
    <p:sldId id="286" r:id="rId14"/>
    <p:sldId id="287" r:id="rId15"/>
    <p:sldId id="261" r:id="rId16"/>
    <p:sldId id="270" r:id="rId17"/>
    <p:sldId id="272" r:id="rId18"/>
    <p:sldId id="274" r:id="rId19"/>
    <p:sldId id="275" r:id="rId20"/>
    <p:sldId id="273" r:id="rId21"/>
    <p:sldId id="277" r:id="rId22"/>
    <p:sldId id="288" r:id="rId23"/>
    <p:sldId id="269" r:id="rId24"/>
    <p:sldId id="289" r:id="rId25"/>
    <p:sldId id="268" r:id="rId26"/>
    <p:sldId id="278" r:id="rId27"/>
    <p:sldId id="260" r:id="rId28"/>
    <p:sldId id="259"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96357" autoAdjust="0"/>
  </p:normalViewPr>
  <p:slideViewPr>
    <p:cSldViewPr snapToGrid="0">
      <p:cViewPr>
        <p:scale>
          <a:sx n="91" d="100"/>
          <a:sy n="91" d="100"/>
        </p:scale>
        <p:origin x="0"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156A81-0C8D-475F-8699-7991A47F1C38}" type="datetimeFigureOut">
              <a:rPr lang="ru-RU" smtClean="0"/>
              <a:pPr/>
              <a:t>16.03.2022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06ED94-C26D-4157-BADA-5A0A496BBC6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Здесь собрана научная литература, энциклопедии,  которые могут быть использованы как в непосредственно образовательной деятельности, так и в самостоятельной игровой деятельности детей. Дети с удовольствием разглядывают картинки, просят прочитать заинтересовавший материал.</a:t>
            </a:r>
          </a:p>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Разыгрывая игру с обитателями разных природных зон, дети применяют знания на практике. Кто на кого охотится, знают среду обитания животных. Макеты помогают детям увидеть то, что  территориально они увидеть не могут. Педагоги старались макеты природных зон смастерить приближенно  к естественным природным зонам и соблюсти соответствующие размеры животных.</a:t>
            </a:r>
          </a:p>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Экспонаты данных коллекций находятся в свободном доступе у детей и используются ими для рассматривания и изучения как самостоятельно,  так и в непосредственно образовательной деятельности.</a:t>
            </a:r>
          </a:p>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Игры и макеты расположены на нижней полке. Дети могут использовать их самостоятельно в процессе самостоятельной игровой деятельности или вместе с педагогом в процессе непосредственно образовательной деятельности. </a:t>
            </a:r>
          </a:p>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Во время проведения акции «Бережем планету вместе», мы с ребятами изготовили природоохранные знаки и установили на участке, совместно с родителями посадили елочки и рябинки на участке, папы детей смастерили специальные загорождения для деревьев «малышей». Ребята приняли участие во всемирной общественной кампании «Останови поджоги травы» и получили сертификаты от всемирной природоохранной организации  «Гринпис».</a:t>
            </a:r>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22</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Дети вместе с папами мастерили кормушки для птиц и всю зиму кормили снегирей, синиц и воробьев. А весной мастерили скворечники для скворцов. Все кормушки и скворечники установили на территории  ДОУ.</a:t>
            </a:r>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24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3515FF03-BCEA-45E0-A667-79729D450009}"/>
              </a:ext>
            </a:extLst>
          </p:cNvPr>
          <p:cNvSpPr>
            <a:spLocks noGrp="1"/>
          </p:cNvSpPr>
          <p:nvPr>
            <p:ph type="ctrTitle"/>
          </p:nvPr>
        </p:nvSpPr>
        <p:spPr>
          <a:xfrm>
            <a:off x="2508985" y="1122363"/>
            <a:ext cx="7174030" cy="2387600"/>
          </a:xfrm>
        </p:spPr>
        <p:txBody>
          <a:bodyPr anchor="b">
            <a:normAutofit/>
          </a:bodyPr>
          <a:lstStyle>
            <a:lvl1pPr algn="ctr">
              <a:defRPr sz="8000" b="1">
                <a:solidFill>
                  <a:schemeClr val="accent2"/>
                </a:solidFill>
              </a:defRPr>
            </a:lvl1pPr>
          </a:lstStyle>
          <a:p>
            <a:r>
              <a:rPr lang="ru-RU" dirty="0"/>
              <a:t>Образец заголовка</a:t>
            </a:r>
          </a:p>
        </p:txBody>
      </p:sp>
    </p:spTree>
    <p:extLst>
      <p:ext uri="{BB962C8B-B14F-4D97-AF65-F5344CB8AC3E}">
        <p14:creationId xmlns="" xmlns:p14="http://schemas.microsoft.com/office/powerpoint/2010/main" val="1064621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00C8543-2680-4A0F-8168-BA2441EEFDF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 xmlns:a16="http://schemas.microsoft.com/office/drawing/2014/main" id="{70D0ED05-292B-4E89-B3F6-148C7034B28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E4575805-9E22-4FBD-8390-3E48D4BDD4AC}"/>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5" name="Нижний колонтитул 4">
            <a:extLst>
              <a:ext uri="{FF2B5EF4-FFF2-40B4-BE49-F238E27FC236}">
                <a16:creationId xmlns="" xmlns:a16="http://schemas.microsoft.com/office/drawing/2014/main" id="{88C588D6-170C-4A4D-8304-CC757A9FC5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E5655639-4D92-4E71-B0C4-B8BAC26F4508}"/>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67423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7010C0C3-B484-4839-A11D-93C27C4512A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 xmlns:a16="http://schemas.microsoft.com/office/drawing/2014/main" id="{72373A58-934D-4539-9D54-D71799ECFF8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8634F137-DB30-4892-933B-A7C5D1A2A072}"/>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5" name="Нижний колонтитул 4">
            <a:extLst>
              <a:ext uri="{FF2B5EF4-FFF2-40B4-BE49-F238E27FC236}">
                <a16:creationId xmlns="" xmlns:a16="http://schemas.microsoft.com/office/drawing/2014/main" id="{56555F4F-5FF8-4869-BEAE-99D93BDDD9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01209B06-96F5-4DE1-868A-3CB11C0ADADD}"/>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116529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B044105-5F02-4786-A4B2-038B18B731BE}"/>
              </a:ext>
            </a:extLst>
          </p:cNvPr>
          <p:cNvSpPr>
            <a:spLocks noGrp="1"/>
          </p:cNvSpPr>
          <p:nvPr>
            <p:ph type="title"/>
          </p:nvPr>
        </p:nvSpPr>
        <p:spPr>
          <a:xfrm>
            <a:off x="2367815" y="307691"/>
            <a:ext cx="9563500" cy="1325563"/>
          </a:xfrm>
        </p:spPr>
        <p:txBody>
          <a:bodyPr/>
          <a:lstStyle>
            <a:lvl1pPr>
              <a:defRPr b="1">
                <a:solidFill>
                  <a:schemeClr val="accent2"/>
                </a:solidFill>
              </a:defRPr>
            </a:lvl1pPr>
          </a:lstStyle>
          <a:p>
            <a:r>
              <a:rPr lang="ru-RU" dirty="0"/>
              <a:t>Образец заголовка</a:t>
            </a:r>
          </a:p>
        </p:txBody>
      </p:sp>
      <p:sp>
        <p:nvSpPr>
          <p:cNvPr id="3" name="Объект 2">
            <a:extLst>
              <a:ext uri="{FF2B5EF4-FFF2-40B4-BE49-F238E27FC236}">
                <a16:creationId xmlns="" xmlns:a16="http://schemas.microsoft.com/office/drawing/2014/main" id="{2498D564-ABC5-413A-AA9B-A123CFD8C145}"/>
              </a:ext>
            </a:extLst>
          </p:cNvPr>
          <p:cNvSpPr>
            <a:spLocks noGrp="1"/>
          </p:cNvSpPr>
          <p:nvPr>
            <p:ph idx="1"/>
          </p:nvPr>
        </p:nvSpPr>
        <p:spPr>
          <a:xfrm>
            <a:off x="2367814" y="1825625"/>
            <a:ext cx="9563500" cy="4351338"/>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 xmlns:p14="http://schemas.microsoft.com/office/powerpoint/2010/main" val="234619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CF0DE77-CE0D-41BF-ABBD-AA3D828F58B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 xmlns:a16="http://schemas.microsoft.com/office/drawing/2014/main" id="{A96F4DEF-6D72-4443-AB55-2977A8866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C5549BFD-4AA5-40EB-BAF2-28A4ED328C90}"/>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5" name="Нижний колонтитул 4">
            <a:extLst>
              <a:ext uri="{FF2B5EF4-FFF2-40B4-BE49-F238E27FC236}">
                <a16:creationId xmlns="" xmlns:a16="http://schemas.microsoft.com/office/drawing/2014/main" id="{4AD20588-4992-4164-AA0A-F1F10FD07D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 xmlns:a16="http://schemas.microsoft.com/office/drawing/2014/main" id="{04FC72B9-9E56-491D-8931-2CA2FCF008D4}"/>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237222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4D767FD-7A19-416E-8472-94D9720968B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 xmlns:a16="http://schemas.microsoft.com/office/drawing/2014/main" id="{7112ED9C-E00B-436D-AFAE-66CF3BF6523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 xmlns:a16="http://schemas.microsoft.com/office/drawing/2014/main" id="{5193EDC9-B451-4AA9-BF26-C12A512C08C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 xmlns:a16="http://schemas.microsoft.com/office/drawing/2014/main" id="{2C38E601-1C1F-46A0-9F27-A0F5C9A9C801}"/>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6" name="Нижний колонтитул 5">
            <a:extLst>
              <a:ext uri="{FF2B5EF4-FFF2-40B4-BE49-F238E27FC236}">
                <a16:creationId xmlns="" xmlns:a16="http://schemas.microsoft.com/office/drawing/2014/main" id="{1C7E655F-1B05-4A76-9FD3-F47B297E1E2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AC59130A-B1FA-4D7E-856A-03C091A55B10}"/>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359747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85AF7FD-582B-4A9B-B35E-D7C9FA7D1919}"/>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 xmlns:a16="http://schemas.microsoft.com/office/drawing/2014/main" id="{2B992428-1BDB-4ED6-B374-164142533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9F1466F2-3210-4331-A2FD-4A3561FD778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 xmlns:a16="http://schemas.microsoft.com/office/drawing/2014/main" id="{5F5A6B9D-C17F-4AD4-A987-EDAC00A5F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EE962D5F-4C4F-431D-9D1B-AFF5AFD47E2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 xmlns:a16="http://schemas.microsoft.com/office/drawing/2014/main" id="{4C8E2566-0B36-466B-8A5A-D2CFDC3AF655}"/>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8" name="Нижний колонтитул 7">
            <a:extLst>
              <a:ext uri="{FF2B5EF4-FFF2-40B4-BE49-F238E27FC236}">
                <a16:creationId xmlns="" xmlns:a16="http://schemas.microsoft.com/office/drawing/2014/main" id="{510A3A2F-644E-4778-927F-B37019CC610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 xmlns:a16="http://schemas.microsoft.com/office/drawing/2014/main" id="{24EFBD8D-6D8F-4C14-9CAD-CE9302F4FAF8}"/>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2914924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B38E23B-D123-4AD5-9349-CBE5C8EFD61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 xmlns:a16="http://schemas.microsoft.com/office/drawing/2014/main" id="{66E88B59-E25A-4A43-B695-6E449BF9686F}"/>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4" name="Нижний колонтитул 3">
            <a:extLst>
              <a:ext uri="{FF2B5EF4-FFF2-40B4-BE49-F238E27FC236}">
                <a16:creationId xmlns="" xmlns:a16="http://schemas.microsoft.com/office/drawing/2014/main" id="{77BC62F1-9F90-4362-94C4-89594521CE4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 xmlns:a16="http://schemas.microsoft.com/office/drawing/2014/main" id="{486F4C20-4C46-4293-99B0-231BED3D326F}"/>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352051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3A184BCB-A41E-440D-B90F-B4899005E857}"/>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3" name="Нижний колонтитул 2">
            <a:extLst>
              <a:ext uri="{FF2B5EF4-FFF2-40B4-BE49-F238E27FC236}">
                <a16:creationId xmlns="" xmlns:a16="http://schemas.microsoft.com/office/drawing/2014/main" id="{2A94E01A-B76E-445D-AF1C-526EF1B0BF82}"/>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 xmlns:a16="http://schemas.microsoft.com/office/drawing/2014/main" id="{9D7C36F9-91D2-49E6-BC02-C3493EB07DAD}"/>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78575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8D86050-1AF3-4CC9-A846-4FC96E91492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 xmlns:a16="http://schemas.microsoft.com/office/drawing/2014/main" id="{1689F501-E396-4D9C-95AE-DBD728B211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 xmlns:a16="http://schemas.microsoft.com/office/drawing/2014/main" id="{0A42B8DB-AC9C-40B3-A34C-6822D62F6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55BC70F4-2955-4D52-B0EF-8A4C44F6BB2C}"/>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6" name="Нижний колонтитул 5">
            <a:extLst>
              <a:ext uri="{FF2B5EF4-FFF2-40B4-BE49-F238E27FC236}">
                <a16:creationId xmlns="" xmlns:a16="http://schemas.microsoft.com/office/drawing/2014/main" id="{A78A8FB7-F608-4E6B-97AB-CEBA5FBA144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7D5B2FCD-9C4F-42A5-9074-36B2517FEBFF}"/>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274661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327B312-04DE-4396-9F72-9A2D6EAE944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 xmlns:a16="http://schemas.microsoft.com/office/drawing/2014/main" id="{E6747CAC-C9B2-4C17-B1BF-F6D7ADA83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 xmlns:a16="http://schemas.microsoft.com/office/drawing/2014/main" id="{D272629D-EDC3-4F60-989B-725FD817B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0FA7DB22-80D3-4FCB-B068-A4F1ABD8B85C}"/>
              </a:ext>
            </a:extLst>
          </p:cNvPr>
          <p:cNvSpPr>
            <a:spLocks noGrp="1"/>
          </p:cNvSpPr>
          <p:nvPr>
            <p:ph type="dt" sz="half" idx="10"/>
          </p:nvPr>
        </p:nvSpPr>
        <p:spPr/>
        <p:txBody>
          <a:bodyPr/>
          <a:lstStyle/>
          <a:p>
            <a:fld id="{D5C64C12-28B5-4119-8AF1-C88EB1A6332B}" type="datetimeFigureOut">
              <a:rPr lang="ru-RU" smtClean="0"/>
              <a:pPr/>
              <a:t>16.03.2022</a:t>
            </a:fld>
            <a:endParaRPr lang="ru-RU"/>
          </a:p>
        </p:txBody>
      </p:sp>
      <p:sp>
        <p:nvSpPr>
          <p:cNvPr id="6" name="Нижний колонтитул 5">
            <a:extLst>
              <a:ext uri="{FF2B5EF4-FFF2-40B4-BE49-F238E27FC236}">
                <a16:creationId xmlns="" xmlns:a16="http://schemas.microsoft.com/office/drawing/2014/main" id="{57BC15FD-55C6-4389-9541-86B7FC333D6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 xmlns:a16="http://schemas.microsoft.com/office/drawing/2014/main" id="{5B634146-9573-41AB-82C2-5DFD8F26C17C}"/>
              </a:ext>
            </a:extLst>
          </p:cNvPr>
          <p:cNvSpPr>
            <a:spLocks noGrp="1"/>
          </p:cNvSpPr>
          <p:nvPr>
            <p:ph type="sldNum" sz="quarter" idx="12"/>
          </p:nvPr>
        </p:nvSpPr>
        <p:spPr/>
        <p:txBody>
          <a:bodyPr/>
          <a:lstStyle/>
          <a:p>
            <a:fld id="{529CAA88-3CCA-4DDD-9BC3-CADB968CD497}" type="slidenum">
              <a:rPr lang="ru-RU" smtClean="0"/>
              <a:pPr/>
              <a:t>‹#›</a:t>
            </a:fld>
            <a:endParaRPr lang="ru-RU"/>
          </a:p>
        </p:txBody>
      </p:sp>
    </p:spTree>
    <p:extLst>
      <p:ext uri="{BB962C8B-B14F-4D97-AF65-F5344CB8AC3E}">
        <p14:creationId xmlns="" xmlns:p14="http://schemas.microsoft.com/office/powerpoint/2010/main" val="831770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presentation-creation.r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E7D5B80-23A2-4D8C-A930-044068DDF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 xmlns:a16="http://schemas.microsoft.com/office/drawing/2014/main" id="{818C7B51-45B3-4A75-91F7-0DF561E260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 xmlns:a16="http://schemas.microsoft.com/office/drawing/2014/main" id="{C3A2182A-9300-4CCE-B438-13474E29CE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64C12-28B5-4119-8AF1-C88EB1A6332B}" type="datetimeFigureOut">
              <a:rPr lang="ru-RU" smtClean="0"/>
              <a:pPr/>
              <a:t>16.03.2022</a:t>
            </a:fld>
            <a:endParaRPr lang="ru-RU"/>
          </a:p>
        </p:txBody>
      </p:sp>
      <p:sp>
        <p:nvSpPr>
          <p:cNvPr id="5" name="Нижний колонтитул 4">
            <a:extLst>
              <a:ext uri="{FF2B5EF4-FFF2-40B4-BE49-F238E27FC236}">
                <a16:creationId xmlns="" xmlns:a16="http://schemas.microsoft.com/office/drawing/2014/main" id="{7202D2A4-A61E-4F3E-B6CE-D3C549AE20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 xmlns:a16="http://schemas.microsoft.com/office/drawing/2014/main" id="{6FBEB5A7-1733-4B89-B46E-F200FEA01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9CAA88-3CCA-4DDD-9BC3-CADB968CD497}" type="slidenum">
              <a:rPr lang="ru-RU" smtClean="0"/>
              <a:pPr/>
              <a:t>‹#›</a:t>
            </a:fld>
            <a:endParaRPr lang="ru-RU"/>
          </a:p>
        </p:txBody>
      </p:sp>
      <p:pic>
        <p:nvPicPr>
          <p:cNvPr id="7" name="Рисунок 6">
            <a:hlinkClick r:id="rId13"/>
            <a:extLst>
              <a:ext uri="{FF2B5EF4-FFF2-40B4-BE49-F238E27FC236}">
                <a16:creationId xmlns="" xmlns:a16="http://schemas.microsoft.com/office/drawing/2014/main" id="{5BCC7B23-E956-46E3-98E1-39BBEF2F93EA}"/>
              </a:ext>
            </a:extLst>
          </p:cNvPr>
          <p:cNvPicPr>
            <a:picLocks noChangeAspect="1"/>
          </p:cNvPicPr>
          <p:nvPr userDrawn="1"/>
        </p:nvPicPr>
        <p:blipFill>
          <a:blip r:embed="rId14" cstate="print">
            <a:extLst>
              <a:ext uri="{28A0092B-C50C-407E-A947-70E740481C1C}">
                <a14:useLocalDpi xmlns="" xmlns:a14="http://schemas.microsoft.com/office/drawing/2010/main" val="0"/>
              </a:ext>
            </a:extLst>
          </a:blip>
          <a:stretch>
            <a:fillRect/>
          </a:stretch>
        </p:blipFill>
        <p:spPr>
          <a:xfrm>
            <a:off x="-1194000" y="367393"/>
            <a:ext cx="757762" cy="757762"/>
          </a:xfrm>
          <a:prstGeom prst="rect">
            <a:avLst/>
          </a:prstGeom>
        </p:spPr>
      </p:pic>
    </p:spTree>
    <p:extLst>
      <p:ext uri="{BB962C8B-B14F-4D97-AF65-F5344CB8AC3E}">
        <p14:creationId xmlns="" xmlns:p14="http://schemas.microsoft.com/office/powerpoint/2010/main" val="3330275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5.xml"/><Relationship Id="rId7" Type="http://schemas.openxmlformats.org/officeDocument/2006/relationships/oleObject" Target="../embeddings/oleObject1.bin"/><Relationship Id="rId12"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5.jpeg"/><Relationship Id="rId11" Type="http://schemas.openxmlformats.org/officeDocument/2006/relationships/image" Target="../media/image20.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yandex.ru/video/preview/4398484712512602336" TargetMode="External"/><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drive.google.com/file/d/1x5M6nEQFY7HJpuOmglkHXOFeXkxQTc-s/view?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2F2E5BD-DF81-41B1-A76E-2F640377BB2C}"/>
              </a:ext>
            </a:extLst>
          </p:cNvPr>
          <p:cNvSpPr>
            <a:spLocks noGrp="1"/>
          </p:cNvSpPr>
          <p:nvPr>
            <p:ph type="ctrTitle"/>
          </p:nvPr>
        </p:nvSpPr>
        <p:spPr>
          <a:xfrm>
            <a:off x="2714171" y="1494971"/>
            <a:ext cx="7068458" cy="4746172"/>
          </a:xfrm>
        </p:spPr>
        <p:txBody>
          <a:bodyPr>
            <a:normAutofit fontScale="90000"/>
          </a:bodyPr>
          <a:lstStyle/>
          <a:p>
            <a:r>
              <a:rPr lang="ru-RU" sz="4400" dirty="0" smtClean="0">
                <a:solidFill>
                  <a:srgbClr val="C00000"/>
                </a:solidFill>
              </a:rPr>
              <a:t/>
            </a:r>
            <a:br>
              <a:rPr lang="ru-RU" sz="4400" dirty="0" smtClean="0">
                <a:solidFill>
                  <a:srgbClr val="C00000"/>
                </a:solidFill>
              </a:rPr>
            </a:br>
            <a:r>
              <a:rPr lang="ru-RU" sz="4400" dirty="0" smtClean="0">
                <a:solidFill>
                  <a:srgbClr val="C00000"/>
                </a:solidFill>
              </a:rPr>
              <a:t/>
            </a:r>
            <a:br>
              <a:rPr lang="ru-RU" sz="4400" dirty="0" smtClean="0">
                <a:solidFill>
                  <a:srgbClr val="C00000"/>
                </a:solidFill>
              </a:rPr>
            </a:br>
            <a:r>
              <a:rPr lang="ru-RU" sz="4400" dirty="0" smtClean="0">
                <a:solidFill>
                  <a:srgbClr val="C00000"/>
                </a:solidFill>
                <a:latin typeface="Bahnschrift" pitchFamily="34" charset="0"/>
              </a:rPr>
              <a:t>«Использование метода экспериментирования для развития познавательно – исследовательской деятельности детей дошкольного возраста»</a:t>
            </a:r>
            <a:r>
              <a:rPr lang="ru-RU" sz="4400" dirty="0" smtClean="0">
                <a:solidFill>
                  <a:srgbClr val="C00000"/>
                </a:solidFill>
              </a:rPr>
              <a:t/>
            </a:r>
            <a:br>
              <a:rPr lang="ru-RU" sz="4400" dirty="0" smtClean="0">
                <a:solidFill>
                  <a:srgbClr val="C00000"/>
                </a:solidFill>
              </a:rPr>
            </a:br>
            <a:r>
              <a:rPr lang="ru-RU" sz="2800" dirty="0" smtClean="0">
                <a:solidFill>
                  <a:srgbClr val="002060"/>
                </a:solidFill>
              </a:rPr>
              <a:t/>
            </a:r>
            <a:br>
              <a:rPr lang="ru-RU" sz="2800" dirty="0" smtClean="0">
                <a:solidFill>
                  <a:srgbClr val="002060"/>
                </a:solidFill>
              </a:rPr>
            </a:br>
            <a:r>
              <a:rPr lang="ru-RU" sz="2800" dirty="0" smtClean="0">
                <a:solidFill>
                  <a:srgbClr val="002060"/>
                </a:solidFill>
              </a:rPr>
              <a:t/>
            </a:r>
            <a:br>
              <a:rPr lang="ru-RU" sz="2800" dirty="0" smtClean="0">
                <a:solidFill>
                  <a:srgbClr val="002060"/>
                </a:solidFill>
              </a:rPr>
            </a:br>
            <a:r>
              <a:rPr lang="ru-RU" sz="3100" dirty="0" smtClean="0">
                <a:solidFill>
                  <a:srgbClr val="002060"/>
                </a:solidFill>
                <a:latin typeface="Monotype Corsiva" pitchFamily="66" charset="0"/>
              </a:rPr>
              <a:t>Опыт работы : </a:t>
            </a:r>
            <a:r>
              <a:rPr lang="ru-RU" sz="3100" dirty="0" err="1" smtClean="0">
                <a:solidFill>
                  <a:srgbClr val="002060"/>
                </a:solidFill>
                <a:latin typeface="Monotype Corsiva" pitchFamily="66" charset="0"/>
              </a:rPr>
              <a:t>Магзумовой</a:t>
            </a:r>
            <a:r>
              <a:rPr lang="ru-RU" sz="3100" dirty="0" smtClean="0">
                <a:solidFill>
                  <a:srgbClr val="002060"/>
                </a:solidFill>
                <a:latin typeface="Monotype Corsiva" pitchFamily="66" charset="0"/>
              </a:rPr>
              <a:t> А.Н.</a:t>
            </a:r>
            <a:br>
              <a:rPr lang="ru-RU" sz="3100" dirty="0" smtClean="0">
                <a:solidFill>
                  <a:srgbClr val="002060"/>
                </a:solidFill>
                <a:latin typeface="Monotype Corsiva" pitchFamily="66" charset="0"/>
              </a:rPr>
            </a:br>
            <a:r>
              <a:rPr lang="ru-RU" sz="3100" dirty="0" smtClean="0">
                <a:solidFill>
                  <a:srgbClr val="002060"/>
                </a:solidFill>
                <a:latin typeface="Monotype Corsiva" pitchFamily="66" charset="0"/>
              </a:rPr>
              <a:t>воспитателя МДОАУ № 121 «Золотой колосок» комбинированного вида» г.Орска</a:t>
            </a:r>
            <a:r>
              <a:rPr lang="ru-RU" sz="2800" dirty="0" smtClean="0">
                <a:latin typeface="Monotype Corsiva" pitchFamily="66" charset="0"/>
              </a:rPr>
              <a:t/>
            </a:r>
            <a:br>
              <a:rPr lang="ru-RU" sz="2800" dirty="0" smtClean="0">
                <a:latin typeface="Monotype Corsiva" pitchFamily="66" charset="0"/>
              </a:rPr>
            </a:br>
            <a:endParaRPr lang="ru-RU" sz="2800" dirty="0">
              <a:latin typeface="Monotype Corsiva" pitchFamily="66" charset="0"/>
            </a:endParaRPr>
          </a:p>
        </p:txBody>
      </p:sp>
    </p:spTree>
    <p:extLst>
      <p:ext uri="{BB962C8B-B14F-4D97-AF65-F5344CB8AC3E}">
        <p14:creationId xmlns="" xmlns:p14="http://schemas.microsoft.com/office/powerpoint/2010/main" val="2922208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438399" y="62758"/>
            <a:ext cx="8577944" cy="1223102"/>
          </a:xfrm>
        </p:spPr>
        <p:txBody>
          <a:bodyPr>
            <a:normAutofit/>
          </a:bodyPr>
          <a:lstStyle/>
          <a:p>
            <a:r>
              <a:rPr lang="ru-RU" sz="3600" dirty="0" smtClean="0">
                <a:solidFill>
                  <a:srgbClr val="FF0000"/>
                </a:solidFill>
              </a:rPr>
              <a:t>М</a:t>
            </a:r>
            <a:r>
              <a:rPr lang="ru-RU" sz="3600" b="1" dirty="0" smtClean="0">
                <a:solidFill>
                  <a:srgbClr val="FF0000"/>
                </a:solidFill>
              </a:rPr>
              <a:t>ини - музей «Чудеса природы»</a:t>
            </a:r>
            <a:endParaRPr lang="ru-RU" sz="3600" dirty="0">
              <a:solidFill>
                <a:srgbClr val="FF0000"/>
              </a:solidFill>
            </a:endParaRPr>
          </a:p>
        </p:txBody>
      </p:sp>
      <p:sp>
        <p:nvSpPr>
          <p:cNvPr id="25" name="Rectangle 254"/>
          <p:cNvSpPr>
            <a:spLocks noChangeArrowheads="1"/>
          </p:cNvSpPr>
          <p:nvPr/>
        </p:nvSpPr>
        <p:spPr bwMode="gray">
          <a:xfrm rot="3419336">
            <a:off x="2702874" y="3380044"/>
            <a:ext cx="479425" cy="694267"/>
          </a:xfrm>
          <a:prstGeom prst="rect">
            <a:avLst/>
          </a:prstGeom>
          <a:gradFill rotWithShape="1">
            <a:gsLst>
              <a:gs pos="0">
                <a:schemeClr val="folHlink"/>
              </a:gs>
              <a:gs pos="100000">
                <a:schemeClr val="fo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folHlink"/>
            </a:extrusionClr>
          </a:sp3d>
        </p:spPr>
        <p:txBody>
          <a:bodyPr wrap="none" anchor="ctr">
            <a:flatTx/>
          </a:bodyPr>
          <a:lstStyle/>
          <a:p>
            <a:endParaRPr lang="ru-RU"/>
          </a:p>
        </p:txBody>
      </p:sp>
      <p:sp>
        <p:nvSpPr>
          <p:cNvPr id="26" name="Text Box 255"/>
          <p:cNvSpPr txBox="1">
            <a:spLocks noChangeArrowheads="1"/>
          </p:cNvSpPr>
          <p:nvPr/>
        </p:nvSpPr>
        <p:spPr bwMode="gray">
          <a:xfrm>
            <a:off x="2806662" y="3498171"/>
            <a:ext cx="356187" cy="461665"/>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4</a:t>
            </a:r>
          </a:p>
        </p:txBody>
      </p:sp>
      <p:sp>
        <p:nvSpPr>
          <p:cNvPr id="28" name="Rectangle 257"/>
          <p:cNvSpPr>
            <a:spLocks noChangeArrowheads="1"/>
          </p:cNvSpPr>
          <p:nvPr/>
        </p:nvSpPr>
        <p:spPr bwMode="gray">
          <a:xfrm rot="3419336">
            <a:off x="2688361" y="1378645"/>
            <a:ext cx="479425" cy="694267"/>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endParaRPr lang="ru-RU"/>
          </a:p>
        </p:txBody>
      </p:sp>
      <p:sp>
        <p:nvSpPr>
          <p:cNvPr id="29" name="Text Box 258"/>
          <p:cNvSpPr txBox="1">
            <a:spLocks noChangeArrowheads="1"/>
          </p:cNvSpPr>
          <p:nvPr/>
        </p:nvSpPr>
        <p:spPr bwMode="gray">
          <a:xfrm>
            <a:off x="3721974" y="1599506"/>
            <a:ext cx="4492640"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Научно - познавательная литература</a:t>
            </a:r>
            <a:endParaRPr lang="en-US" sz="2000" b="1" dirty="0">
              <a:solidFill>
                <a:srgbClr val="002060"/>
              </a:solidFill>
              <a:latin typeface="Times New Roman" pitchFamily="18" charset="0"/>
              <a:cs typeface="Times New Roman" pitchFamily="18" charset="0"/>
            </a:endParaRPr>
          </a:p>
        </p:txBody>
      </p:sp>
      <p:sp>
        <p:nvSpPr>
          <p:cNvPr id="30" name="Text Box 259"/>
          <p:cNvSpPr txBox="1">
            <a:spLocks noChangeArrowheads="1"/>
          </p:cNvSpPr>
          <p:nvPr/>
        </p:nvSpPr>
        <p:spPr bwMode="gray">
          <a:xfrm>
            <a:off x="2806662" y="1497907"/>
            <a:ext cx="356187" cy="461665"/>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1</a:t>
            </a:r>
          </a:p>
        </p:txBody>
      </p:sp>
      <p:sp>
        <p:nvSpPr>
          <p:cNvPr id="32" name="Rectangle 261"/>
          <p:cNvSpPr>
            <a:spLocks noChangeArrowheads="1"/>
          </p:cNvSpPr>
          <p:nvPr/>
        </p:nvSpPr>
        <p:spPr bwMode="gray">
          <a:xfrm rot="3419336">
            <a:off x="2688366" y="2094161"/>
            <a:ext cx="479425" cy="694267"/>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2"/>
            </a:extrusionClr>
          </a:sp3d>
        </p:spPr>
        <p:txBody>
          <a:bodyPr wrap="none" anchor="ctr">
            <a:flatTx/>
          </a:bodyPr>
          <a:lstStyle/>
          <a:p>
            <a:endParaRPr lang="ru-RU"/>
          </a:p>
        </p:txBody>
      </p:sp>
      <p:sp>
        <p:nvSpPr>
          <p:cNvPr id="33" name="Text Box 262"/>
          <p:cNvSpPr txBox="1">
            <a:spLocks noChangeArrowheads="1"/>
          </p:cNvSpPr>
          <p:nvPr/>
        </p:nvSpPr>
        <p:spPr bwMode="gray">
          <a:xfrm>
            <a:off x="2734090" y="2242449"/>
            <a:ext cx="356187" cy="461665"/>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2</a:t>
            </a:r>
          </a:p>
        </p:txBody>
      </p:sp>
      <p:sp>
        <p:nvSpPr>
          <p:cNvPr id="35" name="Rectangle 264"/>
          <p:cNvSpPr>
            <a:spLocks noChangeArrowheads="1"/>
          </p:cNvSpPr>
          <p:nvPr/>
        </p:nvSpPr>
        <p:spPr bwMode="gray">
          <a:xfrm rot="3419336">
            <a:off x="2731900" y="2722587"/>
            <a:ext cx="479425" cy="694267"/>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endParaRPr lang="ru-RU"/>
          </a:p>
        </p:txBody>
      </p:sp>
      <p:sp>
        <p:nvSpPr>
          <p:cNvPr id="36" name="Text Box 265"/>
          <p:cNvSpPr txBox="1">
            <a:spLocks noChangeArrowheads="1"/>
          </p:cNvSpPr>
          <p:nvPr/>
        </p:nvSpPr>
        <p:spPr bwMode="gray">
          <a:xfrm>
            <a:off x="2843855" y="2898773"/>
            <a:ext cx="356187" cy="461665"/>
          </a:xfrm>
          <a:prstGeom prst="rect">
            <a:avLst/>
          </a:prstGeom>
          <a:noFill/>
          <a:ln w="9525" algn="ctr">
            <a:noFill/>
            <a:miter lim="800000"/>
            <a:headEnd/>
            <a:tailEnd/>
          </a:ln>
          <a:effectLst/>
        </p:spPr>
        <p:txBody>
          <a:bodyPr wrap="none">
            <a:spAutoFit/>
          </a:bodyPr>
          <a:lstStyle/>
          <a:p>
            <a:pPr algn="ctr" eaLnBrk="0" hangingPunct="0"/>
            <a:r>
              <a:rPr lang="en-US" sz="2400" b="1" dirty="0">
                <a:solidFill>
                  <a:srgbClr val="FFFFFF"/>
                </a:solidFill>
                <a:latin typeface="Arial" charset="0"/>
              </a:rPr>
              <a:t>3</a:t>
            </a:r>
          </a:p>
        </p:txBody>
      </p:sp>
      <p:sp>
        <p:nvSpPr>
          <p:cNvPr id="38" name="Rectangle 267"/>
          <p:cNvSpPr>
            <a:spLocks noChangeArrowheads="1"/>
          </p:cNvSpPr>
          <p:nvPr/>
        </p:nvSpPr>
        <p:spPr bwMode="ltGray">
          <a:xfrm rot="3419336">
            <a:off x="2717391" y="4081047"/>
            <a:ext cx="479425" cy="694267"/>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p:spPr>
        <p:txBody>
          <a:bodyPr wrap="none" anchor="ctr">
            <a:flatTx/>
          </a:bodyPr>
          <a:lstStyle/>
          <a:p>
            <a:endParaRPr lang="ru-RU"/>
          </a:p>
        </p:txBody>
      </p:sp>
      <p:sp>
        <p:nvSpPr>
          <p:cNvPr id="39" name="Text Box 268"/>
          <p:cNvSpPr txBox="1">
            <a:spLocks noChangeArrowheads="1"/>
          </p:cNvSpPr>
          <p:nvPr/>
        </p:nvSpPr>
        <p:spPr bwMode="gray">
          <a:xfrm>
            <a:off x="2937290" y="4136572"/>
            <a:ext cx="357452" cy="461665"/>
          </a:xfrm>
          <a:prstGeom prst="rect">
            <a:avLst/>
          </a:prstGeom>
          <a:noFill/>
          <a:ln w="9525" algn="ctr">
            <a:noFill/>
            <a:miter lim="800000"/>
            <a:headEnd/>
            <a:tailEnd/>
          </a:ln>
          <a:effectLst/>
        </p:spPr>
        <p:txBody>
          <a:bodyPr wrap="square">
            <a:spAutoFit/>
          </a:bodyPr>
          <a:lstStyle/>
          <a:p>
            <a:pPr algn="ctr" eaLnBrk="0" hangingPunct="0"/>
            <a:r>
              <a:rPr lang="en-US" sz="2400" b="1" dirty="0">
                <a:solidFill>
                  <a:srgbClr val="FFFFFF"/>
                </a:solidFill>
                <a:latin typeface="Arial" charset="0"/>
              </a:rPr>
              <a:t>5</a:t>
            </a:r>
          </a:p>
        </p:txBody>
      </p:sp>
      <p:sp>
        <p:nvSpPr>
          <p:cNvPr id="40" name="Text Box 269"/>
          <p:cNvSpPr txBox="1">
            <a:spLocks noChangeArrowheads="1"/>
          </p:cNvSpPr>
          <p:nvPr/>
        </p:nvSpPr>
        <p:spPr bwMode="gray">
          <a:xfrm>
            <a:off x="3736487" y="2171011"/>
            <a:ext cx="5715040" cy="400110"/>
          </a:xfrm>
          <a:prstGeom prst="rect">
            <a:avLst/>
          </a:prstGeom>
          <a:noFill/>
          <a:ln w="9525" algn="ctr">
            <a:noFill/>
            <a:miter lim="800000"/>
            <a:headEnd/>
            <a:tailEnd/>
          </a:ln>
          <a:effectLst/>
        </p:spPr>
        <p:txBody>
          <a:bodyPr wrap="square">
            <a:spAutoFit/>
          </a:bodyPr>
          <a:lstStyle/>
          <a:p>
            <a:pPr eaLnBrk="0" hangingPunct="0"/>
            <a:r>
              <a:rPr lang="ru-RU" sz="2000" b="1" dirty="0" smtClean="0">
                <a:solidFill>
                  <a:srgbClr val="002060"/>
                </a:solidFill>
                <a:latin typeface="Times New Roman" pitchFamily="18" charset="0"/>
                <a:cs typeface="Times New Roman" pitchFamily="18" charset="0"/>
              </a:rPr>
              <a:t>Художественная литература</a:t>
            </a:r>
            <a:endParaRPr lang="en-US" sz="2000" b="1" dirty="0">
              <a:solidFill>
                <a:srgbClr val="002060"/>
              </a:solidFill>
              <a:latin typeface="Times New Roman" pitchFamily="18" charset="0"/>
              <a:cs typeface="Times New Roman" pitchFamily="18" charset="0"/>
            </a:endParaRPr>
          </a:p>
        </p:txBody>
      </p:sp>
      <p:sp>
        <p:nvSpPr>
          <p:cNvPr id="41" name="Text Box 270"/>
          <p:cNvSpPr txBox="1">
            <a:spLocks noChangeArrowheads="1"/>
          </p:cNvSpPr>
          <p:nvPr/>
        </p:nvSpPr>
        <p:spPr bwMode="gray">
          <a:xfrm>
            <a:off x="3744655" y="2813954"/>
            <a:ext cx="3976410"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Игровые макеты природных зон</a:t>
            </a:r>
            <a:endParaRPr lang="en-US" sz="2000" b="1" dirty="0">
              <a:solidFill>
                <a:srgbClr val="002060"/>
              </a:solidFill>
              <a:latin typeface="Times New Roman" pitchFamily="18" charset="0"/>
              <a:cs typeface="Times New Roman" pitchFamily="18" charset="0"/>
            </a:endParaRPr>
          </a:p>
        </p:txBody>
      </p:sp>
      <p:sp>
        <p:nvSpPr>
          <p:cNvPr id="42" name="Text Box 271"/>
          <p:cNvSpPr txBox="1">
            <a:spLocks noChangeArrowheads="1"/>
          </p:cNvSpPr>
          <p:nvPr/>
        </p:nvSpPr>
        <p:spPr bwMode="gray">
          <a:xfrm>
            <a:off x="3751003" y="3470276"/>
            <a:ext cx="4369273"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Коллекции  и  природный материал</a:t>
            </a:r>
            <a:endParaRPr lang="en-US" sz="2000" b="1" dirty="0">
              <a:solidFill>
                <a:srgbClr val="002060"/>
              </a:solidFill>
              <a:latin typeface="Times New Roman" pitchFamily="18" charset="0"/>
              <a:cs typeface="Times New Roman" pitchFamily="18" charset="0"/>
            </a:endParaRPr>
          </a:p>
        </p:txBody>
      </p:sp>
      <p:sp>
        <p:nvSpPr>
          <p:cNvPr id="43" name="Text Box 272"/>
          <p:cNvSpPr txBox="1">
            <a:spLocks noChangeArrowheads="1"/>
          </p:cNvSpPr>
          <p:nvPr/>
        </p:nvSpPr>
        <p:spPr bwMode="gray">
          <a:xfrm>
            <a:off x="3707460" y="5385721"/>
            <a:ext cx="2303579"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Комнатные цветы</a:t>
            </a:r>
            <a:endParaRPr lang="en-US" sz="2000" b="1" dirty="0">
              <a:solidFill>
                <a:srgbClr val="002060"/>
              </a:solidFill>
              <a:latin typeface="Times New Roman" pitchFamily="18" charset="0"/>
              <a:cs typeface="Times New Roman" pitchFamily="18" charset="0"/>
            </a:endParaRPr>
          </a:p>
        </p:txBody>
      </p:sp>
      <p:sp>
        <p:nvSpPr>
          <p:cNvPr id="23" name="Rectangle 267"/>
          <p:cNvSpPr>
            <a:spLocks noChangeArrowheads="1"/>
          </p:cNvSpPr>
          <p:nvPr/>
        </p:nvSpPr>
        <p:spPr bwMode="ltGray">
          <a:xfrm rot="3419336">
            <a:off x="2717391" y="5395957"/>
            <a:ext cx="479425" cy="694267"/>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p:spPr>
        <p:txBody>
          <a:bodyPr wrap="none" anchor="ctr">
            <a:flatTx/>
          </a:bodyPr>
          <a:lstStyle/>
          <a:p>
            <a:endParaRPr lang="ru-RU"/>
          </a:p>
        </p:txBody>
      </p:sp>
      <p:sp>
        <p:nvSpPr>
          <p:cNvPr id="44" name="Rectangle 257"/>
          <p:cNvSpPr>
            <a:spLocks noChangeArrowheads="1"/>
          </p:cNvSpPr>
          <p:nvPr/>
        </p:nvSpPr>
        <p:spPr bwMode="gray">
          <a:xfrm rot="3419336">
            <a:off x="2731906" y="4723984"/>
            <a:ext cx="479425" cy="694267"/>
          </a:xfrm>
          <a:prstGeom prst="rect">
            <a:avLst/>
          </a:prstGeom>
          <a:gradFill rotWithShape="1">
            <a:gsLst>
              <a:gs pos="0">
                <a:schemeClr val="accent1"/>
              </a:gs>
              <a:gs pos="100000">
                <a:schemeClr val="accent1">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accent1"/>
            </a:extrusionClr>
          </a:sp3d>
        </p:spPr>
        <p:txBody>
          <a:bodyPr wrap="none" anchor="ctr">
            <a:flatTx/>
          </a:bodyPr>
          <a:lstStyle/>
          <a:p>
            <a:endParaRPr lang="ru-RU"/>
          </a:p>
        </p:txBody>
      </p:sp>
      <p:sp>
        <p:nvSpPr>
          <p:cNvPr id="47" name="Text Box 272"/>
          <p:cNvSpPr txBox="1">
            <a:spLocks noChangeArrowheads="1"/>
          </p:cNvSpPr>
          <p:nvPr/>
        </p:nvSpPr>
        <p:spPr bwMode="gray">
          <a:xfrm>
            <a:off x="3757352" y="4713750"/>
            <a:ext cx="3669531"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Демонстрационный материал</a:t>
            </a:r>
            <a:endParaRPr lang="en-US" sz="2000" b="1" dirty="0">
              <a:solidFill>
                <a:srgbClr val="002060"/>
              </a:solidFill>
              <a:latin typeface="Times New Roman" pitchFamily="18" charset="0"/>
              <a:cs typeface="Times New Roman" pitchFamily="18" charset="0"/>
            </a:endParaRPr>
          </a:p>
        </p:txBody>
      </p:sp>
      <p:sp>
        <p:nvSpPr>
          <p:cNvPr id="48" name="Text Box 272"/>
          <p:cNvSpPr txBox="1">
            <a:spLocks noChangeArrowheads="1"/>
          </p:cNvSpPr>
          <p:nvPr/>
        </p:nvSpPr>
        <p:spPr bwMode="gray">
          <a:xfrm>
            <a:off x="3721973" y="4085324"/>
            <a:ext cx="2643609"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Дидактические игры</a:t>
            </a:r>
            <a:endParaRPr lang="en-US" sz="2000" b="1" dirty="0">
              <a:solidFill>
                <a:srgbClr val="002060"/>
              </a:solidFill>
              <a:latin typeface="Times New Roman" pitchFamily="18" charset="0"/>
              <a:cs typeface="Times New Roman" pitchFamily="18" charset="0"/>
            </a:endParaRPr>
          </a:p>
        </p:txBody>
      </p:sp>
      <p:sp>
        <p:nvSpPr>
          <p:cNvPr id="49" name="Rectangle 264"/>
          <p:cNvSpPr>
            <a:spLocks noChangeArrowheads="1"/>
          </p:cNvSpPr>
          <p:nvPr/>
        </p:nvSpPr>
        <p:spPr bwMode="gray">
          <a:xfrm rot="3419336">
            <a:off x="2717390" y="6120733"/>
            <a:ext cx="479425" cy="694267"/>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chemeClr val="hlink"/>
            </a:extrusionClr>
          </a:sp3d>
        </p:spPr>
        <p:txBody>
          <a:bodyPr wrap="none" anchor="ctr">
            <a:flatTx/>
          </a:bodyPr>
          <a:lstStyle/>
          <a:p>
            <a:endParaRPr lang="ru-RU"/>
          </a:p>
        </p:txBody>
      </p:sp>
      <p:sp>
        <p:nvSpPr>
          <p:cNvPr id="51" name="Text Box 272"/>
          <p:cNvSpPr txBox="1">
            <a:spLocks noChangeArrowheads="1"/>
          </p:cNvSpPr>
          <p:nvPr/>
        </p:nvSpPr>
        <p:spPr bwMode="gray">
          <a:xfrm>
            <a:off x="1631918" y="5581664"/>
            <a:ext cx="184731" cy="400110"/>
          </a:xfrm>
          <a:prstGeom prst="rect">
            <a:avLst/>
          </a:prstGeom>
          <a:noFill/>
          <a:ln w="9525" algn="ctr">
            <a:noFill/>
            <a:miter lim="800000"/>
            <a:headEnd/>
            <a:tailEnd/>
          </a:ln>
          <a:effectLst/>
        </p:spPr>
        <p:txBody>
          <a:bodyPr wrap="none">
            <a:spAutoFit/>
          </a:bodyPr>
          <a:lstStyle/>
          <a:p>
            <a:pPr eaLnBrk="0" hangingPunct="0"/>
            <a:endParaRPr lang="en-US" sz="2000" dirty="0">
              <a:latin typeface="Times New Roman" pitchFamily="18" charset="0"/>
              <a:cs typeface="Times New Roman" pitchFamily="18" charset="0"/>
            </a:endParaRPr>
          </a:p>
        </p:txBody>
      </p:sp>
      <p:sp>
        <p:nvSpPr>
          <p:cNvPr id="52" name="Text Box 272"/>
          <p:cNvSpPr txBox="1">
            <a:spLocks noChangeArrowheads="1"/>
          </p:cNvSpPr>
          <p:nvPr/>
        </p:nvSpPr>
        <p:spPr bwMode="gray">
          <a:xfrm>
            <a:off x="3744655" y="6217350"/>
            <a:ext cx="3287054" cy="400110"/>
          </a:xfrm>
          <a:prstGeom prst="rect">
            <a:avLst/>
          </a:prstGeom>
          <a:noFill/>
          <a:ln w="9525" algn="ctr">
            <a:noFill/>
            <a:miter lim="800000"/>
            <a:headEnd/>
            <a:tailEnd/>
          </a:ln>
          <a:effectLst/>
        </p:spPr>
        <p:txBody>
          <a:bodyPr wrap="none">
            <a:spAutoFit/>
          </a:bodyPr>
          <a:lstStyle/>
          <a:p>
            <a:pPr eaLnBrk="0" hangingPunct="0"/>
            <a:r>
              <a:rPr lang="ru-RU" sz="2000" b="1" dirty="0" smtClean="0">
                <a:solidFill>
                  <a:srgbClr val="002060"/>
                </a:solidFill>
                <a:latin typeface="Times New Roman" pitchFamily="18" charset="0"/>
                <a:cs typeface="Times New Roman" pitchFamily="18" charset="0"/>
              </a:rPr>
              <a:t>Спец. одежда  и инвентарь</a:t>
            </a:r>
            <a:endParaRPr lang="en-US" sz="2000" b="1" dirty="0">
              <a:solidFill>
                <a:srgbClr val="002060"/>
              </a:solidFill>
              <a:latin typeface="Times New Roman" pitchFamily="18" charset="0"/>
              <a:cs typeface="Times New Roman" pitchFamily="18" charset="0"/>
            </a:endParaRPr>
          </a:p>
        </p:txBody>
      </p:sp>
      <p:sp>
        <p:nvSpPr>
          <p:cNvPr id="53" name="Text Box 268"/>
          <p:cNvSpPr txBox="1">
            <a:spLocks noChangeArrowheads="1"/>
          </p:cNvSpPr>
          <p:nvPr/>
        </p:nvSpPr>
        <p:spPr bwMode="gray">
          <a:xfrm>
            <a:off x="2821177" y="5544245"/>
            <a:ext cx="356188" cy="461665"/>
          </a:xfrm>
          <a:prstGeom prst="rect">
            <a:avLst/>
          </a:prstGeom>
          <a:noFill/>
          <a:ln w="9525" algn="ctr">
            <a:noFill/>
            <a:miter lim="800000"/>
            <a:headEnd/>
            <a:tailEnd/>
          </a:ln>
          <a:effectLst/>
        </p:spPr>
        <p:txBody>
          <a:bodyPr wrap="none">
            <a:spAutoFit/>
          </a:bodyPr>
          <a:lstStyle/>
          <a:p>
            <a:pPr algn="ctr" eaLnBrk="0" hangingPunct="0"/>
            <a:r>
              <a:rPr lang="ru-RU" sz="2400" b="1" dirty="0" smtClean="0">
                <a:solidFill>
                  <a:srgbClr val="FFFFFF"/>
                </a:solidFill>
                <a:latin typeface="Arial" charset="0"/>
              </a:rPr>
              <a:t>7</a:t>
            </a:r>
            <a:endParaRPr lang="en-US" sz="2400" b="1" dirty="0">
              <a:solidFill>
                <a:srgbClr val="FFFFFF"/>
              </a:solidFill>
              <a:latin typeface="Arial" charset="0"/>
            </a:endParaRPr>
          </a:p>
        </p:txBody>
      </p:sp>
      <p:sp>
        <p:nvSpPr>
          <p:cNvPr id="54" name="Text Box 268"/>
          <p:cNvSpPr txBox="1">
            <a:spLocks noChangeArrowheads="1"/>
          </p:cNvSpPr>
          <p:nvPr/>
        </p:nvSpPr>
        <p:spPr bwMode="gray">
          <a:xfrm>
            <a:off x="2864718" y="4813085"/>
            <a:ext cx="356188" cy="461665"/>
          </a:xfrm>
          <a:prstGeom prst="rect">
            <a:avLst/>
          </a:prstGeom>
          <a:noFill/>
          <a:ln w="9525" algn="ctr">
            <a:noFill/>
            <a:miter lim="800000"/>
            <a:headEnd/>
            <a:tailEnd/>
          </a:ln>
          <a:effectLst/>
        </p:spPr>
        <p:txBody>
          <a:bodyPr wrap="none">
            <a:spAutoFit/>
          </a:bodyPr>
          <a:lstStyle/>
          <a:p>
            <a:pPr algn="ctr" eaLnBrk="0" hangingPunct="0"/>
            <a:r>
              <a:rPr lang="ru-RU" sz="2400" b="1" dirty="0" smtClean="0">
                <a:solidFill>
                  <a:srgbClr val="FFFFFF"/>
                </a:solidFill>
                <a:latin typeface="Arial" charset="0"/>
              </a:rPr>
              <a:t>6</a:t>
            </a:r>
            <a:endParaRPr lang="en-US" sz="2400" b="1" dirty="0">
              <a:solidFill>
                <a:srgbClr val="FFFFFF"/>
              </a:solidFill>
              <a:latin typeface="Arial" charset="0"/>
            </a:endParaRPr>
          </a:p>
        </p:txBody>
      </p:sp>
      <p:sp>
        <p:nvSpPr>
          <p:cNvPr id="55" name="Text Box 268"/>
          <p:cNvSpPr txBox="1">
            <a:spLocks noChangeArrowheads="1"/>
          </p:cNvSpPr>
          <p:nvPr/>
        </p:nvSpPr>
        <p:spPr bwMode="gray">
          <a:xfrm>
            <a:off x="2879234" y="6186054"/>
            <a:ext cx="356188" cy="461665"/>
          </a:xfrm>
          <a:prstGeom prst="rect">
            <a:avLst/>
          </a:prstGeom>
          <a:noFill/>
          <a:ln w="9525" algn="ctr">
            <a:noFill/>
            <a:miter lim="800000"/>
            <a:headEnd/>
            <a:tailEnd/>
          </a:ln>
          <a:effectLst/>
        </p:spPr>
        <p:txBody>
          <a:bodyPr wrap="none">
            <a:spAutoFit/>
          </a:bodyPr>
          <a:lstStyle/>
          <a:p>
            <a:pPr algn="ctr" eaLnBrk="0" hangingPunct="0"/>
            <a:r>
              <a:rPr lang="ru-RU" sz="2400" b="1" dirty="0" smtClean="0">
                <a:solidFill>
                  <a:srgbClr val="FFFFFF"/>
                </a:solidFill>
                <a:latin typeface="Arial" charset="0"/>
              </a:rPr>
              <a:t>8</a:t>
            </a:r>
            <a:endParaRPr lang="en-US" sz="2400" b="1" dirty="0">
              <a:solidFill>
                <a:srgbClr val="FFFFFF"/>
              </a:solidFill>
              <a:latin typeface="Arial" charset="0"/>
            </a:endParaRPr>
          </a:p>
        </p:txBody>
      </p:sp>
      <p:pic>
        <p:nvPicPr>
          <p:cNvPr id="56" name="Picture 2" descr="H:\Documents and Settings\Администратор\Рабочий стол\конкурсы\unnamed.jpg"/>
          <p:cNvPicPr>
            <a:picLocks noChangeAspect="1" noChangeArrowheads="1"/>
          </p:cNvPicPr>
          <p:nvPr/>
        </p:nvPicPr>
        <p:blipFill>
          <a:blip r:embed="rId2" cstate="print"/>
          <a:srcRect/>
          <a:stretch>
            <a:fillRect/>
          </a:stretch>
        </p:blipFill>
        <p:spPr bwMode="auto">
          <a:xfrm>
            <a:off x="10572771" y="5643578"/>
            <a:ext cx="1619229" cy="1214422"/>
          </a:xfrm>
          <a:prstGeom prst="rect">
            <a:avLst/>
          </a:prstGeom>
          <a:noFill/>
        </p:spPr>
      </p:pic>
      <p:pic>
        <p:nvPicPr>
          <p:cNvPr id="7171" name="Picture 3" descr="C:\Users\Руслан\Downloads\Screenshot_20220315_210159 (1).jpg"/>
          <p:cNvPicPr>
            <a:picLocks noChangeAspect="1" noChangeArrowheads="1"/>
          </p:cNvPicPr>
          <p:nvPr/>
        </p:nvPicPr>
        <p:blipFill>
          <a:blip r:embed="rId3" cstate="print"/>
          <a:srcRect/>
          <a:stretch>
            <a:fillRect/>
          </a:stretch>
        </p:blipFill>
        <p:spPr bwMode="auto">
          <a:xfrm>
            <a:off x="8396056" y="1058090"/>
            <a:ext cx="3174174" cy="4572001"/>
          </a:xfrm>
          <a:prstGeom prst="rect">
            <a:avLst/>
          </a:prstGeom>
          <a:noFill/>
        </p:spPr>
      </p:pic>
    </p:spTree>
    <p:extLst>
      <p:ext uri="{BB962C8B-B14F-4D97-AF65-F5344CB8AC3E}">
        <p14:creationId xmlns:p14="http://schemas.microsoft.com/office/powerpoint/2010/main" xmlns="" val="13430243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2380342" y="860670"/>
            <a:ext cx="4630058" cy="1440160"/>
          </a:xfrm>
        </p:spPr>
        <p:txBody>
          <a:bodyPr>
            <a:normAutofit/>
          </a:bodyPr>
          <a:lstStyle/>
          <a:p>
            <a:pPr eaLnBrk="0" hangingPunct="0"/>
            <a:r>
              <a:rPr lang="ru-RU" sz="3200" dirty="0" smtClean="0">
                <a:solidFill>
                  <a:srgbClr val="FF0000"/>
                </a:solidFill>
              </a:rPr>
              <a:t>Научно - познавательная литература</a:t>
            </a:r>
            <a:endParaRPr lang="en-US" sz="3200" dirty="0">
              <a:solidFill>
                <a:srgbClr val="FF0000"/>
              </a:solidFill>
              <a:latin typeface="Times New Roman" pitchFamily="18" charset="0"/>
              <a:cs typeface="Times New Roman" pitchFamily="18" charset="0"/>
            </a:endParaRPr>
          </a:p>
        </p:txBody>
      </p:sp>
      <p:pic>
        <p:nvPicPr>
          <p:cNvPr id="5" name="Рисунок 4" descr="H:\Documents and Settings\Администратор\Рабочий стол\фото тамирис год и музей природы\101MSDCF\DSC06959.JPG"/>
          <p:cNvPicPr/>
          <p:nvPr/>
        </p:nvPicPr>
        <p:blipFill>
          <a:blip r:embed="rId3" cstate="print"/>
          <a:srcRect/>
          <a:stretch>
            <a:fillRect/>
          </a:stretch>
        </p:blipFill>
        <p:spPr bwMode="auto">
          <a:xfrm>
            <a:off x="9100457" y="3280229"/>
            <a:ext cx="2782670" cy="2935569"/>
          </a:xfrm>
          <a:prstGeom prst="rect">
            <a:avLst/>
          </a:prstGeom>
          <a:noFill/>
          <a:ln w="9525">
            <a:noFill/>
            <a:miter lim="800000"/>
            <a:headEnd/>
            <a:tailEnd/>
          </a:ln>
        </p:spPr>
      </p:pic>
      <p:pic>
        <p:nvPicPr>
          <p:cNvPr id="6" name="Рисунок 5" descr="H:\Documents and Settings\Администратор\Рабочий стол\конкурсы\Новая папка\Photos\IMG_20200925_182541.jpg"/>
          <p:cNvPicPr/>
          <p:nvPr/>
        </p:nvPicPr>
        <p:blipFill>
          <a:blip r:embed="rId4" cstate="print"/>
          <a:srcRect/>
          <a:stretch>
            <a:fillRect/>
          </a:stretch>
        </p:blipFill>
        <p:spPr bwMode="auto">
          <a:xfrm>
            <a:off x="246744" y="2388506"/>
            <a:ext cx="4455874" cy="2662465"/>
          </a:xfrm>
          <a:prstGeom prst="rect">
            <a:avLst/>
          </a:prstGeom>
          <a:noFill/>
          <a:ln w="9525">
            <a:noFill/>
            <a:miter lim="800000"/>
            <a:headEnd/>
            <a:tailEnd/>
          </a:ln>
        </p:spPr>
      </p:pic>
      <p:pic>
        <p:nvPicPr>
          <p:cNvPr id="7" name="Рисунок 6" descr="H:\Documents and Settings\Администратор\Рабочий стол\конкурсы\Новая папка\Photos\IMG_20200925_174455.jpg"/>
          <p:cNvPicPr/>
          <p:nvPr/>
        </p:nvPicPr>
        <p:blipFill>
          <a:blip r:embed="rId5" cstate="print"/>
          <a:srcRect/>
          <a:stretch>
            <a:fillRect/>
          </a:stretch>
        </p:blipFill>
        <p:spPr bwMode="auto">
          <a:xfrm>
            <a:off x="9278281" y="447653"/>
            <a:ext cx="2476517" cy="2517685"/>
          </a:xfrm>
          <a:prstGeom prst="rect">
            <a:avLst/>
          </a:prstGeom>
          <a:noFill/>
          <a:ln w="9525">
            <a:noFill/>
            <a:miter lim="800000"/>
            <a:headEnd/>
            <a:tailEnd/>
          </a:ln>
        </p:spPr>
      </p:pic>
      <p:pic>
        <p:nvPicPr>
          <p:cNvPr id="8" name="Рисунок 7" descr="H:\Documents and Settings\Администратор\Рабочий стол\конкурсы\Новая папка\Photos\IMG_20200925_174414.jpg"/>
          <p:cNvPicPr/>
          <p:nvPr/>
        </p:nvPicPr>
        <p:blipFill>
          <a:blip r:embed="rId6" cstate="print"/>
          <a:srcRect/>
          <a:stretch>
            <a:fillRect/>
          </a:stretch>
        </p:blipFill>
        <p:spPr bwMode="auto">
          <a:xfrm>
            <a:off x="6482450" y="194109"/>
            <a:ext cx="2571768" cy="2598147"/>
          </a:xfrm>
          <a:prstGeom prst="rect">
            <a:avLst/>
          </a:prstGeom>
          <a:noFill/>
          <a:ln w="9525">
            <a:noFill/>
            <a:miter lim="800000"/>
            <a:headEnd/>
            <a:tailEnd/>
          </a:ln>
        </p:spPr>
      </p:pic>
      <p:pic>
        <p:nvPicPr>
          <p:cNvPr id="9" name="Рисунок 8" descr="H:\Documents and Settings\Администратор\Рабочий стол\конкурсы\Новая папка\Photos\IMG_20200925_174132.jpg"/>
          <p:cNvPicPr/>
          <p:nvPr/>
        </p:nvPicPr>
        <p:blipFill>
          <a:blip r:embed="rId7" cstate="print"/>
          <a:srcRect/>
          <a:stretch>
            <a:fillRect/>
          </a:stretch>
        </p:blipFill>
        <p:spPr bwMode="auto">
          <a:xfrm>
            <a:off x="4286238" y="4531820"/>
            <a:ext cx="2612945" cy="2326181"/>
          </a:xfrm>
          <a:prstGeom prst="rect">
            <a:avLst/>
          </a:prstGeom>
          <a:noFill/>
          <a:ln w="9525">
            <a:noFill/>
            <a:miter lim="800000"/>
            <a:headEnd/>
            <a:tailEnd/>
          </a:ln>
        </p:spPr>
      </p:pic>
      <p:pic>
        <p:nvPicPr>
          <p:cNvPr id="10" name="Рисунок 9" descr="I:\IPhone\IMG_1678.jpg"/>
          <p:cNvPicPr/>
          <p:nvPr/>
        </p:nvPicPr>
        <p:blipFill>
          <a:blip r:embed="rId8" cstate="print"/>
          <a:srcRect/>
          <a:stretch>
            <a:fillRect/>
          </a:stretch>
        </p:blipFill>
        <p:spPr bwMode="auto">
          <a:xfrm>
            <a:off x="4857742" y="2714620"/>
            <a:ext cx="4114521" cy="2314064"/>
          </a:xfrm>
          <a:prstGeom prst="rect">
            <a:avLst/>
          </a:prstGeom>
          <a:noFill/>
          <a:ln w="9525">
            <a:noFill/>
            <a:miter lim="800000"/>
            <a:headEnd/>
            <a:tailEnd/>
          </a:ln>
        </p:spPr>
      </p:pic>
      <p:pic>
        <p:nvPicPr>
          <p:cNvPr id="11" name="Picture 2" descr="H:\Documents and Settings\Администратор\Рабочий стол\конкурсы\unnamed.jpg"/>
          <p:cNvPicPr>
            <a:picLocks noChangeAspect="1" noChangeArrowheads="1"/>
          </p:cNvPicPr>
          <p:nvPr/>
        </p:nvPicPr>
        <p:blipFill>
          <a:blip r:embed="rId9" cstate="print"/>
          <a:srcRect/>
          <a:stretch>
            <a:fillRect/>
          </a:stretch>
        </p:blipFill>
        <p:spPr bwMode="auto">
          <a:xfrm>
            <a:off x="7242628" y="5643578"/>
            <a:ext cx="1619229" cy="121442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35199" y="62758"/>
            <a:ext cx="9492343" cy="1080120"/>
          </a:xfrm>
        </p:spPr>
        <p:txBody>
          <a:bodyPr>
            <a:normAutofit fontScale="90000"/>
          </a:bodyPr>
          <a:lstStyle/>
          <a:p>
            <a:r>
              <a:rPr lang="ru-RU" dirty="0" smtClean="0">
                <a:solidFill>
                  <a:srgbClr val="FF0000"/>
                </a:solidFill>
              </a:rPr>
              <a:t>«Игровые макеты природных зон»</a:t>
            </a:r>
            <a:endParaRPr lang="ru-RU" dirty="0">
              <a:solidFill>
                <a:srgbClr val="FF0000"/>
              </a:solidFill>
            </a:endParaRPr>
          </a:p>
        </p:txBody>
      </p:sp>
      <p:pic>
        <p:nvPicPr>
          <p:cNvPr id="4" name="Содержимое 3" descr="H:\Documents and Settings\Администратор\Рабочий стол\фото тамирис год и музей природы\101MSDCF\DSC07022.JPG"/>
          <p:cNvPicPr>
            <a:picLocks noGrp="1"/>
          </p:cNvPicPr>
          <p:nvPr>
            <p:ph idx="1"/>
          </p:nvPr>
        </p:nvPicPr>
        <p:blipFill>
          <a:blip r:embed="rId3" cstate="print"/>
          <a:srcRect/>
          <a:stretch>
            <a:fillRect/>
          </a:stretch>
        </p:blipFill>
        <p:spPr bwMode="auto">
          <a:xfrm>
            <a:off x="217714" y="1132114"/>
            <a:ext cx="3542373" cy="2439762"/>
          </a:xfrm>
          <a:prstGeom prst="rect">
            <a:avLst/>
          </a:prstGeom>
          <a:noFill/>
          <a:ln w="9525">
            <a:noFill/>
            <a:miter lim="800000"/>
            <a:headEnd/>
            <a:tailEnd/>
          </a:ln>
        </p:spPr>
      </p:pic>
      <p:pic>
        <p:nvPicPr>
          <p:cNvPr id="5" name="Рисунок 4" descr="H:\Documents and Settings\Администратор\Рабочий стол\фото тамирис год и музей природы\101MSDCF\DSC06979.JPG"/>
          <p:cNvPicPr/>
          <p:nvPr/>
        </p:nvPicPr>
        <p:blipFill>
          <a:blip r:embed="rId4" cstate="print"/>
          <a:srcRect/>
          <a:stretch>
            <a:fillRect/>
          </a:stretch>
        </p:blipFill>
        <p:spPr bwMode="auto">
          <a:xfrm>
            <a:off x="8002829" y="1654629"/>
            <a:ext cx="3739228" cy="2623473"/>
          </a:xfrm>
          <a:prstGeom prst="rect">
            <a:avLst/>
          </a:prstGeom>
          <a:noFill/>
          <a:ln w="9525">
            <a:noFill/>
            <a:miter lim="800000"/>
            <a:headEnd/>
            <a:tailEnd/>
          </a:ln>
        </p:spPr>
      </p:pic>
      <p:pic>
        <p:nvPicPr>
          <p:cNvPr id="6" name="Рисунок 5" descr="H:\Documents and Settings\Администратор\Рабочий стол\фото тамирис год и музей природы\101MSDCF\DSC06982.JPG"/>
          <p:cNvPicPr/>
          <p:nvPr/>
        </p:nvPicPr>
        <p:blipFill>
          <a:blip r:embed="rId5" cstate="print"/>
          <a:srcRect/>
          <a:stretch>
            <a:fillRect/>
          </a:stretch>
        </p:blipFill>
        <p:spPr bwMode="auto">
          <a:xfrm>
            <a:off x="380960" y="3786189"/>
            <a:ext cx="3320183" cy="2861353"/>
          </a:xfrm>
          <a:prstGeom prst="rect">
            <a:avLst/>
          </a:prstGeom>
          <a:noFill/>
          <a:ln w="9525">
            <a:noFill/>
            <a:miter lim="800000"/>
            <a:headEnd/>
            <a:tailEnd/>
          </a:ln>
        </p:spPr>
      </p:pic>
      <p:pic>
        <p:nvPicPr>
          <p:cNvPr id="7" name="Рисунок 6" descr="H:\Documents and Settings\Администратор\Рабочий стол\фото тамирис год и музей природы\101MSDCF\DSC06890.JPG"/>
          <p:cNvPicPr/>
          <p:nvPr/>
        </p:nvPicPr>
        <p:blipFill>
          <a:blip r:embed="rId6" cstate="print"/>
          <a:srcRect/>
          <a:stretch>
            <a:fillRect/>
          </a:stretch>
        </p:blipFill>
        <p:spPr bwMode="auto">
          <a:xfrm>
            <a:off x="3812702" y="3425372"/>
            <a:ext cx="3865355" cy="2279826"/>
          </a:xfrm>
          <a:prstGeom prst="rect">
            <a:avLst/>
          </a:prstGeom>
          <a:noFill/>
          <a:ln w="9525">
            <a:noFill/>
            <a:miter lim="800000"/>
            <a:headEnd/>
            <a:tailEnd/>
          </a:ln>
        </p:spPr>
      </p:pic>
      <p:pic>
        <p:nvPicPr>
          <p:cNvPr id="8" name="Рисунок 7" descr="H:\Documents and Settings\Администратор\Рабочий стол\фото тамирис год и музей природы\101MSDCF\DSC07028.JPG"/>
          <p:cNvPicPr/>
          <p:nvPr/>
        </p:nvPicPr>
        <p:blipFill>
          <a:blip r:embed="rId7" cstate="print"/>
          <a:srcRect/>
          <a:stretch>
            <a:fillRect/>
          </a:stretch>
        </p:blipFill>
        <p:spPr bwMode="auto">
          <a:xfrm>
            <a:off x="6865258" y="4252686"/>
            <a:ext cx="3526971" cy="2423886"/>
          </a:xfrm>
          <a:prstGeom prst="rect">
            <a:avLst/>
          </a:prstGeom>
          <a:noFill/>
          <a:ln w="9525">
            <a:noFill/>
            <a:miter lim="800000"/>
            <a:headEnd/>
            <a:tailEnd/>
          </a:ln>
        </p:spPr>
      </p:pic>
      <p:pic>
        <p:nvPicPr>
          <p:cNvPr id="9" name="Рисунок 8" descr="H:\Documents and Settings\Администратор\Рабочий стол\фото тамирис год и музей природы\101MSDCF\DSC07033.JPG"/>
          <p:cNvPicPr/>
          <p:nvPr/>
        </p:nvPicPr>
        <p:blipFill>
          <a:blip r:embed="rId8" cstate="print"/>
          <a:srcRect/>
          <a:stretch>
            <a:fillRect/>
          </a:stretch>
        </p:blipFill>
        <p:spPr bwMode="auto">
          <a:xfrm>
            <a:off x="4000486" y="986971"/>
            <a:ext cx="3938828" cy="2485483"/>
          </a:xfrm>
          <a:prstGeom prst="rect">
            <a:avLst/>
          </a:prstGeom>
          <a:noFill/>
          <a:ln w="9525">
            <a:noFill/>
            <a:miter lim="800000"/>
            <a:headEnd/>
            <a:tailEnd/>
          </a:ln>
        </p:spPr>
      </p:pic>
      <p:pic>
        <p:nvPicPr>
          <p:cNvPr id="10" name="Picture 2" descr="H:\Documents and Settings\Администратор\Рабочий стол\конкурсы\unnamed.jpg"/>
          <p:cNvPicPr>
            <a:picLocks noChangeAspect="1" noChangeArrowheads="1"/>
          </p:cNvPicPr>
          <p:nvPr/>
        </p:nvPicPr>
        <p:blipFill>
          <a:blip r:embed="rId9" cstate="print"/>
          <a:srcRect/>
          <a:stretch>
            <a:fillRect/>
          </a:stretch>
        </p:blipFill>
        <p:spPr bwMode="auto">
          <a:xfrm>
            <a:off x="10572771" y="5454892"/>
            <a:ext cx="1619229" cy="121442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11" y="184128"/>
            <a:ext cx="5916181" cy="1214446"/>
          </a:xfrm>
        </p:spPr>
        <p:txBody>
          <a:bodyPr>
            <a:noAutofit/>
          </a:bodyPr>
          <a:lstStyle/>
          <a:p>
            <a:r>
              <a:rPr lang="ru-RU" sz="3200" dirty="0" smtClean="0">
                <a:solidFill>
                  <a:srgbClr val="FF0000"/>
                </a:solidFill>
              </a:rPr>
              <a:t>«Коллекции  и  природный материал»</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endParaRPr lang="ru-RU" sz="3200" dirty="0"/>
          </a:p>
        </p:txBody>
      </p:sp>
      <p:pic>
        <p:nvPicPr>
          <p:cNvPr id="4" name="Содержимое 3" descr="H:\Documents and Settings\Администратор\Рабочий стол\конкурсы\Новая папка\Photos\IMG_20200925_182003.jpg"/>
          <p:cNvPicPr>
            <a:picLocks noGrp="1"/>
          </p:cNvPicPr>
          <p:nvPr>
            <p:ph idx="1"/>
          </p:nvPr>
        </p:nvPicPr>
        <p:blipFill>
          <a:blip r:embed="rId3" cstate="print"/>
          <a:srcRect/>
          <a:stretch>
            <a:fillRect/>
          </a:stretch>
        </p:blipFill>
        <p:spPr bwMode="auto">
          <a:xfrm>
            <a:off x="7257143" y="4005943"/>
            <a:ext cx="4666440" cy="2852057"/>
          </a:xfrm>
          <a:prstGeom prst="rect">
            <a:avLst/>
          </a:prstGeom>
          <a:noFill/>
          <a:ln w="9525">
            <a:noFill/>
            <a:miter lim="800000"/>
            <a:headEnd/>
            <a:tailEnd/>
          </a:ln>
        </p:spPr>
      </p:pic>
      <p:pic>
        <p:nvPicPr>
          <p:cNvPr id="5" name="Рисунок 4" descr="H:\Documents and Settings\Администратор\Рабочий стол\конкурсы\Новая папка\Photos\IMG_20200925_182054.jpg"/>
          <p:cNvPicPr/>
          <p:nvPr/>
        </p:nvPicPr>
        <p:blipFill>
          <a:blip r:embed="rId4" cstate="print"/>
          <a:srcRect/>
          <a:stretch>
            <a:fillRect/>
          </a:stretch>
        </p:blipFill>
        <p:spPr bwMode="auto">
          <a:xfrm>
            <a:off x="2322286" y="1103086"/>
            <a:ext cx="4688114" cy="4167411"/>
          </a:xfrm>
          <a:prstGeom prst="rect">
            <a:avLst/>
          </a:prstGeom>
          <a:noFill/>
          <a:ln w="9525">
            <a:noFill/>
            <a:miter lim="800000"/>
            <a:headEnd/>
            <a:tailEnd/>
          </a:ln>
        </p:spPr>
      </p:pic>
      <p:pic>
        <p:nvPicPr>
          <p:cNvPr id="6" name="Рисунок 5" descr="H:\Documents and Settings\Администратор\Рабочий стол\конкурсы\Новая папка\Photos\IMG_20200925_182036.jpg"/>
          <p:cNvPicPr/>
          <p:nvPr/>
        </p:nvPicPr>
        <p:blipFill>
          <a:blip r:embed="rId5" cstate="print"/>
          <a:srcRect/>
          <a:stretch>
            <a:fillRect/>
          </a:stretch>
        </p:blipFill>
        <p:spPr bwMode="auto">
          <a:xfrm>
            <a:off x="7300687" y="876059"/>
            <a:ext cx="3157774" cy="2737997"/>
          </a:xfrm>
          <a:prstGeom prst="rect">
            <a:avLst/>
          </a:prstGeom>
          <a:noFill/>
          <a:ln w="9525">
            <a:noFill/>
            <a:miter lim="800000"/>
            <a:headEnd/>
            <a:tailEnd/>
          </a:ln>
        </p:spPr>
      </p:pic>
      <p:pic>
        <p:nvPicPr>
          <p:cNvPr id="9" name="Picture 2" descr="H:\Documents and Settings\Администратор\Рабочий стол\конкурсы\unnamed.jpg"/>
          <p:cNvPicPr>
            <a:picLocks noChangeAspect="1" noChangeArrowheads="1"/>
          </p:cNvPicPr>
          <p:nvPr/>
        </p:nvPicPr>
        <p:blipFill>
          <a:blip r:embed="rId6" cstate="print"/>
          <a:srcRect/>
          <a:stretch>
            <a:fillRect/>
          </a:stretch>
        </p:blipFill>
        <p:spPr bwMode="auto">
          <a:xfrm>
            <a:off x="10334172" y="203200"/>
            <a:ext cx="1619229" cy="121442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5829" y="214290"/>
            <a:ext cx="5074321" cy="714380"/>
          </a:xfrm>
        </p:spPr>
        <p:txBody>
          <a:bodyPr>
            <a:normAutofit fontScale="90000"/>
          </a:bodyPr>
          <a:lstStyle/>
          <a:p>
            <a:r>
              <a:rPr lang="ru-RU" dirty="0" smtClean="0"/>
              <a:t/>
            </a:r>
            <a:br>
              <a:rPr lang="ru-RU" dirty="0" smtClean="0"/>
            </a:br>
            <a:r>
              <a:rPr lang="ru-RU" sz="3600" dirty="0" smtClean="0">
                <a:solidFill>
                  <a:srgbClr val="FF0000"/>
                </a:solidFill>
              </a:rPr>
              <a:t>«Дидактические игры»</a:t>
            </a: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4" name="Содержимое 3" descr="H:\Documents and Settings\Администратор\Рабочий стол\фото тамирис год и музей природы\музей природы\DSC06964.JPG"/>
          <p:cNvPicPr>
            <a:picLocks noGrp="1"/>
          </p:cNvPicPr>
          <p:nvPr>
            <p:ph idx="1"/>
          </p:nvPr>
        </p:nvPicPr>
        <p:blipFill>
          <a:blip r:embed="rId3" cstate="print"/>
          <a:srcRect/>
          <a:stretch>
            <a:fillRect/>
          </a:stretch>
        </p:blipFill>
        <p:spPr bwMode="auto">
          <a:xfrm>
            <a:off x="5251411" y="1068146"/>
            <a:ext cx="2952771" cy="1857388"/>
          </a:xfrm>
          <a:prstGeom prst="rect">
            <a:avLst/>
          </a:prstGeom>
          <a:noFill/>
          <a:ln w="9525">
            <a:noFill/>
            <a:miter lim="800000"/>
            <a:headEnd/>
            <a:tailEnd/>
          </a:ln>
        </p:spPr>
      </p:pic>
      <p:pic>
        <p:nvPicPr>
          <p:cNvPr id="5" name="Рисунок 4" descr="H:\Documents and Settings\Администратор\Рабочий стол\фото тамирис год и музей природы\музей природы\DSC06965.JPG"/>
          <p:cNvPicPr/>
          <p:nvPr/>
        </p:nvPicPr>
        <p:blipFill>
          <a:blip r:embed="rId4" cstate="print"/>
          <a:srcRect/>
          <a:stretch>
            <a:fillRect/>
          </a:stretch>
        </p:blipFill>
        <p:spPr bwMode="auto">
          <a:xfrm>
            <a:off x="8499914" y="0"/>
            <a:ext cx="3450416" cy="3164466"/>
          </a:xfrm>
          <a:prstGeom prst="rect">
            <a:avLst/>
          </a:prstGeom>
          <a:noFill/>
          <a:ln w="9525">
            <a:noFill/>
            <a:miter lim="800000"/>
            <a:headEnd/>
            <a:tailEnd/>
          </a:ln>
        </p:spPr>
      </p:pic>
      <p:pic>
        <p:nvPicPr>
          <p:cNvPr id="7" name="Рисунок 6" descr="H:\Documents and Settings\Администратор\Рабочий стол\фото тамирис год и музей природы\101MSDCF\DSC06914.JPG"/>
          <p:cNvPicPr/>
          <p:nvPr/>
        </p:nvPicPr>
        <p:blipFill>
          <a:blip r:embed="rId5" cstate="print"/>
          <a:srcRect/>
          <a:stretch>
            <a:fillRect/>
          </a:stretch>
        </p:blipFill>
        <p:spPr bwMode="auto">
          <a:xfrm>
            <a:off x="1223714" y="3731313"/>
            <a:ext cx="2954681" cy="1608882"/>
          </a:xfrm>
          <a:prstGeom prst="rect">
            <a:avLst/>
          </a:prstGeom>
          <a:noFill/>
          <a:ln w="9525">
            <a:noFill/>
            <a:miter lim="800000"/>
            <a:headEnd/>
            <a:tailEnd/>
          </a:ln>
        </p:spPr>
      </p:pic>
      <p:pic>
        <p:nvPicPr>
          <p:cNvPr id="8" name="Рисунок 7" descr="H:\Documents and Settings\Администратор\Рабочий стол\фото тамирис год и музей природы\101MSDCF\DSC06907.JPG"/>
          <p:cNvPicPr/>
          <p:nvPr/>
        </p:nvPicPr>
        <p:blipFill>
          <a:blip r:embed="rId6" cstate="print"/>
          <a:srcRect/>
          <a:stretch>
            <a:fillRect/>
          </a:stretch>
        </p:blipFill>
        <p:spPr bwMode="auto">
          <a:xfrm>
            <a:off x="5255987" y="3099705"/>
            <a:ext cx="3048021" cy="1668362"/>
          </a:xfrm>
          <a:prstGeom prst="rect">
            <a:avLst/>
          </a:prstGeom>
          <a:noFill/>
          <a:ln w="9525">
            <a:noFill/>
            <a:miter lim="800000"/>
            <a:headEnd/>
            <a:tailEnd/>
          </a:ln>
        </p:spPr>
      </p:pic>
      <p:pic>
        <p:nvPicPr>
          <p:cNvPr id="9" name="Рисунок 8" descr="H:\Documents and Settings\Администратор\Рабочий стол\фото тамирис год и музей природы\101MSDCF\DSC06904.JPG"/>
          <p:cNvPicPr/>
          <p:nvPr/>
        </p:nvPicPr>
        <p:blipFill>
          <a:blip r:embed="rId7" cstate="print"/>
          <a:srcRect/>
          <a:stretch>
            <a:fillRect/>
          </a:stretch>
        </p:blipFill>
        <p:spPr bwMode="auto">
          <a:xfrm>
            <a:off x="4562019" y="4844379"/>
            <a:ext cx="3382677" cy="1796618"/>
          </a:xfrm>
          <a:prstGeom prst="rect">
            <a:avLst/>
          </a:prstGeom>
          <a:noFill/>
          <a:ln w="9525">
            <a:noFill/>
            <a:miter lim="800000"/>
            <a:headEnd/>
            <a:tailEnd/>
          </a:ln>
        </p:spPr>
      </p:pic>
      <p:pic>
        <p:nvPicPr>
          <p:cNvPr id="10" name="Рисунок 9" descr="H:\Documents and Settings\Администратор\Рабочий стол\фото тамирис год и музей природы\101MSDCF\DSC06902.JPG"/>
          <p:cNvPicPr/>
          <p:nvPr/>
        </p:nvPicPr>
        <p:blipFill>
          <a:blip r:embed="rId8" cstate="print"/>
          <a:srcRect/>
          <a:stretch>
            <a:fillRect/>
          </a:stretch>
        </p:blipFill>
        <p:spPr bwMode="auto">
          <a:xfrm>
            <a:off x="8349147" y="3933380"/>
            <a:ext cx="3654168" cy="2056434"/>
          </a:xfrm>
          <a:prstGeom prst="rect">
            <a:avLst/>
          </a:prstGeom>
          <a:noFill/>
          <a:ln w="9525">
            <a:noFill/>
            <a:miter lim="800000"/>
            <a:headEnd/>
            <a:tailEnd/>
          </a:ln>
        </p:spPr>
      </p:pic>
      <p:pic>
        <p:nvPicPr>
          <p:cNvPr id="11" name="Picture 2" descr="H:\Documents and Settings\Администратор\Рабочий стол\конкурсы\unnamed.jpg"/>
          <p:cNvPicPr>
            <a:picLocks noChangeAspect="1" noChangeArrowheads="1"/>
          </p:cNvPicPr>
          <p:nvPr/>
        </p:nvPicPr>
        <p:blipFill>
          <a:blip r:embed="rId9" cstate="print"/>
          <a:srcRect/>
          <a:stretch>
            <a:fillRect/>
          </a:stretch>
        </p:blipFill>
        <p:spPr bwMode="auto">
          <a:xfrm>
            <a:off x="0" y="0"/>
            <a:ext cx="1619229" cy="1214422"/>
          </a:xfrm>
          <a:prstGeom prst="rect">
            <a:avLst/>
          </a:prstGeom>
          <a:noFill/>
        </p:spPr>
      </p:pic>
      <p:pic>
        <p:nvPicPr>
          <p:cNvPr id="12" name="Picture 5"/>
          <p:cNvPicPr>
            <a:picLocks noChangeAspect="1" noChangeArrowheads="1"/>
          </p:cNvPicPr>
          <p:nvPr/>
        </p:nvPicPr>
        <p:blipFill>
          <a:blip r:embed="rId10" cstate="print"/>
          <a:srcRect/>
          <a:stretch>
            <a:fillRect/>
          </a:stretch>
        </p:blipFill>
        <p:spPr bwMode="auto">
          <a:xfrm>
            <a:off x="2162627" y="917348"/>
            <a:ext cx="3439885" cy="2579914"/>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5">
            <a:extLst>
              <a:ext uri="{FF2B5EF4-FFF2-40B4-BE49-F238E27FC236}">
                <a16:creationId xmlns="" xmlns:a16="http://schemas.microsoft.com/office/drawing/2014/main" id="{DA988B70-362B-4AFF-BEC4-FB4F76B44D14}"/>
              </a:ext>
            </a:extLst>
          </p:cNvPr>
          <p:cNvSpPr txBox="1">
            <a:spLocks/>
          </p:cNvSpPr>
          <p:nvPr/>
        </p:nvSpPr>
        <p:spPr>
          <a:xfrm>
            <a:off x="2220686" y="2619001"/>
            <a:ext cx="9133114" cy="2070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ru-RU" sz="13800" dirty="0">
              <a:solidFill>
                <a:schemeClr val="accent2"/>
              </a:solidFill>
            </a:endParaRPr>
          </a:p>
        </p:txBody>
      </p:sp>
      <p:pic>
        <p:nvPicPr>
          <p:cNvPr id="5124" name="Picture 4"/>
          <p:cNvPicPr>
            <a:picLocks noChangeAspect="1" noChangeArrowheads="1"/>
          </p:cNvPicPr>
          <p:nvPr/>
        </p:nvPicPr>
        <p:blipFill>
          <a:blip r:embed="rId2" cstate="print"/>
          <a:srcRect/>
          <a:stretch>
            <a:fillRect/>
          </a:stretch>
        </p:blipFill>
        <p:spPr bwMode="auto">
          <a:xfrm>
            <a:off x="2771549" y="241923"/>
            <a:ext cx="4225245" cy="3168934"/>
          </a:xfrm>
          <a:prstGeom prst="rect">
            <a:avLst/>
          </a:prstGeom>
          <a:noFill/>
          <a:ln w="9525">
            <a:noFill/>
            <a:miter lim="800000"/>
            <a:headEnd/>
            <a:tailEnd/>
          </a:ln>
          <a:effectLst/>
        </p:spPr>
      </p:pic>
      <p:pic>
        <p:nvPicPr>
          <p:cNvPr id="6" name="Picture 2" descr="H:\Documents and Settings\Администратор\Рабочий стол\конкурсы\Новая папка\IMG_3350.JPG"/>
          <p:cNvPicPr>
            <a:picLocks noChangeAspect="1" noChangeArrowheads="1"/>
          </p:cNvPicPr>
          <p:nvPr/>
        </p:nvPicPr>
        <p:blipFill>
          <a:blip r:embed="rId3" cstate="print"/>
          <a:srcRect/>
          <a:stretch>
            <a:fillRect/>
          </a:stretch>
        </p:blipFill>
        <p:spPr bwMode="auto">
          <a:xfrm>
            <a:off x="2427473" y="3778475"/>
            <a:ext cx="5360763" cy="2680382"/>
          </a:xfrm>
          <a:prstGeom prst="rect">
            <a:avLst/>
          </a:prstGeom>
          <a:noFill/>
        </p:spPr>
      </p:pic>
      <p:pic>
        <p:nvPicPr>
          <p:cNvPr id="3074" name="Picture 2" descr="D:\Documents and Settings\Администратор\Рабочий стол\высшая категория2020\подготов гр среда\фото 2018 058.jpg"/>
          <p:cNvPicPr>
            <a:picLocks noChangeAspect="1" noChangeArrowheads="1"/>
          </p:cNvPicPr>
          <p:nvPr/>
        </p:nvPicPr>
        <p:blipFill>
          <a:blip r:embed="rId4" cstate="print"/>
          <a:srcRect/>
          <a:stretch>
            <a:fillRect/>
          </a:stretch>
        </p:blipFill>
        <p:spPr bwMode="auto">
          <a:xfrm>
            <a:off x="7329715" y="261257"/>
            <a:ext cx="4533294" cy="3399971"/>
          </a:xfrm>
          <a:prstGeom prst="rect">
            <a:avLst/>
          </a:prstGeom>
          <a:noFill/>
        </p:spPr>
      </p:pic>
      <p:pic>
        <p:nvPicPr>
          <p:cNvPr id="9" name="Рисунок 8" descr="H:\Documents and Settings\Администратор\Рабочий стол\конкурсы\Новая папка\Photos\IMG_20200925_181652.jpg"/>
          <p:cNvPicPr/>
          <p:nvPr/>
        </p:nvPicPr>
        <p:blipFill>
          <a:blip r:embed="rId5" cstate="print"/>
          <a:srcRect/>
          <a:stretch>
            <a:fillRect/>
          </a:stretch>
        </p:blipFill>
        <p:spPr bwMode="auto">
          <a:xfrm>
            <a:off x="8207593" y="3077029"/>
            <a:ext cx="3316750" cy="3408158"/>
          </a:xfrm>
          <a:prstGeom prst="rect">
            <a:avLst/>
          </a:prstGeom>
          <a:noFill/>
          <a:ln w="9525">
            <a:noFill/>
            <a:miter lim="800000"/>
            <a:headEnd/>
            <a:tailEnd/>
          </a:ln>
        </p:spPr>
      </p:pic>
    </p:spTree>
    <p:extLst>
      <p:ext uri="{BB962C8B-B14F-4D97-AF65-F5344CB8AC3E}">
        <p14:creationId xmlns="" xmlns:p14="http://schemas.microsoft.com/office/powerpoint/2010/main" val="17341494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7815" y="307692"/>
            <a:ext cx="9563500" cy="1056652"/>
          </a:xfrm>
        </p:spPr>
        <p:txBody>
          <a:bodyPr/>
          <a:lstStyle/>
          <a:p>
            <a:r>
              <a:rPr lang="ru-RU" dirty="0" smtClean="0">
                <a:solidFill>
                  <a:srgbClr val="C00000"/>
                </a:solidFill>
              </a:rPr>
              <a:t>Проект «Неизведанное рядом»</a:t>
            </a:r>
            <a:endParaRPr lang="ru-RU" dirty="0">
              <a:solidFill>
                <a:srgbClr val="C00000"/>
              </a:solidFill>
            </a:endParaRPr>
          </a:p>
        </p:txBody>
      </p:sp>
      <p:sp>
        <p:nvSpPr>
          <p:cNvPr id="9" name="Содержимое 8"/>
          <p:cNvSpPr>
            <a:spLocks noGrp="1"/>
          </p:cNvSpPr>
          <p:nvPr>
            <p:ph idx="1"/>
          </p:nvPr>
        </p:nvSpPr>
        <p:spPr>
          <a:xfrm>
            <a:off x="2367814" y="1393372"/>
            <a:ext cx="9563500" cy="5123542"/>
          </a:xfrm>
        </p:spPr>
        <p:txBody>
          <a:bodyPr>
            <a:normAutofit fontScale="77500" lnSpcReduction="20000"/>
          </a:bodyPr>
          <a:lstStyle/>
          <a:p>
            <a:pPr fontAlgn="base">
              <a:buNone/>
            </a:pPr>
            <a:r>
              <a:rPr lang="ru-RU" b="1" dirty="0" smtClean="0">
                <a:solidFill>
                  <a:schemeClr val="tx2"/>
                </a:solidFill>
              </a:rPr>
              <a:t>Вводный этап:</a:t>
            </a:r>
            <a:endParaRPr lang="ru-RU" dirty="0" smtClean="0">
              <a:solidFill>
                <a:schemeClr val="tx2"/>
              </a:solidFill>
            </a:endParaRPr>
          </a:p>
          <a:p>
            <a:pPr fontAlgn="base"/>
            <a:r>
              <a:rPr lang="ru-RU" sz="2600" dirty="0" smtClean="0">
                <a:solidFill>
                  <a:schemeClr val="tx2"/>
                </a:solidFill>
              </a:rPr>
              <a:t>Подбор научной, познавательной и методической литературы и видео материалов.</a:t>
            </a:r>
          </a:p>
          <a:p>
            <a:r>
              <a:rPr lang="ru-RU" sz="2600" dirty="0" smtClean="0">
                <a:solidFill>
                  <a:schemeClr val="tx2"/>
                </a:solidFill>
              </a:rPr>
              <a:t>Для просвещения родителей я  проводила   консультации по  темам: «Организация детского экспериментирования в домашних условиях», «Выращивание кристаллов соли дома»</a:t>
            </a:r>
          </a:p>
          <a:p>
            <a:pPr fontAlgn="base"/>
            <a:r>
              <a:rPr lang="ru-RU" sz="2600" dirty="0" smtClean="0">
                <a:solidFill>
                  <a:schemeClr val="tx2"/>
                </a:solidFill>
              </a:rPr>
              <a:t>Сбор образцов соли (морская, поваренная и каменная)</a:t>
            </a:r>
            <a:r>
              <a:rPr lang="ru-RU" dirty="0" smtClean="0">
                <a:solidFill>
                  <a:schemeClr val="tx2"/>
                </a:solidFill>
              </a:rPr>
              <a:t/>
            </a:r>
            <a:br>
              <a:rPr lang="ru-RU" dirty="0" smtClean="0">
                <a:solidFill>
                  <a:schemeClr val="tx2"/>
                </a:solidFill>
              </a:rPr>
            </a:br>
            <a:r>
              <a:rPr lang="ru-RU" b="1" dirty="0" smtClean="0">
                <a:solidFill>
                  <a:schemeClr val="tx2"/>
                </a:solidFill>
              </a:rPr>
              <a:t>Основной этап:</a:t>
            </a:r>
            <a:endParaRPr lang="ru-RU" dirty="0" smtClean="0">
              <a:solidFill>
                <a:schemeClr val="tx2"/>
              </a:solidFill>
            </a:endParaRPr>
          </a:p>
          <a:p>
            <a:pPr fontAlgn="base"/>
            <a:r>
              <a:rPr lang="ru-RU" sz="2600" dirty="0" smtClean="0">
                <a:solidFill>
                  <a:schemeClr val="tx2"/>
                </a:solidFill>
              </a:rPr>
              <a:t>Беседа с детьми «Золотая соль» </a:t>
            </a:r>
          </a:p>
          <a:p>
            <a:pPr fontAlgn="base"/>
            <a:r>
              <a:rPr lang="ru-RU" sz="2600" dirty="0" smtClean="0">
                <a:solidFill>
                  <a:schemeClr val="tx2"/>
                </a:solidFill>
              </a:rPr>
              <a:t>Практическая деятельность «Посыпание скользких  дорожек солью»</a:t>
            </a:r>
          </a:p>
          <a:p>
            <a:pPr fontAlgn="base"/>
            <a:r>
              <a:rPr lang="ru-RU" sz="2600" dirty="0" smtClean="0">
                <a:solidFill>
                  <a:schemeClr val="tx2"/>
                </a:solidFill>
              </a:rPr>
              <a:t> Просмотр видео презентации «Где и как добывают соль» (Из серии «Хочу всё знать»)</a:t>
            </a:r>
          </a:p>
          <a:p>
            <a:pPr fontAlgn="base"/>
            <a:r>
              <a:rPr lang="ru-RU" sz="2600" dirty="0" smtClean="0">
                <a:solidFill>
                  <a:schemeClr val="tx2"/>
                </a:solidFill>
              </a:rPr>
              <a:t>Коллективный труд «Чистка сковороды солью»</a:t>
            </a:r>
          </a:p>
          <a:p>
            <a:pPr fontAlgn="base"/>
            <a:r>
              <a:rPr lang="ru-RU" sz="2600" dirty="0" smtClean="0">
                <a:solidFill>
                  <a:schemeClr val="tx2"/>
                </a:solidFill>
              </a:rPr>
              <a:t>Творческая деятельность «Соленые рисунки»</a:t>
            </a:r>
          </a:p>
          <a:p>
            <a:pPr fontAlgn="base">
              <a:buNone/>
            </a:pPr>
            <a:r>
              <a:rPr lang="ru-RU" sz="3000" b="1" dirty="0" smtClean="0">
                <a:solidFill>
                  <a:schemeClr val="tx2"/>
                </a:solidFill>
              </a:rPr>
              <a:t>    Практический этап:</a:t>
            </a:r>
          </a:p>
          <a:p>
            <a:pPr fontAlgn="base"/>
            <a:r>
              <a:rPr lang="ru-RU" dirty="0" smtClean="0">
                <a:solidFill>
                  <a:schemeClr val="tx2"/>
                </a:solidFill>
              </a:rPr>
              <a:t>Опытно – экспериментальная деятельность </a:t>
            </a:r>
            <a:endParaRPr lang="ru-RU" sz="2600" dirty="0" smtClean="0">
              <a:solidFill>
                <a:schemeClr val="tx2"/>
              </a:solidFill>
            </a:endParaRPr>
          </a:p>
          <a:p>
            <a:pPr fontAlgn="base"/>
            <a:endParaRPr lang="ru-RU" dirty="0" smtClean="0"/>
          </a:p>
          <a:p>
            <a:pPr>
              <a:buNone/>
            </a:pPr>
            <a:endParaRPr lang="ru-RU"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Беседа с детьми «Золотая соль»</a:t>
            </a:r>
            <a:endParaRPr lang="ru-RU" dirty="0"/>
          </a:p>
        </p:txBody>
      </p:sp>
      <p:pic>
        <p:nvPicPr>
          <p:cNvPr id="4" name="Содержимое 3" descr="C:\Users\Руслан\Downloads\IMG-20211028-WA0017.jpg"/>
          <p:cNvPicPr>
            <a:picLocks noGrp="1"/>
          </p:cNvPicPr>
          <p:nvPr>
            <p:ph idx="1"/>
          </p:nvPr>
        </p:nvPicPr>
        <p:blipFill>
          <a:blip r:embed="rId2" cstate="print"/>
          <a:srcRect/>
          <a:stretch>
            <a:fillRect/>
          </a:stretch>
        </p:blipFill>
        <p:spPr bwMode="auto">
          <a:xfrm>
            <a:off x="2452914" y="1524000"/>
            <a:ext cx="6204706" cy="4754563"/>
          </a:xfrm>
          <a:prstGeom prst="rect">
            <a:avLst/>
          </a:prstGeom>
          <a:noFill/>
          <a:ln w="9525">
            <a:noFill/>
            <a:miter lim="800000"/>
            <a:headEnd/>
            <a:tailEnd/>
          </a:ln>
        </p:spPr>
      </p:pic>
      <p:pic>
        <p:nvPicPr>
          <p:cNvPr id="5" name="Рисунок 4" descr="C:\Users\Руслан\Downloads\05-12-2021_17-54-36\IMG_20211126_165321.jpg"/>
          <p:cNvPicPr/>
          <p:nvPr/>
        </p:nvPicPr>
        <p:blipFill>
          <a:blip r:embed="rId3" cstate="print"/>
          <a:srcRect/>
          <a:stretch>
            <a:fillRect/>
          </a:stretch>
        </p:blipFill>
        <p:spPr bwMode="auto">
          <a:xfrm>
            <a:off x="8984343" y="1465058"/>
            <a:ext cx="2775820" cy="4311627"/>
          </a:xfrm>
          <a:prstGeom prst="rect">
            <a:avLst/>
          </a:prstGeom>
          <a:noFill/>
          <a:ln w="9525">
            <a:noFill/>
            <a:miter lim="800000"/>
            <a:headEnd/>
            <a:tailEnd/>
          </a:ln>
        </p:spPr>
      </p:pic>
      <p:sp>
        <p:nvSpPr>
          <p:cNvPr id="7" name="Прямоугольник 6"/>
          <p:cNvSpPr/>
          <p:nvPr/>
        </p:nvSpPr>
        <p:spPr>
          <a:xfrm>
            <a:off x="8911771" y="5878285"/>
            <a:ext cx="2830286" cy="682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Посыпание скользких дорожек солью.</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Коллективный труд «Чистка сковороды солью»</a:t>
            </a:r>
            <a:br>
              <a:rPr lang="ru-RU" dirty="0" smtClean="0"/>
            </a:br>
            <a:endParaRPr lang="ru-RU" dirty="0"/>
          </a:p>
        </p:txBody>
      </p:sp>
      <p:pic>
        <p:nvPicPr>
          <p:cNvPr id="4" name="Содержимое 3" descr="C:\Users\Руслан\Downloads\06-12-2021_16-36-54\IMG_20211206_162059.jpg"/>
          <p:cNvPicPr>
            <a:picLocks noGrp="1"/>
          </p:cNvPicPr>
          <p:nvPr>
            <p:ph idx="1"/>
          </p:nvPr>
        </p:nvPicPr>
        <p:blipFill>
          <a:blip r:embed="rId2" cstate="print"/>
          <a:srcRect/>
          <a:stretch>
            <a:fillRect/>
          </a:stretch>
        </p:blipFill>
        <p:spPr bwMode="auto">
          <a:xfrm>
            <a:off x="2257730" y="1727200"/>
            <a:ext cx="4070499" cy="4722885"/>
          </a:xfrm>
          <a:prstGeom prst="rect">
            <a:avLst/>
          </a:prstGeom>
          <a:noFill/>
          <a:ln w="9525">
            <a:noFill/>
            <a:miter lim="800000"/>
            <a:headEnd/>
            <a:tailEnd/>
          </a:ln>
        </p:spPr>
      </p:pic>
      <p:pic>
        <p:nvPicPr>
          <p:cNvPr id="5" name="Рисунок 4" descr="C:\Users\Руслан\Downloads\06-12-2021_16-36-54\IMG_20211206_162807.jpg"/>
          <p:cNvPicPr/>
          <p:nvPr/>
        </p:nvPicPr>
        <p:blipFill>
          <a:blip r:embed="rId3" cstate="print"/>
          <a:srcRect/>
          <a:stretch>
            <a:fillRect/>
          </a:stretch>
        </p:blipFill>
        <p:spPr bwMode="auto">
          <a:xfrm>
            <a:off x="6391564" y="1509486"/>
            <a:ext cx="5611751" cy="46728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7815" y="307691"/>
            <a:ext cx="9563500" cy="911509"/>
          </a:xfrm>
        </p:spPr>
        <p:txBody>
          <a:bodyPr>
            <a:normAutofit fontScale="90000"/>
          </a:bodyPr>
          <a:lstStyle/>
          <a:p>
            <a:r>
              <a:rPr lang="ru-RU" dirty="0" smtClean="0">
                <a:solidFill>
                  <a:srgbClr val="FF0000"/>
                </a:solidFill>
              </a:rPr>
              <a:t>Творческая деятельность «Соленые рисунки»</a:t>
            </a:r>
            <a:r>
              <a:rPr lang="ru-RU" dirty="0" smtClean="0"/>
              <a:t/>
            </a:r>
            <a:br>
              <a:rPr lang="ru-RU" dirty="0" smtClean="0"/>
            </a:br>
            <a:endParaRPr lang="ru-RU" dirty="0"/>
          </a:p>
        </p:txBody>
      </p:sp>
      <p:pic>
        <p:nvPicPr>
          <p:cNvPr id="4" name="Содержимое 3" descr="C:\Users\Руслан\Downloads\06-12-2021_16-36-54\IMG_20211206_113523.jpg"/>
          <p:cNvPicPr>
            <a:picLocks noGrp="1"/>
          </p:cNvPicPr>
          <p:nvPr>
            <p:ph idx="1"/>
          </p:nvPr>
        </p:nvPicPr>
        <p:blipFill>
          <a:blip r:embed="rId2" cstate="print"/>
          <a:srcRect/>
          <a:stretch>
            <a:fillRect/>
          </a:stretch>
        </p:blipFill>
        <p:spPr bwMode="auto">
          <a:xfrm>
            <a:off x="3372679" y="1111223"/>
            <a:ext cx="3505200" cy="2360846"/>
          </a:xfrm>
          <a:prstGeom prst="rect">
            <a:avLst/>
          </a:prstGeom>
          <a:noFill/>
          <a:ln w="9525">
            <a:noFill/>
            <a:miter lim="800000"/>
            <a:headEnd/>
            <a:tailEnd/>
          </a:ln>
        </p:spPr>
      </p:pic>
      <p:pic>
        <p:nvPicPr>
          <p:cNvPr id="5" name="Рисунок 4" descr="C:\Users\Руслан\Downloads\06-12-2021_16-36-54\IMG_20211206_113530.jpg"/>
          <p:cNvPicPr/>
          <p:nvPr/>
        </p:nvPicPr>
        <p:blipFill>
          <a:blip r:embed="rId3" cstate="print"/>
          <a:srcRect/>
          <a:stretch>
            <a:fillRect/>
          </a:stretch>
        </p:blipFill>
        <p:spPr bwMode="auto">
          <a:xfrm>
            <a:off x="7635323" y="757858"/>
            <a:ext cx="3668032" cy="2940503"/>
          </a:xfrm>
          <a:prstGeom prst="rect">
            <a:avLst/>
          </a:prstGeom>
          <a:noFill/>
          <a:ln w="9525">
            <a:noFill/>
            <a:miter lim="800000"/>
            <a:headEnd/>
            <a:tailEnd/>
          </a:ln>
        </p:spPr>
      </p:pic>
      <p:pic>
        <p:nvPicPr>
          <p:cNvPr id="6146" name="Picture 2" descr="C:\Users\Руслан\Pictures\2022-01-30 2020-2021 с телефона\2020-2021 с телефона 6372.jpg"/>
          <p:cNvPicPr>
            <a:picLocks noChangeAspect="1" noChangeArrowheads="1"/>
          </p:cNvPicPr>
          <p:nvPr/>
        </p:nvPicPr>
        <p:blipFill>
          <a:blip r:embed="rId4" cstate="print"/>
          <a:srcRect/>
          <a:stretch>
            <a:fillRect/>
          </a:stretch>
        </p:blipFill>
        <p:spPr bwMode="auto">
          <a:xfrm>
            <a:off x="2324100" y="3595687"/>
            <a:ext cx="3448050" cy="2586038"/>
          </a:xfrm>
          <a:prstGeom prst="rect">
            <a:avLst/>
          </a:prstGeom>
          <a:noFill/>
        </p:spPr>
      </p:pic>
      <p:pic>
        <p:nvPicPr>
          <p:cNvPr id="6147" name="Picture 3" descr="C:\Users\Руслан\Pictures\2022-01-30 2020-2021 с телефона\2020-2021 с телефона 6173.jpg"/>
          <p:cNvPicPr>
            <a:picLocks noChangeAspect="1" noChangeArrowheads="1"/>
          </p:cNvPicPr>
          <p:nvPr/>
        </p:nvPicPr>
        <p:blipFill>
          <a:blip r:embed="rId5" cstate="print"/>
          <a:srcRect/>
          <a:stretch>
            <a:fillRect/>
          </a:stretch>
        </p:blipFill>
        <p:spPr bwMode="auto">
          <a:xfrm rot="16200000">
            <a:off x="6731773" y="3362297"/>
            <a:ext cx="2815590" cy="375412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9D7724-BEB9-42EC-9E6A-0D5520CFA9E8}"/>
              </a:ext>
            </a:extLst>
          </p:cNvPr>
          <p:cNvSpPr>
            <a:spLocks noGrp="1"/>
          </p:cNvSpPr>
          <p:nvPr>
            <p:ph type="title"/>
          </p:nvPr>
        </p:nvSpPr>
        <p:spPr/>
        <p:txBody>
          <a:bodyPr/>
          <a:lstStyle/>
          <a:p>
            <a:r>
              <a:rPr lang="ru-RU" dirty="0" smtClean="0">
                <a:solidFill>
                  <a:srgbClr val="C00000"/>
                </a:solidFill>
              </a:rPr>
              <a:t>Актуальность метода экспериментирования </a:t>
            </a:r>
            <a:endParaRPr lang="ru-RU" dirty="0">
              <a:solidFill>
                <a:srgbClr val="C00000"/>
              </a:solidFill>
            </a:endParaRPr>
          </a:p>
        </p:txBody>
      </p:sp>
      <p:grpSp>
        <p:nvGrpSpPr>
          <p:cNvPr id="8" name="Группа 7">
            <a:extLst>
              <a:ext uri="{FF2B5EF4-FFF2-40B4-BE49-F238E27FC236}">
                <a16:creationId xmlns="" xmlns:a16="http://schemas.microsoft.com/office/drawing/2014/main" id="{FA8E3477-32CF-4502-A9C0-5B998DA2716B}"/>
              </a:ext>
            </a:extLst>
          </p:cNvPr>
          <p:cNvGrpSpPr/>
          <p:nvPr/>
        </p:nvGrpSpPr>
        <p:grpSpPr>
          <a:xfrm>
            <a:off x="5477725" y="4514762"/>
            <a:ext cx="4155970" cy="1518906"/>
            <a:chOff x="7491000" y="3879000"/>
            <a:chExt cx="1845000" cy="1980000"/>
          </a:xfrm>
        </p:grpSpPr>
        <p:sp>
          <p:nvSpPr>
            <p:cNvPr id="9" name="Полилиния: фигура 8">
              <a:extLst>
                <a:ext uri="{FF2B5EF4-FFF2-40B4-BE49-F238E27FC236}">
                  <a16:creationId xmlns="" xmlns:a16="http://schemas.microsoft.com/office/drawing/2014/main" id="{3696310C-2076-46B1-AFC0-F7523490C7CB}"/>
                </a:ext>
              </a:extLst>
            </p:cNvPr>
            <p:cNvSpPr/>
            <p:nvPr/>
          </p:nvSpPr>
          <p:spPr>
            <a:xfrm>
              <a:off x="7491000" y="4149000"/>
              <a:ext cx="1845000" cy="1710000"/>
            </a:xfrm>
            <a:custGeom>
              <a:avLst/>
              <a:gdLst>
                <a:gd name="connsiteX0" fmla="*/ 0 w 1845000"/>
                <a:gd name="connsiteY0" fmla="*/ 0 h 1710000"/>
                <a:gd name="connsiteX1" fmla="*/ 1845000 w 1845000"/>
                <a:gd name="connsiteY1" fmla="*/ 0 h 1710000"/>
                <a:gd name="connsiteX2" fmla="*/ 1845000 w 1845000"/>
                <a:gd name="connsiteY2" fmla="*/ 1440000 h 1710000"/>
                <a:gd name="connsiteX3" fmla="*/ 922500 w 1845000"/>
                <a:gd name="connsiteY3" fmla="*/ 1710000 h 1710000"/>
                <a:gd name="connsiteX4" fmla="*/ 0 w 1845000"/>
                <a:gd name="connsiteY4" fmla="*/ 144000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00" h="1710000">
                  <a:moveTo>
                    <a:pt x="0" y="0"/>
                  </a:moveTo>
                  <a:lnTo>
                    <a:pt x="1845000" y="0"/>
                  </a:lnTo>
                  <a:lnTo>
                    <a:pt x="1845000" y="1440000"/>
                  </a:lnTo>
                  <a:cubicBezTo>
                    <a:pt x="1845000" y="1589117"/>
                    <a:pt x="1431983" y="1710000"/>
                    <a:pt x="922500" y="1710000"/>
                  </a:cubicBezTo>
                  <a:cubicBezTo>
                    <a:pt x="413017" y="1710000"/>
                    <a:pt x="0" y="1589117"/>
                    <a:pt x="0" y="1440000"/>
                  </a:cubicBezTo>
                  <a:close/>
                </a:path>
              </a:pathLst>
            </a:custGeom>
            <a:gradFill flip="none" rotWithShape="1">
              <a:gsLst>
                <a:gs pos="22000">
                  <a:schemeClr val="accent2"/>
                </a:gs>
                <a:gs pos="92000">
                  <a:schemeClr val="accent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accent2"/>
                </a:solidFill>
              </a:endParaRPr>
            </a:p>
          </p:txBody>
        </p:sp>
        <p:sp>
          <p:nvSpPr>
            <p:cNvPr id="10" name="Овал 9">
              <a:extLst>
                <a:ext uri="{FF2B5EF4-FFF2-40B4-BE49-F238E27FC236}">
                  <a16:creationId xmlns="" xmlns:a16="http://schemas.microsoft.com/office/drawing/2014/main" id="{6B480DD2-607A-4168-8C6F-48EA6B3FBD46}"/>
                </a:ext>
              </a:extLst>
            </p:cNvPr>
            <p:cNvSpPr/>
            <p:nvPr/>
          </p:nvSpPr>
          <p:spPr>
            <a:xfrm>
              <a:off x="7491000" y="3879000"/>
              <a:ext cx="1845000" cy="540000"/>
            </a:xfrm>
            <a:prstGeom prst="ellipse">
              <a:avLst/>
            </a:prstGeom>
            <a:solidFill>
              <a:schemeClr val="accent2"/>
            </a:solidFill>
            <a:ln>
              <a:gradFill>
                <a:gsLst>
                  <a:gs pos="39000">
                    <a:schemeClr val="bg1">
                      <a:lumMod val="95000"/>
                      <a:alpha val="0"/>
                    </a:schemeClr>
                  </a:gs>
                  <a:gs pos="0">
                    <a:schemeClr val="bg1"/>
                  </a:gs>
                  <a:gs pos="70000">
                    <a:schemeClr val="bg1">
                      <a:lumMod val="95000"/>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1" name="Группа 10">
            <a:extLst>
              <a:ext uri="{FF2B5EF4-FFF2-40B4-BE49-F238E27FC236}">
                <a16:creationId xmlns="" xmlns:a16="http://schemas.microsoft.com/office/drawing/2014/main" id="{F5386B3B-F65B-4C44-9D99-742929EFFD6A}"/>
              </a:ext>
            </a:extLst>
          </p:cNvPr>
          <p:cNvGrpSpPr/>
          <p:nvPr/>
        </p:nvGrpSpPr>
        <p:grpSpPr>
          <a:xfrm>
            <a:off x="6662345" y="3244119"/>
            <a:ext cx="4155970" cy="1518906"/>
            <a:chOff x="7491000" y="3879000"/>
            <a:chExt cx="1845000" cy="1980000"/>
          </a:xfrm>
        </p:grpSpPr>
        <p:sp>
          <p:nvSpPr>
            <p:cNvPr id="12" name="Полилиния: фигура 11">
              <a:extLst>
                <a:ext uri="{FF2B5EF4-FFF2-40B4-BE49-F238E27FC236}">
                  <a16:creationId xmlns="" xmlns:a16="http://schemas.microsoft.com/office/drawing/2014/main" id="{106F12CB-9947-4281-BF8B-6DE609A8B5ED}"/>
                </a:ext>
              </a:extLst>
            </p:cNvPr>
            <p:cNvSpPr/>
            <p:nvPr/>
          </p:nvSpPr>
          <p:spPr>
            <a:xfrm>
              <a:off x="7491000" y="4149000"/>
              <a:ext cx="1845000" cy="1710000"/>
            </a:xfrm>
            <a:custGeom>
              <a:avLst/>
              <a:gdLst>
                <a:gd name="connsiteX0" fmla="*/ 0 w 1845000"/>
                <a:gd name="connsiteY0" fmla="*/ 0 h 1710000"/>
                <a:gd name="connsiteX1" fmla="*/ 1845000 w 1845000"/>
                <a:gd name="connsiteY1" fmla="*/ 0 h 1710000"/>
                <a:gd name="connsiteX2" fmla="*/ 1845000 w 1845000"/>
                <a:gd name="connsiteY2" fmla="*/ 1440000 h 1710000"/>
                <a:gd name="connsiteX3" fmla="*/ 922500 w 1845000"/>
                <a:gd name="connsiteY3" fmla="*/ 1710000 h 1710000"/>
                <a:gd name="connsiteX4" fmla="*/ 0 w 1845000"/>
                <a:gd name="connsiteY4" fmla="*/ 144000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00" h="1710000">
                  <a:moveTo>
                    <a:pt x="0" y="0"/>
                  </a:moveTo>
                  <a:lnTo>
                    <a:pt x="1845000" y="0"/>
                  </a:lnTo>
                  <a:lnTo>
                    <a:pt x="1845000" y="1440000"/>
                  </a:lnTo>
                  <a:cubicBezTo>
                    <a:pt x="1845000" y="1589117"/>
                    <a:pt x="1431983" y="1710000"/>
                    <a:pt x="922500" y="1710000"/>
                  </a:cubicBezTo>
                  <a:cubicBezTo>
                    <a:pt x="413017" y="1710000"/>
                    <a:pt x="0" y="1589117"/>
                    <a:pt x="0" y="1440000"/>
                  </a:cubicBezTo>
                  <a:close/>
                </a:path>
              </a:pathLst>
            </a:custGeom>
            <a:gradFill flip="none" rotWithShape="1">
              <a:gsLst>
                <a:gs pos="22000">
                  <a:schemeClr val="accent3"/>
                </a:gs>
                <a:gs pos="92000">
                  <a:schemeClr val="accent3">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accent2"/>
                </a:solidFill>
              </a:endParaRPr>
            </a:p>
          </p:txBody>
        </p:sp>
        <p:sp>
          <p:nvSpPr>
            <p:cNvPr id="13" name="Овал 12">
              <a:extLst>
                <a:ext uri="{FF2B5EF4-FFF2-40B4-BE49-F238E27FC236}">
                  <a16:creationId xmlns="" xmlns:a16="http://schemas.microsoft.com/office/drawing/2014/main" id="{DC5AE356-6D51-4589-84DC-E52AA7292E3B}"/>
                </a:ext>
              </a:extLst>
            </p:cNvPr>
            <p:cNvSpPr/>
            <p:nvPr/>
          </p:nvSpPr>
          <p:spPr>
            <a:xfrm>
              <a:off x="7491000" y="3879000"/>
              <a:ext cx="1845000" cy="540000"/>
            </a:xfrm>
            <a:prstGeom prst="ellipse">
              <a:avLst/>
            </a:prstGeom>
            <a:solidFill>
              <a:schemeClr val="accent3">
                <a:lumMod val="75000"/>
              </a:schemeClr>
            </a:solidFill>
            <a:ln>
              <a:gradFill>
                <a:gsLst>
                  <a:gs pos="39000">
                    <a:schemeClr val="bg1">
                      <a:lumMod val="95000"/>
                      <a:alpha val="0"/>
                    </a:schemeClr>
                  </a:gs>
                  <a:gs pos="0">
                    <a:schemeClr val="bg1"/>
                  </a:gs>
                  <a:gs pos="70000">
                    <a:schemeClr val="bg1">
                      <a:lumMod val="95000"/>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4" name="Группа 13">
            <a:extLst>
              <a:ext uri="{FF2B5EF4-FFF2-40B4-BE49-F238E27FC236}">
                <a16:creationId xmlns="" xmlns:a16="http://schemas.microsoft.com/office/drawing/2014/main" id="{60C7DBC9-ED6B-4D9A-B92C-0B16AF636A32}"/>
              </a:ext>
            </a:extLst>
          </p:cNvPr>
          <p:cNvGrpSpPr/>
          <p:nvPr/>
        </p:nvGrpSpPr>
        <p:grpSpPr>
          <a:xfrm>
            <a:off x="7846965" y="1973476"/>
            <a:ext cx="4155970" cy="1518906"/>
            <a:chOff x="7491000" y="3879000"/>
            <a:chExt cx="1845000" cy="1980000"/>
          </a:xfrm>
        </p:grpSpPr>
        <p:sp>
          <p:nvSpPr>
            <p:cNvPr id="15" name="Полилиния: фигура 14">
              <a:extLst>
                <a:ext uri="{FF2B5EF4-FFF2-40B4-BE49-F238E27FC236}">
                  <a16:creationId xmlns="" xmlns:a16="http://schemas.microsoft.com/office/drawing/2014/main" id="{2451AFC0-E5DC-4BC6-A79E-F9EACBF6E8FB}"/>
                </a:ext>
              </a:extLst>
            </p:cNvPr>
            <p:cNvSpPr/>
            <p:nvPr/>
          </p:nvSpPr>
          <p:spPr>
            <a:xfrm>
              <a:off x="7491000" y="4149000"/>
              <a:ext cx="1845000" cy="1710000"/>
            </a:xfrm>
            <a:custGeom>
              <a:avLst/>
              <a:gdLst>
                <a:gd name="connsiteX0" fmla="*/ 0 w 1845000"/>
                <a:gd name="connsiteY0" fmla="*/ 0 h 1710000"/>
                <a:gd name="connsiteX1" fmla="*/ 1845000 w 1845000"/>
                <a:gd name="connsiteY1" fmla="*/ 0 h 1710000"/>
                <a:gd name="connsiteX2" fmla="*/ 1845000 w 1845000"/>
                <a:gd name="connsiteY2" fmla="*/ 1440000 h 1710000"/>
                <a:gd name="connsiteX3" fmla="*/ 922500 w 1845000"/>
                <a:gd name="connsiteY3" fmla="*/ 1710000 h 1710000"/>
                <a:gd name="connsiteX4" fmla="*/ 0 w 1845000"/>
                <a:gd name="connsiteY4" fmla="*/ 1440000 h 17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5000" h="1710000">
                  <a:moveTo>
                    <a:pt x="0" y="0"/>
                  </a:moveTo>
                  <a:lnTo>
                    <a:pt x="1845000" y="0"/>
                  </a:lnTo>
                  <a:lnTo>
                    <a:pt x="1845000" y="1440000"/>
                  </a:lnTo>
                  <a:cubicBezTo>
                    <a:pt x="1845000" y="1589117"/>
                    <a:pt x="1431983" y="1710000"/>
                    <a:pt x="922500" y="1710000"/>
                  </a:cubicBezTo>
                  <a:cubicBezTo>
                    <a:pt x="413017" y="1710000"/>
                    <a:pt x="0" y="1589117"/>
                    <a:pt x="0" y="1440000"/>
                  </a:cubicBezTo>
                  <a:close/>
                </a:path>
              </a:pathLst>
            </a:custGeom>
            <a:gradFill flip="none" rotWithShape="1">
              <a:gsLst>
                <a:gs pos="22000">
                  <a:schemeClr val="accent4"/>
                </a:gs>
                <a:gs pos="92000">
                  <a:schemeClr val="accent4">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solidFill>
                  <a:schemeClr val="accent2"/>
                </a:solidFill>
              </a:endParaRPr>
            </a:p>
          </p:txBody>
        </p:sp>
        <p:sp>
          <p:nvSpPr>
            <p:cNvPr id="16" name="Овал 15">
              <a:extLst>
                <a:ext uri="{FF2B5EF4-FFF2-40B4-BE49-F238E27FC236}">
                  <a16:creationId xmlns="" xmlns:a16="http://schemas.microsoft.com/office/drawing/2014/main" id="{1A8445AD-BC27-402A-BBB6-16D94D664BD5}"/>
                </a:ext>
              </a:extLst>
            </p:cNvPr>
            <p:cNvSpPr/>
            <p:nvPr/>
          </p:nvSpPr>
          <p:spPr>
            <a:xfrm>
              <a:off x="7491000" y="3879000"/>
              <a:ext cx="1845000" cy="540000"/>
            </a:xfrm>
            <a:prstGeom prst="ellipse">
              <a:avLst/>
            </a:prstGeom>
            <a:solidFill>
              <a:schemeClr val="accent4">
                <a:lumMod val="75000"/>
              </a:schemeClr>
            </a:solidFill>
            <a:ln>
              <a:gradFill>
                <a:gsLst>
                  <a:gs pos="39000">
                    <a:schemeClr val="bg1">
                      <a:lumMod val="95000"/>
                      <a:alpha val="0"/>
                    </a:schemeClr>
                  </a:gs>
                  <a:gs pos="0">
                    <a:schemeClr val="bg1"/>
                  </a:gs>
                  <a:gs pos="70000">
                    <a:schemeClr val="bg1">
                      <a:lumMod val="95000"/>
                      <a:alpha val="0"/>
                    </a:schemeClr>
                  </a:gs>
                </a:gsLst>
                <a:lin ang="162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7" name="Группа 16">
            <a:extLst>
              <a:ext uri="{FF2B5EF4-FFF2-40B4-BE49-F238E27FC236}">
                <a16:creationId xmlns="" xmlns:a16="http://schemas.microsoft.com/office/drawing/2014/main" id="{BCDA6503-7777-4EC0-917B-C21EE86FE6FC}"/>
              </a:ext>
            </a:extLst>
          </p:cNvPr>
          <p:cNvGrpSpPr/>
          <p:nvPr/>
        </p:nvGrpSpPr>
        <p:grpSpPr>
          <a:xfrm>
            <a:off x="3933372" y="1750524"/>
            <a:ext cx="3848692" cy="1833617"/>
            <a:chOff x="76059" y="4588711"/>
            <a:chExt cx="3384233" cy="1833617"/>
          </a:xfrm>
        </p:grpSpPr>
        <p:sp>
          <p:nvSpPr>
            <p:cNvPr id="18" name="TextBox 17">
              <a:extLst>
                <a:ext uri="{FF2B5EF4-FFF2-40B4-BE49-F238E27FC236}">
                  <a16:creationId xmlns="" xmlns:a16="http://schemas.microsoft.com/office/drawing/2014/main" id="{56B6CAE2-834C-4D36-84F4-E4D3508E03A1}"/>
                </a:ext>
              </a:extLst>
            </p:cNvPr>
            <p:cNvSpPr txBox="1"/>
            <p:nvPr/>
          </p:nvSpPr>
          <p:spPr>
            <a:xfrm>
              <a:off x="363412" y="4588711"/>
              <a:ext cx="2153362" cy="400110"/>
            </a:xfrm>
            <a:prstGeom prst="rect">
              <a:avLst/>
            </a:prstGeom>
            <a:noFill/>
          </p:spPr>
          <p:txBody>
            <a:bodyPr wrap="square" rtlCol="0">
              <a:spAutoFit/>
            </a:bodyPr>
            <a:lstStyle/>
            <a:p>
              <a:r>
                <a:rPr lang="ru-RU" sz="2000" b="1" dirty="0" smtClean="0">
                  <a:solidFill>
                    <a:schemeClr val="accent4"/>
                  </a:solidFill>
                </a:rPr>
                <a:t>1. </a:t>
              </a:r>
              <a:endParaRPr lang="ru-RU" sz="2000" b="1" dirty="0">
                <a:solidFill>
                  <a:schemeClr val="accent4"/>
                </a:solidFill>
              </a:endParaRPr>
            </a:p>
          </p:txBody>
        </p:sp>
        <p:sp>
          <p:nvSpPr>
            <p:cNvPr id="19" name="TextBox 18">
              <a:extLst>
                <a:ext uri="{FF2B5EF4-FFF2-40B4-BE49-F238E27FC236}">
                  <a16:creationId xmlns="" xmlns:a16="http://schemas.microsoft.com/office/drawing/2014/main" id="{BA8B30D8-A7B7-4774-B766-A268F04CC124}"/>
                </a:ext>
              </a:extLst>
            </p:cNvPr>
            <p:cNvSpPr txBox="1"/>
            <p:nvPr/>
          </p:nvSpPr>
          <p:spPr>
            <a:xfrm>
              <a:off x="76059" y="5098889"/>
              <a:ext cx="3384233" cy="1323439"/>
            </a:xfrm>
            <a:prstGeom prst="rect">
              <a:avLst/>
            </a:prstGeom>
            <a:noFill/>
          </p:spPr>
          <p:txBody>
            <a:bodyPr wrap="square" rtlCol="0">
              <a:spAutoFit/>
            </a:bodyPr>
            <a:lstStyle/>
            <a:p>
              <a:r>
                <a:rPr lang="ru-RU" sz="1600" b="1" dirty="0" smtClean="0">
                  <a:solidFill>
                    <a:srgbClr val="002060"/>
                  </a:solidFill>
                </a:rPr>
                <a:t>Дает детям реальные представления о различных сторонах изучаемого объекта, о его взаимоотношениях с другими объектами и со средой обитания.</a:t>
              </a:r>
              <a:endParaRPr lang="en-US" sz="1600" b="1" dirty="0">
                <a:solidFill>
                  <a:srgbClr val="002060"/>
                </a:solidFill>
              </a:endParaRPr>
            </a:p>
          </p:txBody>
        </p:sp>
      </p:grpSp>
      <p:sp>
        <p:nvSpPr>
          <p:cNvPr id="21" name="TextBox 20">
            <a:extLst>
              <a:ext uri="{FF2B5EF4-FFF2-40B4-BE49-F238E27FC236}">
                <a16:creationId xmlns="" xmlns:a16="http://schemas.microsoft.com/office/drawing/2014/main" id="{98F1E2C0-D528-4E57-BBB5-28F905A80DF3}"/>
              </a:ext>
            </a:extLst>
          </p:cNvPr>
          <p:cNvSpPr txBox="1"/>
          <p:nvPr/>
        </p:nvSpPr>
        <p:spPr>
          <a:xfrm>
            <a:off x="6313715" y="4934857"/>
            <a:ext cx="3294742" cy="1077218"/>
          </a:xfrm>
          <a:prstGeom prst="rect">
            <a:avLst/>
          </a:prstGeom>
          <a:noFill/>
        </p:spPr>
        <p:txBody>
          <a:bodyPr wrap="square" rtlCol="0">
            <a:spAutoFit/>
          </a:bodyPr>
          <a:lstStyle/>
          <a:p>
            <a:pPr algn="ctr"/>
            <a:r>
              <a:rPr lang="ru-RU" sz="1600" b="1" dirty="0" smtClean="0">
                <a:solidFill>
                  <a:srgbClr val="C00000"/>
                </a:solidFill>
              </a:rPr>
              <a:t>так как необходимо давать отчет об увиденном, формулировать обнаруженные закономерности и выводы.</a:t>
            </a:r>
            <a:endParaRPr lang="en-US" sz="1600" b="1" dirty="0">
              <a:solidFill>
                <a:srgbClr val="C00000"/>
              </a:solidFill>
            </a:endParaRPr>
          </a:p>
        </p:txBody>
      </p:sp>
      <p:sp>
        <p:nvSpPr>
          <p:cNvPr id="22" name="TextBox 21">
            <a:extLst>
              <a:ext uri="{FF2B5EF4-FFF2-40B4-BE49-F238E27FC236}">
                <a16:creationId xmlns="" xmlns:a16="http://schemas.microsoft.com/office/drawing/2014/main" id="{49BABEFE-B9C9-4036-B0ED-6ED9ED4099AB}"/>
              </a:ext>
            </a:extLst>
          </p:cNvPr>
          <p:cNvSpPr txBox="1"/>
          <p:nvPr/>
        </p:nvSpPr>
        <p:spPr>
          <a:xfrm>
            <a:off x="7474857" y="3672114"/>
            <a:ext cx="3468914" cy="1323439"/>
          </a:xfrm>
          <a:prstGeom prst="rect">
            <a:avLst/>
          </a:prstGeom>
          <a:noFill/>
        </p:spPr>
        <p:txBody>
          <a:bodyPr wrap="square" rtlCol="0">
            <a:spAutoFit/>
          </a:bodyPr>
          <a:lstStyle/>
          <a:p>
            <a:pPr algn="ctr"/>
            <a:r>
              <a:rPr lang="ru-RU" sz="1600" dirty="0" smtClean="0">
                <a:solidFill>
                  <a:srgbClr val="C00000"/>
                </a:solidFill>
              </a:rPr>
              <a:t> </a:t>
            </a:r>
            <a:r>
              <a:rPr lang="ru-RU" sz="1600" b="1" dirty="0" smtClean="0">
                <a:solidFill>
                  <a:srgbClr val="C00000"/>
                </a:solidFill>
              </a:rPr>
              <a:t>так как постоянно возникает необходимость совершать операции анализа и синтеза, сравнения и классификации, обобщения и экстраполяции</a:t>
            </a:r>
            <a:r>
              <a:rPr lang="ru-RU" sz="1600" dirty="0" smtClean="0">
                <a:solidFill>
                  <a:srgbClr val="C00000"/>
                </a:solidFill>
              </a:rPr>
              <a:t>.</a:t>
            </a:r>
            <a:endParaRPr lang="en-US" sz="1600" dirty="0">
              <a:solidFill>
                <a:srgbClr val="C00000"/>
              </a:solidFill>
            </a:endParaRPr>
          </a:p>
        </p:txBody>
      </p:sp>
      <p:sp>
        <p:nvSpPr>
          <p:cNvPr id="23" name="TextBox 22">
            <a:extLst>
              <a:ext uri="{FF2B5EF4-FFF2-40B4-BE49-F238E27FC236}">
                <a16:creationId xmlns="" xmlns:a16="http://schemas.microsoft.com/office/drawing/2014/main" id="{FECC5178-CC15-41D8-B582-5BC0CFE542F0}"/>
              </a:ext>
            </a:extLst>
          </p:cNvPr>
          <p:cNvSpPr txBox="1"/>
          <p:nvPr/>
        </p:nvSpPr>
        <p:spPr>
          <a:xfrm>
            <a:off x="8765850" y="2293257"/>
            <a:ext cx="3150379" cy="1323439"/>
          </a:xfrm>
          <a:prstGeom prst="rect">
            <a:avLst/>
          </a:prstGeom>
          <a:noFill/>
        </p:spPr>
        <p:txBody>
          <a:bodyPr wrap="square" rtlCol="0">
            <a:spAutoFit/>
          </a:bodyPr>
          <a:lstStyle/>
          <a:p>
            <a:pPr algn="ctr"/>
            <a:r>
              <a:rPr lang="ru-RU" sz="1600" b="1" dirty="0" smtClean="0">
                <a:solidFill>
                  <a:srgbClr val="C00000"/>
                </a:solidFill>
              </a:rPr>
              <a:t>Знания, полученные в результате эксперимента, исследовательского поиска, значительно прочнее и надежнее.</a:t>
            </a:r>
            <a:endParaRPr lang="en-US" sz="1600" b="1" dirty="0">
              <a:solidFill>
                <a:srgbClr val="C00000"/>
              </a:solidFill>
            </a:endParaRPr>
          </a:p>
        </p:txBody>
      </p:sp>
      <p:pic>
        <p:nvPicPr>
          <p:cNvPr id="24" name="Рисунок 23">
            <a:extLst>
              <a:ext uri="{FF2B5EF4-FFF2-40B4-BE49-F238E27FC236}">
                <a16:creationId xmlns="" xmlns:a16="http://schemas.microsoft.com/office/drawing/2014/main" id="{717CCA7F-6505-4817-9FCE-408145741B8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8200330" y="2661692"/>
            <a:ext cx="540000" cy="540000"/>
          </a:xfrm>
          <a:prstGeom prst="rect">
            <a:avLst/>
          </a:prstGeom>
        </p:spPr>
      </p:pic>
      <p:pic>
        <p:nvPicPr>
          <p:cNvPr id="25" name="Рисунок 24">
            <a:extLst>
              <a:ext uri="{FF2B5EF4-FFF2-40B4-BE49-F238E27FC236}">
                <a16:creationId xmlns="" xmlns:a16="http://schemas.microsoft.com/office/drawing/2014/main" id="{CE08B8B3-EC44-4465-8A11-6D4066C10B05}"/>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6991268" y="3875714"/>
            <a:ext cx="540000" cy="540000"/>
          </a:xfrm>
          <a:prstGeom prst="rect">
            <a:avLst/>
          </a:prstGeom>
        </p:spPr>
      </p:pic>
      <p:pic>
        <p:nvPicPr>
          <p:cNvPr id="26" name="Рисунок 25">
            <a:extLst>
              <a:ext uri="{FF2B5EF4-FFF2-40B4-BE49-F238E27FC236}">
                <a16:creationId xmlns="" xmlns:a16="http://schemas.microsoft.com/office/drawing/2014/main" id="{64F055BD-3C7D-4261-9296-35A7AE003704}"/>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p:blipFill>
        <p:spPr>
          <a:xfrm>
            <a:off x="5719805" y="5107386"/>
            <a:ext cx="540000" cy="540000"/>
          </a:xfrm>
          <a:prstGeom prst="rect">
            <a:avLst/>
          </a:prstGeom>
        </p:spPr>
      </p:pic>
      <p:grpSp>
        <p:nvGrpSpPr>
          <p:cNvPr id="27" name="Группа 26">
            <a:extLst>
              <a:ext uri="{FF2B5EF4-FFF2-40B4-BE49-F238E27FC236}">
                <a16:creationId xmlns="" xmlns:a16="http://schemas.microsoft.com/office/drawing/2014/main" id="{5B7915A6-BC7F-4DD7-8AE3-3469DD4E06A9}"/>
              </a:ext>
            </a:extLst>
          </p:cNvPr>
          <p:cNvGrpSpPr/>
          <p:nvPr/>
        </p:nvGrpSpPr>
        <p:grpSpPr>
          <a:xfrm>
            <a:off x="2278745" y="3450808"/>
            <a:ext cx="4150800" cy="1181518"/>
            <a:chOff x="-661480" y="4806425"/>
            <a:chExt cx="4150800" cy="1181518"/>
          </a:xfrm>
        </p:grpSpPr>
        <p:sp>
          <p:nvSpPr>
            <p:cNvPr id="28" name="TextBox 27">
              <a:extLst>
                <a:ext uri="{FF2B5EF4-FFF2-40B4-BE49-F238E27FC236}">
                  <a16:creationId xmlns="" xmlns:a16="http://schemas.microsoft.com/office/drawing/2014/main" id="{F55DFF7D-5DDE-4842-83FC-FF6176ABFDBF}"/>
                </a:ext>
              </a:extLst>
            </p:cNvPr>
            <p:cNvSpPr txBox="1"/>
            <p:nvPr/>
          </p:nvSpPr>
          <p:spPr>
            <a:xfrm>
              <a:off x="-37368" y="4806425"/>
              <a:ext cx="2713799" cy="400110"/>
            </a:xfrm>
            <a:prstGeom prst="rect">
              <a:avLst/>
            </a:prstGeom>
            <a:noFill/>
          </p:spPr>
          <p:txBody>
            <a:bodyPr wrap="square" rtlCol="0">
              <a:spAutoFit/>
            </a:bodyPr>
            <a:lstStyle/>
            <a:p>
              <a:r>
                <a:rPr lang="ru-RU" sz="2000" b="1" dirty="0" smtClean="0">
                  <a:solidFill>
                    <a:schemeClr val="accent3"/>
                  </a:solidFill>
                </a:rPr>
                <a:t>2. </a:t>
              </a:r>
              <a:endParaRPr lang="ru-RU" sz="2000" b="1" dirty="0">
                <a:solidFill>
                  <a:schemeClr val="accent3"/>
                </a:solidFill>
              </a:endParaRPr>
            </a:p>
          </p:txBody>
        </p:sp>
        <p:sp>
          <p:nvSpPr>
            <p:cNvPr id="29" name="TextBox 28">
              <a:extLst>
                <a:ext uri="{FF2B5EF4-FFF2-40B4-BE49-F238E27FC236}">
                  <a16:creationId xmlns="" xmlns:a16="http://schemas.microsoft.com/office/drawing/2014/main" id="{02DFE97E-B5E7-4006-9959-AE82C273A978}"/>
                </a:ext>
              </a:extLst>
            </p:cNvPr>
            <p:cNvSpPr txBox="1"/>
            <p:nvPr/>
          </p:nvSpPr>
          <p:spPr>
            <a:xfrm>
              <a:off x="-661480" y="5156946"/>
              <a:ext cx="4150800" cy="830997"/>
            </a:xfrm>
            <a:prstGeom prst="rect">
              <a:avLst/>
            </a:prstGeom>
            <a:noFill/>
          </p:spPr>
          <p:txBody>
            <a:bodyPr wrap="square" rtlCol="0">
              <a:spAutoFit/>
            </a:bodyPr>
            <a:lstStyle/>
            <a:p>
              <a:r>
                <a:rPr lang="ru-RU" sz="1600" b="1" dirty="0" smtClean="0">
                  <a:solidFill>
                    <a:srgbClr val="002060"/>
                  </a:solidFill>
                </a:rPr>
                <a:t>В процессе эксперимента идет обогащение памяти ребенка, активизируются его мыслительные процессы.</a:t>
              </a:r>
              <a:endParaRPr lang="en-US" sz="1600" b="1" dirty="0">
                <a:solidFill>
                  <a:srgbClr val="002060"/>
                </a:solidFill>
              </a:endParaRPr>
            </a:p>
          </p:txBody>
        </p:sp>
      </p:grpSp>
      <p:grpSp>
        <p:nvGrpSpPr>
          <p:cNvPr id="30" name="Группа 29">
            <a:extLst>
              <a:ext uri="{FF2B5EF4-FFF2-40B4-BE49-F238E27FC236}">
                <a16:creationId xmlns="" xmlns:a16="http://schemas.microsoft.com/office/drawing/2014/main" id="{672655B0-B0E5-48FD-A2D3-DA1C9C5D5005}"/>
              </a:ext>
            </a:extLst>
          </p:cNvPr>
          <p:cNvGrpSpPr/>
          <p:nvPr/>
        </p:nvGrpSpPr>
        <p:grpSpPr>
          <a:xfrm>
            <a:off x="2299972" y="5025397"/>
            <a:ext cx="3273514" cy="732618"/>
            <a:chOff x="548347" y="5270882"/>
            <a:chExt cx="3273514" cy="732618"/>
          </a:xfrm>
        </p:grpSpPr>
        <p:sp>
          <p:nvSpPr>
            <p:cNvPr id="31" name="TextBox 30">
              <a:extLst>
                <a:ext uri="{FF2B5EF4-FFF2-40B4-BE49-F238E27FC236}">
                  <a16:creationId xmlns="" xmlns:a16="http://schemas.microsoft.com/office/drawing/2014/main" id="{3972F8C7-0290-4E0D-B564-5093C774EFDE}"/>
                </a:ext>
              </a:extLst>
            </p:cNvPr>
            <p:cNvSpPr txBox="1"/>
            <p:nvPr/>
          </p:nvSpPr>
          <p:spPr>
            <a:xfrm>
              <a:off x="566611" y="5270882"/>
              <a:ext cx="2153362" cy="400110"/>
            </a:xfrm>
            <a:prstGeom prst="rect">
              <a:avLst/>
            </a:prstGeom>
            <a:noFill/>
          </p:spPr>
          <p:txBody>
            <a:bodyPr wrap="square" rtlCol="0">
              <a:spAutoFit/>
            </a:bodyPr>
            <a:lstStyle/>
            <a:p>
              <a:r>
                <a:rPr lang="ru-RU" sz="2000" b="1" dirty="0" smtClean="0">
                  <a:solidFill>
                    <a:schemeClr val="accent2"/>
                  </a:solidFill>
                </a:rPr>
                <a:t>3. </a:t>
              </a:r>
              <a:endParaRPr lang="ru-RU" sz="2000" b="1" dirty="0">
                <a:solidFill>
                  <a:schemeClr val="accent2"/>
                </a:solidFill>
              </a:endParaRPr>
            </a:p>
          </p:txBody>
        </p:sp>
        <p:sp>
          <p:nvSpPr>
            <p:cNvPr id="32" name="TextBox 31">
              <a:extLst>
                <a:ext uri="{FF2B5EF4-FFF2-40B4-BE49-F238E27FC236}">
                  <a16:creationId xmlns="" xmlns:a16="http://schemas.microsoft.com/office/drawing/2014/main" id="{4FCED983-82AB-472E-A6A1-9281A5BBB6C3}"/>
                </a:ext>
              </a:extLst>
            </p:cNvPr>
            <p:cNvSpPr txBox="1"/>
            <p:nvPr/>
          </p:nvSpPr>
          <p:spPr>
            <a:xfrm>
              <a:off x="548347" y="5664946"/>
              <a:ext cx="3273514" cy="338554"/>
            </a:xfrm>
            <a:prstGeom prst="rect">
              <a:avLst/>
            </a:prstGeom>
            <a:noFill/>
          </p:spPr>
          <p:txBody>
            <a:bodyPr wrap="square" rtlCol="0">
              <a:spAutoFit/>
            </a:bodyPr>
            <a:lstStyle/>
            <a:p>
              <a:r>
                <a:rPr lang="ru-RU" sz="1600" b="1" dirty="0" smtClean="0">
                  <a:solidFill>
                    <a:srgbClr val="002060"/>
                  </a:solidFill>
                </a:rPr>
                <a:t>Стимулирует развитие речи.</a:t>
              </a:r>
              <a:endParaRPr lang="en-US" sz="1600" b="1" dirty="0">
                <a:solidFill>
                  <a:srgbClr val="002060"/>
                </a:solidFill>
              </a:endParaRPr>
            </a:p>
          </p:txBody>
        </p:sp>
      </p:grpSp>
    </p:spTree>
    <p:extLst>
      <p:ext uri="{BB962C8B-B14F-4D97-AF65-F5344CB8AC3E}">
        <p14:creationId xmlns="" xmlns:p14="http://schemas.microsoft.com/office/powerpoint/2010/main" val="879267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a:xfrm>
            <a:off x="2382329" y="177062"/>
            <a:ext cx="9563500" cy="1325563"/>
          </a:xfrm>
        </p:spPr>
        <p:txBody>
          <a:bodyPr/>
          <a:lstStyle/>
          <a:p>
            <a:r>
              <a:rPr lang="ru-RU" dirty="0" smtClean="0">
                <a:solidFill>
                  <a:srgbClr val="FF0000"/>
                </a:solidFill>
              </a:rPr>
              <a:t>Практическая часть проекта</a:t>
            </a:r>
            <a:endParaRPr lang="ru-RU" dirty="0">
              <a:solidFill>
                <a:srgbClr val="FF0000"/>
              </a:solidFill>
            </a:endParaRPr>
          </a:p>
        </p:txBody>
      </p:sp>
      <p:pic>
        <p:nvPicPr>
          <p:cNvPr id="4" name="Содержимое 3" descr="C:\Users\Руслан\Downloads\06-12-2021_16-36-54\IMG_20211206_103100.jpg"/>
          <p:cNvPicPr>
            <a:picLocks noGrp="1"/>
          </p:cNvPicPr>
          <p:nvPr>
            <p:ph idx="1"/>
          </p:nvPr>
        </p:nvPicPr>
        <p:blipFill>
          <a:blip r:embed="rId2" cstate="print"/>
          <a:srcRect/>
          <a:stretch>
            <a:fillRect/>
          </a:stretch>
        </p:blipFill>
        <p:spPr>
          <a:xfrm>
            <a:off x="2569027" y="4180115"/>
            <a:ext cx="3570515" cy="2489200"/>
          </a:xfrm>
        </p:spPr>
      </p:pic>
      <p:pic>
        <p:nvPicPr>
          <p:cNvPr id="6" name="Рисунок 5" descr="C:\Users\Руслан\Downloads\06-12-2021_16-36-54\IMG_20211206_110947.jpg"/>
          <p:cNvPicPr/>
          <p:nvPr/>
        </p:nvPicPr>
        <p:blipFill>
          <a:blip r:embed="rId3" cstate="print"/>
          <a:srcRect/>
          <a:stretch>
            <a:fillRect/>
          </a:stretch>
        </p:blipFill>
        <p:spPr bwMode="auto">
          <a:xfrm>
            <a:off x="8287656" y="1132114"/>
            <a:ext cx="3672115" cy="5283200"/>
          </a:xfrm>
          <a:prstGeom prst="rect">
            <a:avLst/>
          </a:prstGeom>
          <a:noFill/>
          <a:ln w="9525">
            <a:noFill/>
            <a:miter lim="800000"/>
            <a:headEnd/>
            <a:tailEnd/>
          </a:ln>
        </p:spPr>
      </p:pic>
      <p:pic>
        <p:nvPicPr>
          <p:cNvPr id="7" name="Рисунок 6" descr="C:\Users\Руслан\Downloads\05-12-2021_17-54-36\IMG-20211028-WA0003.jpg"/>
          <p:cNvPicPr/>
          <p:nvPr/>
        </p:nvPicPr>
        <p:blipFill>
          <a:blip r:embed="rId4" cstate="print"/>
          <a:srcRect/>
          <a:stretch>
            <a:fillRect/>
          </a:stretch>
        </p:blipFill>
        <p:spPr bwMode="auto">
          <a:xfrm>
            <a:off x="2583543" y="1248229"/>
            <a:ext cx="5297715" cy="28012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
            </a:r>
            <a:br>
              <a:rPr lang="ru-RU" dirty="0" smtClean="0"/>
            </a:br>
            <a:r>
              <a:rPr lang="ru-RU" dirty="0" smtClean="0">
                <a:solidFill>
                  <a:srgbClr val="FF0000"/>
                </a:solidFill>
              </a:rPr>
              <a:t>«Выращивание кристаллов» в домашних условиях.</a:t>
            </a:r>
            <a:r>
              <a:rPr lang="ru-RU" dirty="0" smtClean="0"/>
              <a:t/>
            </a:r>
            <a:br>
              <a:rPr lang="ru-RU" dirty="0" smtClean="0"/>
            </a:br>
            <a:endParaRPr lang="ru-RU" dirty="0"/>
          </a:p>
        </p:txBody>
      </p:sp>
      <p:pic>
        <p:nvPicPr>
          <p:cNvPr id="1026" name="Picture 2" descr="C:\Users\Руслан\Pictures\2022-01-30 2020-2021 с телефона\2020-2021 с телефона 6790.jpg"/>
          <p:cNvPicPr>
            <a:picLocks noGrp="1" noChangeAspect="1" noChangeArrowheads="1"/>
          </p:cNvPicPr>
          <p:nvPr>
            <p:ph idx="1"/>
          </p:nvPr>
        </p:nvPicPr>
        <p:blipFill>
          <a:blip r:embed="rId2" cstate="print"/>
          <a:srcRect/>
          <a:stretch>
            <a:fillRect/>
          </a:stretch>
        </p:blipFill>
        <p:spPr bwMode="auto">
          <a:xfrm>
            <a:off x="8002247" y="1099910"/>
            <a:ext cx="3725296" cy="4967061"/>
          </a:xfrm>
          <a:prstGeom prst="rect">
            <a:avLst/>
          </a:prstGeom>
          <a:noFill/>
        </p:spPr>
      </p:pic>
      <p:pic>
        <p:nvPicPr>
          <p:cNvPr id="1028" name="Picture 4" descr="C:\Users\Руслан\Pictures\2022-01-30 2020-2021 с телефона\2020-2021 с телефона 6408.jpg"/>
          <p:cNvPicPr>
            <a:picLocks noChangeAspect="1" noChangeArrowheads="1"/>
          </p:cNvPicPr>
          <p:nvPr/>
        </p:nvPicPr>
        <p:blipFill>
          <a:blip r:embed="rId3" cstate="print"/>
          <a:srcRect/>
          <a:stretch>
            <a:fillRect/>
          </a:stretch>
        </p:blipFill>
        <p:spPr bwMode="auto">
          <a:xfrm>
            <a:off x="4005035" y="1654193"/>
            <a:ext cx="3542393" cy="2359234"/>
          </a:xfrm>
          <a:prstGeom prst="rect">
            <a:avLst/>
          </a:prstGeom>
          <a:noFill/>
        </p:spPr>
      </p:pic>
      <p:pic>
        <p:nvPicPr>
          <p:cNvPr id="1029" name="Picture 5" descr="C:\Users\Руслан\Pictures\2022-01-30 2020-2021 с телефона\2020-2021 с телефона 6409.jpg"/>
          <p:cNvPicPr>
            <a:picLocks noChangeAspect="1" noChangeArrowheads="1"/>
          </p:cNvPicPr>
          <p:nvPr/>
        </p:nvPicPr>
        <p:blipFill>
          <a:blip r:embed="rId4" cstate="print"/>
          <a:srcRect/>
          <a:stretch>
            <a:fillRect/>
          </a:stretch>
        </p:blipFill>
        <p:spPr bwMode="auto">
          <a:xfrm>
            <a:off x="2393950" y="3986232"/>
            <a:ext cx="3658507" cy="243656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6799" y="214290"/>
            <a:ext cx="6952343" cy="928588"/>
          </a:xfrm>
        </p:spPr>
        <p:txBody>
          <a:bodyPr>
            <a:noAutofit/>
          </a:bodyPr>
          <a:lstStyle/>
          <a:p>
            <a:r>
              <a:rPr lang="ru-RU" sz="3200" dirty="0" smtClean="0">
                <a:solidFill>
                  <a:srgbClr val="FF0000"/>
                </a:solidFill>
                <a:latin typeface="Times New Roman" pitchFamily="18" charset="0"/>
                <a:cs typeface="Times New Roman" pitchFamily="18" charset="0"/>
              </a:rPr>
              <a:t>Акция </a:t>
            </a:r>
            <a:br>
              <a:rPr lang="ru-RU" sz="3200" dirty="0" smtClean="0">
                <a:solidFill>
                  <a:srgbClr val="FF0000"/>
                </a:solidFill>
                <a:latin typeface="Times New Roman" pitchFamily="18" charset="0"/>
                <a:cs typeface="Times New Roman" pitchFamily="18" charset="0"/>
              </a:rPr>
            </a:br>
            <a:r>
              <a:rPr lang="ru-RU" sz="3200" dirty="0" smtClean="0">
                <a:solidFill>
                  <a:srgbClr val="FF0000"/>
                </a:solidFill>
                <a:latin typeface="Times New Roman" pitchFamily="18" charset="0"/>
                <a:cs typeface="Times New Roman" pitchFamily="18" charset="0"/>
              </a:rPr>
              <a:t>«Бережем планету вместе!»</a:t>
            </a:r>
            <a:endParaRPr lang="ru-RU" sz="3200" dirty="0">
              <a:solidFill>
                <a:srgbClr val="FF0000"/>
              </a:solidFill>
              <a:latin typeface="Times New Roman" pitchFamily="18" charset="0"/>
              <a:cs typeface="Times New Roman" pitchFamily="18" charset="0"/>
            </a:endParaRPr>
          </a:p>
        </p:txBody>
      </p:sp>
      <p:pic>
        <p:nvPicPr>
          <p:cNvPr id="4" name="Picture 4" descr="H:\Documents and Settings\Администратор\Рабочий стол\Фото1529.jpg"/>
          <p:cNvPicPr>
            <a:picLocks noGrp="1" noChangeAspect="1" noChangeArrowheads="1"/>
          </p:cNvPicPr>
          <p:nvPr>
            <p:ph idx="1"/>
          </p:nvPr>
        </p:nvPicPr>
        <p:blipFill>
          <a:blip r:embed="rId4" cstate="print"/>
          <a:srcRect/>
          <a:stretch>
            <a:fillRect/>
          </a:stretch>
        </p:blipFill>
        <p:spPr bwMode="auto">
          <a:xfrm>
            <a:off x="190459" y="3857629"/>
            <a:ext cx="4286237" cy="2305411"/>
          </a:xfrm>
          <a:prstGeom prst="rect">
            <a:avLst/>
          </a:prstGeom>
          <a:noFill/>
          <a:ln>
            <a:solidFill>
              <a:schemeClr val="tx1"/>
            </a:solidFill>
          </a:ln>
        </p:spPr>
      </p:pic>
      <p:pic>
        <p:nvPicPr>
          <p:cNvPr id="5" name="Picture 3" descr="H:\Documents and Settings\Администратор\Рабочий стол\Фото\Фото1066.jpg"/>
          <p:cNvPicPr>
            <a:picLocks noChangeAspect="1" noChangeArrowheads="1"/>
          </p:cNvPicPr>
          <p:nvPr/>
        </p:nvPicPr>
        <p:blipFill>
          <a:blip r:embed="rId5" cstate="print"/>
          <a:srcRect/>
          <a:stretch>
            <a:fillRect/>
          </a:stretch>
        </p:blipFill>
        <p:spPr bwMode="auto">
          <a:xfrm>
            <a:off x="4571990" y="4214819"/>
            <a:ext cx="2476517" cy="2371001"/>
          </a:xfrm>
          <a:prstGeom prst="rect">
            <a:avLst/>
          </a:prstGeom>
          <a:noFill/>
          <a:ln>
            <a:solidFill>
              <a:schemeClr val="tx1"/>
            </a:solidFill>
          </a:ln>
        </p:spPr>
      </p:pic>
      <p:pic>
        <p:nvPicPr>
          <p:cNvPr id="6" name="Picture 2" descr="H:\Documents and Settings\Администратор\Рабочий стол\Фото1533.jpg"/>
          <p:cNvPicPr>
            <a:picLocks noChangeAspect="1" noChangeArrowheads="1"/>
          </p:cNvPicPr>
          <p:nvPr/>
        </p:nvPicPr>
        <p:blipFill>
          <a:blip r:embed="rId6" cstate="print"/>
          <a:srcRect/>
          <a:stretch>
            <a:fillRect/>
          </a:stretch>
        </p:blipFill>
        <p:spPr bwMode="auto">
          <a:xfrm>
            <a:off x="7408333" y="3863577"/>
            <a:ext cx="4523312" cy="2544363"/>
          </a:xfrm>
          <a:prstGeom prst="rect">
            <a:avLst/>
          </a:prstGeom>
          <a:noFill/>
          <a:ln>
            <a:solidFill>
              <a:schemeClr val="tx1"/>
            </a:solidFill>
          </a:ln>
        </p:spPr>
      </p:pic>
      <p:graphicFrame>
        <p:nvGraphicFramePr>
          <p:cNvPr id="4098" name="Object 2"/>
          <p:cNvGraphicFramePr>
            <a:graphicFrameLocks noChangeAspect="1"/>
          </p:cNvGraphicFramePr>
          <p:nvPr/>
        </p:nvGraphicFramePr>
        <p:xfrm>
          <a:off x="285710" y="1500174"/>
          <a:ext cx="1914525" cy="2032000"/>
        </p:xfrm>
        <a:graphic>
          <a:graphicData uri="http://schemas.openxmlformats.org/presentationml/2006/ole">
            <p:oleObj spid="_x0000_s2050" name="Acrobat Document" r:id="rId7" imgW="4759920" imgH="6735960" progId="">
              <p:embed/>
            </p:oleObj>
          </a:graphicData>
        </a:graphic>
      </p:graphicFrame>
      <p:pic>
        <p:nvPicPr>
          <p:cNvPr id="4099" name="Picture 3" descr="H:\Documents and Settings\Администратор\Рабочий стол\высшая категория2020\эл портфолио\2018-05-11\диплом 3.JPG"/>
          <p:cNvPicPr>
            <a:picLocks noChangeAspect="1" noChangeArrowheads="1"/>
          </p:cNvPicPr>
          <p:nvPr/>
        </p:nvPicPr>
        <p:blipFill>
          <a:blip r:embed="rId8" cstate="print"/>
          <a:srcRect/>
          <a:stretch>
            <a:fillRect/>
          </a:stretch>
        </p:blipFill>
        <p:spPr bwMode="auto">
          <a:xfrm>
            <a:off x="2285974" y="1500174"/>
            <a:ext cx="1941231" cy="2058964"/>
          </a:xfrm>
          <a:prstGeom prst="rect">
            <a:avLst/>
          </a:prstGeom>
          <a:noFill/>
        </p:spPr>
      </p:pic>
      <p:pic>
        <p:nvPicPr>
          <p:cNvPr id="4100" name="Picture 4" descr="H:\Documents and Settings\Администратор\Рабочий стол\высшая категория2020\эл портфолио\2018-05-11\диплом 5.JPG"/>
          <p:cNvPicPr>
            <a:picLocks noChangeAspect="1" noChangeArrowheads="1"/>
          </p:cNvPicPr>
          <p:nvPr/>
        </p:nvPicPr>
        <p:blipFill>
          <a:blip r:embed="rId9" cstate="print"/>
          <a:srcRect/>
          <a:stretch>
            <a:fillRect/>
          </a:stretch>
        </p:blipFill>
        <p:spPr bwMode="auto">
          <a:xfrm>
            <a:off x="6477003" y="1571612"/>
            <a:ext cx="1905013" cy="2020550"/>
          </a:xfrm>
          <a:prstGeom prst="rect">
            <a:avLst/>
          </a:prstGeom>
          <a:noFill/>
        </p:spPr>
      </p:pic>
      <p:pic>
        <p:nvPicPr>
          <p:cNvPr id="4101" name="Picture 5" descr="H:\Documents and Settings\Администратор\Рабочий стол\высшая категория2020\за экологич мульт Айнур.jpg"/>
          <p:cNvPicPr>
            <a:picLocks noChangeAspect="1" noChangeArrowheads="1"/>
          </p:cNvPicPr>
          <p:nvPr/>
        </p:nvPicPr>
        <p:blipFill>
          <a:blip r:embed="rId10" cstate="print"/>
          <a:srcRect/>
          <a:stretch>
            <a:fillRect/>
          </a:stretch>
        </p:blipFill>
        <p:spPr bwMode="auto">
          <a:xfrm>
            <a:off x="4286237" y="1571613"/>
            <a:ext cx="2000264" cy="2122055"/>
          </a:xfrm>
          <a:prstGeom prst="rect">
            <a:avLst/>
          </a:prstGeom>
          <a:noFill/>
        </p:spPr>
      </p:pic>
      <p:pic>
        <p:nvPicPr>
          <p:cNvPr id="11" name="Picture 2" descr="H:\Documents and Settings\Администратор\Рабочий стол\конкурсы\unnamed.jpg"/>
          <p:cNvPicPr>
            <a:picLocks noChangeAspect="1" noChangeArrowheads="1"/>
          </p:cNvPicPr>
          <p:nvPr/>
        </p:nvPicPr>
        <p:blipFill>
          <a:blip r:embed="rId11" cstate="print"/>
          <a:srcRect/>
          <a:stretch>
            <a:fillRect/>
          </a:stretch>
        </p:blipFill>
        <p:spPr bwMode="auto">
          <a:xfrm>
            <a:off x="0" y="0"/>
            <a:ext cx="1619229" cy="1214422"/>
          </a:xfrm>
          <a:prstGeom prst="rect">
            <a:avLst/>
          </a:prstGeom>
          <a:noFill/>
        </p:spPr>
      </p:pic>
      <p:pic>
        <p:nvPicPr>
          <p:cNvPr id="2051" name="Picture 3" descr="C:\Users\Руслан\Pictures\2022-01-30 2020-2021 с телефона\2020-2021 с телефона 1039.jpg"/>
          <p:cNvPicPr>
            <a:picLocks noChangeAspect="1" noChangeArrowheads="1"/>
          </p:cNvPicPr>
          <p:nvPr/>
        </p:nvPicPr>
        <p:blipFill>
          <a:blip r:embed="rId12" cstate="print"/>
          <a:srcRect/>
          <a:stretch>
            <a:fillRect/>
          </a:stretch>
        </p:blipFill>
        <p:spPr bwMode="auto">
          <a:xfrm>
            <a:off x="8695267" y="162186"/>
            <a:ext cx="3073400" cy="4097866"/>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7815" y="307691"/>
            <a:ext cx="5644071" cy="1579166"/>
          </a:xfrm>
        </p:spPr>
        <p:txBody>
          <a:bodyPr>
            <a:normAutofit fontScale="90000"/>
          </a:bodyPr>
          <a:lstStyle/>
          <a:p>
            <a:r>
              <a:rPr lang="ru-RU" dirty="0" smtClean="0">
                <a:solidFill>
                  <a:srgbClr val="C00000"/>
                </a:solidFill>
              </a:rPr>
              <a:t>Участие в акции </a:t>
            </a:r>
            <a:br>
              <a:rPr lang="ru-RU" dirty="0" smtClean="0">
                <a:solidFill>
                  <a:srgbClr val="C00000"/>
                </a:solidFill>
              </a:rPr>
            </a:br>
            <a:r>
              <a:rPr lang="ru-RU" dirty="0" smtClean="0">
                <a:solidFill>
                  <a:srgbClr val="C00000"/>
                </a:solidFill>
              </a:rPr>
              <a:t>«Покормите птиц зимой»</a:t>
            </a:r>
            <a:endParaRPr lang="ru-RU" dirty="0">
              <a:solidFill>
                <a:srgbClr val="C00000"/>
              </a:solidFill>
            </a:endParaRPr>
          </a:p>
        </p:txBody>
      </p:sp>
      <p:pic>
        <p:nvPicPr>
          <p:cNvPr id="4" name="Содержимое 3" descr="I:\IPhone\IMG_1325.jpg"/>
          <p:cNvPicPr>
            <a:picLocks noGrp="1"/>
          </p:cNvPicPr>
          <p:nvPr>
            <p:ph idx="1"/>
          </p:nvPr>
        </p:nvPicPr>
        <p:blipFill>
          <a:blip r:embed="rId2" cstate="print"/>
          <a:srcRect/>
          <a:stretch>
            <a:fillRect/>
          </a:stretch>
        </p:blipFill>
        <p:spPr bwMode="auto">
          <a:xfrm>
            <a:off x="7982857" y="494970"/>
            <a:ext cx="3846286" cy="5296229"/>
          </a:xfrm>
          <a:prstGeom prst="rect">
            <a:avLst/>
          </a:prstGeom>
          <a:noFill/>
          <a:ln w="9525">
            <a:noFill/>
            <a:miter lim="800000"/>
            <a:headEnd/>
            <a:tailEnd/>
          </a:ln>
        </p:spPr>
      </p:pic>
      <p:pic>
        <p:nvPicPr>
          <p:cNvPr id="5" name="Рисунок 4" descr="I:\IPhone\IMG_1331.jpg"/>
          <p:cNvPicPr/>
          <p:nvPr/>
        </p:nvPicPr>
        <p:blipFill>
          <a:blip r:embed="rId3" cstate="print"/>
          <a:srcRect/>
          <a:stretch>
            <a:fillRect/>
          </a:stretch>
        </p:blipFill>
        <p:spPr bwMode="auto">
          <a:xfrm>
            <a:off x="4368800" y="2148114"/>
            <a:ext cx="3226006" cy="4300415"/>
          </a:xfrm>
          <a:prstGeom prst="rect">
            <a:avLst/>
          </a:prstGeom>
          <a:noFill/>
          <a:ln w="9525">
            <a:noFill/>
            <a:miter lim="800000"/>
            <a:headEnd/>
            <a:tailEnd/>
          </a:ln>
        </p:spPr>
      </p:pic>
      <p:pic>
        <p:nvPicPr>
          <p:cNvPr id="5122" name="Picture 2" descr="C:\Users\Руслан\Pictures\2022-01-30 2020-2021 с телефона\2020-2021 с телефона 6611.jpg"/>
          <p:cNvPicPr>
            <a:picLocks noChangeAspect="1" noChangeArrowheads="1"/>
          </p:cNvPicPr>
          <p:nvPr/>
        </p:nvPicPr>
        <p:blipFill>
          <a:blip r:embed="rId4" cstate="print"/>
          <a:srcRect/>
          <a:stretch>
            <a:fillRect/>
          </a:stretch>
        </p:blipFill>
        <p:spPr bwMode="auto">
          <a:xfrm>
            <a:off x="1464701" y="2016945"/>
            <a:ext cx="2675602" cy="356747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75447" y="0"/>
            <a:ext cx="5820931" cy="1080120"/>
          </a:xfrm>
        </p:spPr>
        <p:txBody>
          <a:bodyPr>
            <a:noAutofit/>
          </a:bodyPr>
          <a:lstStyle/>
          <a:p>
            <a:r>
              <a:rPr lang="ru-RU" sz="2800" dirty="0" smtClean="0">
                <a:solidFill>
                  <a:srgbClr val="FF0000"/>
                </a:solidFill>
              </a:rPr>
              <a:t>Взаимодействие с родителями </a:t>
            </a:r>
            <a:br>
              <a:rPr lang="ru-RU" sz="2800" dirty="0" smtClean="0">
                <a:solidFill>
                  <a:srgbClr val="FF0000"/>
                </a:solidFill>
              </a:rPr>
            </a:br>
            <a:r>
              <a:rPr lang="ru-RU" sz="2800" dirty="0" smtClean="0">
                <a:solidFill>
                  <a:srgbClr val="FF0000"/>
                </a:solidFill>
              </a:rPr>
              <a:t>«Столовая для птиц»</a:t>
            </a:r>
            <a:endParaRPr lang="ru-RU" sz="2800" dirty="0">
              <a:solidFill>
                <a:srgbClr val="FF0000"/>
              </a:solidFill>
            </a:endParaRPr>
          </a:p>
        </p:txBody>
      </p:sp>
      <p:pic>
        <p:nvPicPr>
          <p:cNvPr id="5" name="Рисунок 4" descr="I:\IPhone\IMG_1327.jpg"/>
          <p:cNvPicPr/>
          <p:nvPr/>
        </p:nvPicPr>
        <p:blipFill>
          <a:blip r:embed="rId3" cstate="print"/>
          <a:srcRect/>
          <a:stretch>
            <a:fillRect/>
          </a:stretch>
        </p:blipFill>
        <p:spPr bwMode="auto">
          <a:xfrm>
            <a:off x="8244114" y="1793859"/>
            <a:ext cx="3614981" cy="3445797"/>
          </a:xfrm>
          <a:prstGeom prst="rect">
            <a:avLst/>
          </a:prstGeom>
          <a:noFill/>
          <a:ln w="9525">
            <a:noFill/>
            <a:miter lim="800000"/>
            <a:headEnd/>
            <a:tailEnd/>
          </a:ln>
        </p:spPr>
      </p:pic>
      <p:pic>
        <p:nvPicPr>
          <p:cNvPr id="7" name="Содержимое 3" descr="Фото1508.jpg"/>
          <p:cNvPicPr>
            <a:picLocks noChangeAspect="1"/>
          </p:cNvPicPr>
          <p:nvPr/>
        </p:nvPicPr>
        <p:blipFill>
          <a:blip r:embed="rId4" cstate="print"/>
          <a:stretch>
            <a:fillRect/>
          </a:stretch>
        </p:blipFill>
        <p:spPr>
          <a:xfrm>
            <a:off x="1769799" y="1088571"/>
            <a:ext cx="3859234" cy="3859234"/>
          </a:xfrm>
          <a:prstGeom prst="rect">
            <a:avLst/>
          </a:prstGeom>
          <a:ln>
            <a:solidFill>
              <a:schemeClr val="accent3">
                <a:lumMod val="50000"/>
              </a:schemeClr>
            </a:solidFill>
          </a:ln>
        </p:spPr>
      </p:pic>
      <p:pic>
        <p:nvPicPr>
          <p:cNvPr id="8" name="Picture 3" descr="H:\Documents and Settings\Администратор\Рабочий стол\Фото\Фото1506.jpg"/>
          <p:cNvPicPr>
            <a:picLocks noChangeAspect="1" noChangeArrowheads="1"/>
          </p:cNvPicPr>
          <p:nvPr/>
        </p:nvPicPr>
        <p:blipFill>
          <a:blip r:embed="rId5" cstate="print"/>
          <a:srcRect/>
          <a:stretch>
            <a:fillRect/>
          </a:stretch>
        </p:blipFill>
        <p:spPr bwMode="auto">
          <a:xfrm>
            <a:off x="4476739" y="3003090"/>
            <a:ext cx="3578690" cy="3578690"/>
          </a:xfrm>
          <a:prstGeom prst="rect">
            <a:avLst/>
          </a:prstGeom>
          <a:noFill/>
          <a:ln>
            <a:solidFill>
              <a:schemeClr val="accent3">
                <a:lumMod val="50000"/>
              </a:schemeClr>
            </a:solidFill>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C00000"/>
                </a:solidFill>
              </a:rPr>
              <a:t>Всероссийский конкурс </a:t>
            </a:r>
            <a:br>
              <a:rPr lang="ru-RU" dirty="0" smtClean="0">
                <a:solidFill>
                  <a:srgbClr val="C00000"/>
                </a:solidFill>
              </a:rPr>
            </a:br>
            <a:r>
              <a:rPr lang="ru-RU" dirty="0" smtClean="0">
                <a:solidFill>
                  <a:srgbClr val="C00000"/>
                </a:solidFill>
              </a:rPr>
              <a:t>«Я – исследователь» 2 место </a:t>
            </a:r>
            <a:endParaRPr lang="ru-RU" dirty="0">
              <a:solidFill>
                <a:srgbClr val="C00000"/>
              </a:solidFill>
            </a:endParaRPr>
          </a:p>
        </p:txBody>
      </p:sp>
      <p:pic>
        <p:nvPicPr>
          <p:cNvPr id="4" name="Содержимое 3" descr="I:\IPhone\фотки\IMG_3131.jpg"/>
          <p:cNvPicPr>
            <a:picLocks noGrp="1"/>
          </p:cNvPicPr>
          <p:nvPr>
            <p:ph idx="1"/>
          </p:nvPr>
        </p:nvPicPr>
        <p:blipFill>
          <a:blip r:embed="rId2" cstate="print"/>
          <a:srcRect/>
          <a:stretch>
            <a:fillRect/>
          </a:stretch>
        </p:blipFill>
        <p:spPr bwMode="auto">
          <a:xfrm>
            <a:off x="855848" y="2236456"/>
            <a:ext cx="2951018" cy="3936076"/>
          </a:xfrm>
          <a:prstGeom prst="rect">
            <a:avLst/>
          </a:prstGeom>
          <a:noFill/>
          <a:ln w="9525">
            <a:noFill/>
            <a:miter lim="800000"/>
            <a:headEnd/>
            <a:tailEnd/>
          </a:ln>
        </p:spPr>
      </p:pic>
      <p:pic>
        <p:nvPicPr>
          <p:cNvPr id="5" name="Рисунок 4" descr="I:\IPhone\фотки\IMG_3199.jpg"/>
          <p:cNvPicPr/>
          <p:nvPr/>
        </p:nvPicPr>
        <p:blipFill>
          <a:blip r:embed="rId3" cstate="print"/>
          <a:srcRect/>
          <a:stretch>
            <a:fillRect/>
          </a:stretch>
        </p:blipFill>
        <p:spPr bwMode="auto">
          <a:xfrm>
            <a:off x="8011887" y="1988457"/>
            <a:ext cx="3555999" cy="4397829"/>
          </a:xfrm>
          <a:prstGeom prst="rect">
            <a:avLst/>
          </a:prstGeom>
          <a:noFill/>
          <a:ln w="9525">
            <a:noFill/>
            <a:miter lim="800000"/>
            <a:headEnd/>
            <a:tailEnd/>
          </a:ln>
        </p:spPr>
      </p:pic>
      <p:pic>
        <p:nvPicPr>
          <p:cNvPr id="6" name="Рисунок 5" descr="I:\IPhone\фотки\IMG_3133.jpg"/>
          <p:cNvPicPr/>
          <p:nvPr/>
        </p:nvPicPr>
        <p:blipFill>
          <a:blip r:embed="rId4" cstate="print"/>
          <a:srcRect/>
          <a:stretch>
            <a:fillRect/>
          </a:stretch>
        </p:blipFill>
        <p:spPr bwMode="auto">
          <a:xfrm>
            <a:off x="4450690" y="2246086"/>
            <a:ext cx="3232562" cy="4310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FF0000"/>
                </a:solidFill>
              </a:rPr>
              <a:t>В результате организации детского экспериментирования:</a:t>
            </a:r>
            <a:r>
              <a:rPr lang="ru-RU" dirty="0" smtClean="0"/>
              <a:t/>
            </a:r>
            <a:br>
              <a:rPr lang="ru-RU" dirty="0" smtClean="0"/>
            </a:br>
            <a:endParaRPr lang="ru-RU" dirty="0"/>
          </a:p>
        </p:txBody>
      </p:sp>
      <p:sp>
        <p:nvSpPr>
          <p:cNvPr id="3" name="Содержимое 2"/>
          <p:cNvSpPr>
            <a:spLocks noGrp="1"/>
          </p:cNvSpPr>
          <p:nvPr>
            <p:ph idx="1"/>
          </p:nvPr>
        </p:nvSpPr>
        <p:spPr>
          <a:xfrm>
            <a:off x="2367814" y="1277257"/>
            <a:ext cx="9563500" cy="5254172"/>
          </a:xfrm>
        </p:spPr>
        <p:txBody>
          <a:bodyPr>
            <a:normAutofit fontScale="32500" lnSpcReduction="20000"/>
          </a:bodyPr>
          <a:lstStyle/>
          <a:p>
            <a:pPr lvl="0"/>
            <a:r>
              <a:rPr lang="ru-RU" sz="6000" dirty="0" smtClean="0">
                <a:solidFill>
                  <a:srgbClr val="002060"/>
                </a:solidFill>
              </a:rPr>
              <a:t>У детей развивается познавательная активность, появляется интерес к поисково-исследовательской деятельности.</a:t>
            </a:r>
          </a:p>
          <a:p>
            <a:pPr lvl="0"/>
            <a:r>
              <a:rPr lang="ru-RU" sz="6000" dirty="0" smtClean="0">
                <a:solidFill>
                  <a:srgbClr val="002060"/>
                </a:solidFill>
              </a:rPr>
              <a:t>Расширяется кругозор, обогащаются знания о живой природе, о взаимосвязях, происходящих в ней; об объектах неживой природы (воде, воздухе, солнце и т.д.) и их свойствах; о свойствах различных материалов (резине, железе, бумаге, стекле и др.), о применении их человеком в своей деятельности.</a:t>
            </a:r>
          </a:p>
          <a:p>
            <a:pPr lvl="0"/>
            <a:r>
              <a:rPr lang="ru-RU" sz="6000" dirty="0" smtClean="0">
                <a:solidFill>
                  <a:srgbClr val="002060"/>
                </a:solidFill>
              </a:rPr>
              <a:t>Появляются навыки планирования своей деятельности, умения выдвигать гипотезы и подтверждать предположения, делать выводы.</a:t>
            </a:r>
          </a:p>
          <a:p>
            <a:pPr lvl="0"/>
            <a:r>
              <a:rPr lang="ru-RU" sz="6000" dirty="0" smtClean="0">
                <a:solidFill>
                  <a:srgbClr val="002060"/>
                </a:solidFill>
              </a:rPr>
              <a:t>Развиваются качества личности: самостоятельность, инициативность, </a:t>
            </a:r>
            <a:r>
              <a:rPr lang="ru-RU" sz="6000" dirty="0" err="1" smtClean="0">
                <a:solidFill>
                  <a:srgbClr val="002060"/>
                </a:solidFill>
              </a:rPr>
              <a:t>креативность</a:t>
            </a:r>
            <a:r>
              <a:rPr lang="ru-RU" sz="6000" dirty="0" smtClean="0">
                <a:solidFill>
                  <a:srgbClr val="002060"/>
                </a:solidFill>
              </a:rPr>
              <a:t>, познавательная активность и целеустремленность.</a:t>
            </a:r>
          </a:p>
          <a:p>
            <a:pPr lvl="0"/>
            <a:r>
              <a:rPr lang="ru-RU" sz="6000" dirty="0" smtClean="0">
                <a:solidFill>
                  <a:srgbClr val="002060"/>
                </a:solidFill>
              </a:rPr>
              <a:t> Таким образом, систематическая, специально организованная работа по экспериментированию как средству познавательного развития дошкольников позволила расширить представления детей об окружающем мире.</a:t>
            </a:r>
            <a:r>
              <a:rPr lang="ru-RU" sz="6000" dirty="0" smtClean="0"/>
              <a:t> </a:t>
            </a:r>
            <a:r>
              <a:rPr lang="ru-RU" sz="6000" dirty="0" smtClean="0">
                <a:solidFill>
                  <a:srgbClr val="002060"/>
                </a:solidFill>
              </a:rPr>
              <a:t>Грамотное сочетание материалов и оборудования в уголке экспериментирования способствуют овладению детьми средствами познавательной деятельности, способами  действий, обследованию объектов, расширению познавательного опыта.</a:t>
            </a:r>
            <a:r>
              <a:rPr lang="ru-RU" sz="6000" dirty="0" smtClean="0"/>
              <a:t> </a:t>
            </a:r>
            <a:r>
              <a:rPr lang="ru-RU" sz="6000" dirty="0" smtClean="0">
                <a:solidFill>
                  <a:srgbClr val="002060"/>
                </a:solidFill>
              </a:rPr>
              <a:t>Обогатила предметно – развивающую среду в группе и пополнила научно – методологическую базу ДОУ по данному методу исследования.</a:t>
            </a:r>
          </a:p>
          <a:p>
            <a:endParaRPr lang="ru-RU" dirty="0" smtClean="0"/>
          </a:p>
          <a:p>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9">
            <a:extLst>
              <a:ext uri="{FF2B5EF4-FFF2-40B4-BE49-F238E27FC236}">
                <a16:creationId xmlns="" xmlns:a16="http://schemas.microsoft.com/office/drawing/2014/main" id="{D920B02A-D875-49D0-99E0-2A98746D1133}"/>
              </a:ext>
            </a:extLst>
          </p:cNvPr>
          <p:cNvSpPr txBox="1">
            <a:spLocks/>
          </p:cNvSpPr>
          <p:nvPr/>
        </p:nvSpPr>
        <p:spPr>
          <a:xfrm>
            <a:off x="4059750" y="1693291"/>
            <a:ext cx="5882536" cy="31835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7200" b="1" dirty="0" smtClean="0">
                <a:solidFill>
                  <a:srgbClr val="FF0000"/>
                </a:solidFill>
              </a:rPr>
              <a:t>СПАСИБО за внимание! </a:t>
            </a:r>
            <a:endParaRPr lang="ru-RU" sz="7200" b="1" dirty="0">
              <a:solidFill>
                <a:srgbClr val="FF0000"/>
              </a:solidFill>
            </a:endParaRPr>
          </a:p>
        </p:txBody>
      </p:sp>
      <p:sp>
        <p:nvSpPr>
          <p:cNvPr id="4098" name="AutoShape 2" descr="Значок сервиса ютуб на прозрачном фон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0" name="AutoShape 4" descr="Значок сервиса ютуб на прозрачном фоне"/>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102" name="AutoShape 6" descr="YouTube logo PNG HD Quality | PNG Pla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03" name="Picture 7" descr="C:\Users\Руслан\Desktop\загружено.png"/>
          <p:cNvPicPr>
            <a:picLocks noChangeAspect="1" noChangeArrowheads="1"/>
          </p:cNvPicPr>
          <p:nvPr/>
        </p:nvPicPr>
        <p:blipFill>
          <a:blip r:embed="rId2" cstate="print"/>
          <a:srcRect/>
          <a:stretch>
            <a:fillRect/>
          </a:stretch>
        </p:blipFill>
        <p:spPr bwMode="auto">
          <a:xfrm>
            <a:off x="2937557" y="4688114"/>
            <a:ext cx="1235706" cy="874713"/>
          </a:xfrm>
          <a:prstGeom prst="rect">
            <a:avLst/>
          </a:prstGeom>
          <a:noFill/>
        </p:spPr>
      </p:pic>
      <p:sp>
        <p:nvSpPr>
          <p:cNvPr id="12" name="Прямоугольник 11"/>
          <p:cNvSpPr/>
          <p:nvPr/>
        </p:nvSpPr>
        <p:spPr>
          <a:xfrm>
            <a:off x="4228892" y="5044105"/>
            <a:ext cx="5592044" cy="923330"/>
          </a:xfrm>
          <a:prstGeom prst="rect">
            <a:avLst/>
          </a:prstGeom>
        </p:spPr>
        <p:txBody>
          <a:bodyPr wrap="none">
            <a:spAutoFit/>
          </a:bodyPr>
          <a:lstStyle/>
          <a:p>
            <a:r>
              <a:rPr lang="ru-RU" dirty="0" smtClean="0"/>
              <a:t>Видео занятия «Золотая соль»</a:t>
            </a:r>
          </a:p>
          <a:p>
            <a:r>
              <a:rPr lang="en-US" dirty="0" smtClean="0">
                <a:hlinkClick r:id="rId3"/>
              </a:rPr>
              <a:t>https://yandex.ru/video/preview/4398484712512602336</a:t>
            </a:r>
            <a:endParaRPr lang="ru-RU" dirty="0" smtClean="0"/>
          </a:p>
          <a:p>
            <a:endParaRPr lang="ru-RU" dirty="0"/>
          </a:p>
        </p:txBody>
      </p:sp>
      <p:sp>
        <p:nvSpPr>
          <p:cNvPr id="13" name="Прямоугольник 12"/>
          <p:cNvSpPr/>
          <p:nvPr/>
        </p:nvSpPr>
        <p:spPr>
          <a:xfrm>
            <a:off x="4325257" y="5660349"/>
            <a:ext cx="6096000" cy="1200329"/>
          </a:xfrm>
          <a:prstGeom prst="rect">
            <a:avLst/>
          </a:prstGeom>
        </p:spPr>
        <p:txBody>
          <a:bodyPr>
            <a:spAutoFit/>
          </a:bodyPr>
          <a:lstStyle/>
          <a:p>
            <a:r>
              <a:rPr lang="ru-RU" dirty="0" smtClean="0"/>
              <a:t>Паспорт «Музей природы» </a:t>
            </a:r>
            <a:r>
              <a:rPr lang="en-US" dirty="0" smtClean="0">
                <a:hlinkClick r:id="rId4"/>
              </a:rPr>
              <a:t>https://drive.google.com/file/d/1x5M6nEQFY7HJpuOmglkHXOFeXkxQTc-s/view?usp=sharing</a:t>
            </a:r>
            <a:endParaRPr lang="ru-RU" dirty="0" smtClean="0"/>
          </a:p>
          <a:p>
            <a:endParaRPr lang="ru-RU" dirty="0"/>
          </a:p>
        </p:txBody>
      </p:sp>
      <p:pic>
        <p:nvPicPr>
          <p:cNvPr id="4105" name="Picture 9" descr="https://free-png.ru/wp-content/uploads/2020/11/20190402_181338-29b0fbd4.png"/>
          <p:cNvPicPr>
            <a:picLocks noChangeAspect="1" noChangeArrowheads="1"/>
          </p:cNvPicPr>
          <p:nvPr/>
        </p:nvPicPr>
        <p:blipFill>
          <a:blip r:embed="rId5" cstate="print"/>
          <a:srcRect/>
          <a:stretch>
            <a:fillRect/>
          </a:stretch>
        </p:blipFill>
        <p:spPr bwMode="auto">
          <a:xfrm>
            <a:off x="2670629" y="5796644"/>
            <a:ext cx="1567542" cy="881742"/>
          </a:xfrm>
          <a:prstGeom prst="rect">
            <a:avLst/>
          </a:prstGeom>
          <a:noFill/>
        </p:spPr>
      </p:pic>
    </p:spTree>
    <p:extLst>
      <p:ext uri="{BB962C8B-B14F-4D97-AF65-F5344CB8AC3E}">
        <p14:creationId xmlns="" xmlns:p14="http://schemas.microsoft.com/office/powerpoint/2010/main" val="1293799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F121A925-0D99-4847-8436-1CFEA3EB3CF0}"/>
              </a:ext>
            </a:extLst>
          </p:cNvPr>
          <p:cNvSpPr>
            <a:spLocks noGrp="1"/>
          </p:cNvSpPr>
          <p:nvPr>
            <p:ph type="title"/>
          </p:nvPr>
        </p:nvSpPr>
        <p:spPr/>
        <p:txBody>
          <a:bodyPr/>
          <a:lstStyle/>
          <a:p>
            <a:r>
              <a:rPr lang="ru-RU" dirty="0">
                <a:solidFill>
                  <a:srgbClr val="C00000"/>
                </a:solidFill>
              </a:rPr>
              <a:t>РЕСУРСЫ</a:t>
            </a:r>
          </a:p>
        </p:txBody>
      </p:sp>
      <p:sp>
        <p:nvSpPr>
          <p:cNvPr id="3" name="Объект 2">
            <a:extLst>
              <a:ext uri="{FF2B5EF4-FFF2-40B4-BE49-F238E27FC236}">
                <a16:creationId xmlns="" xmlns:a16="http://schemas.microsoft.com/office/drawing/2014/main" id="{CE4A4DDE-C466-4F51-AE35-436A6EE2CAE0}"/>
              </a:ext>
            </a:extLst>
          </p:cNvPr>
          <p:cNvSpPr>
            <a:spLocks noGrp="1"/>
          </p:cNvSpPr>
          <p:nvPr>
            <p:ph idx="1"/>
          </p:nvPr>
        </p:nvSpPr>
        <p:spPr>
          <a:xfrm>
            <a:off x="2367814" y="1190171"/>
            <a:ext cx="9563500" cy="5254172"/>
          </a:xfrm>
        </p:spPr>
        <p:txBody>
          <a:bodyPr>
            <a:normAutofit fontScale="62500" lnSpcReduction="20000"/>
          </a:bodyPr>
          <a:lstStyle/>
          <a:p>
            <a:pPr>
              <a:buNone/>
            </a:pPr>
            <a:endParaRPr lang="ru-RU" dirty="0" smtClean="0"/>
          </a:p>
          <a:p>
            <a:pPr lvl="0"/>
            <a:r>
              <a:rPr lang="ru-RU" dirty="0" err="1" smtClean="0"/>
              <a:t>Поддьяков</a:t>
            </a:r>
            <a:r>
              <a:rPr lang="ru-RU" dirty="0" smtClean="0"/>
              <a:t> Н.Н</a:t>
            </a:r>
            <a:r>
              <a:rPr lang="ru-RU" i="1" dirty="0" smtClean="0"/>
              <a:t>. </a:t>
            </a:r>
            <a:r>
              <a:rPr lang="ru-RU" dirty="0" smtClean="0"/>
              <a:t>«Творчество и саморазвитие детей дошкольного воз­раста. Концептуальный аспект». </a:t>
            </a:r>
          </a:p>
          <a:p>
            <a:pPr lvl="0"/>
            <a:r>
              <a:rPr lang="ru-RU" dirty="0" smtClean="0"/>
              <a:t>Прохорова </a:t>
            </a:r>
            <a:r>
              <a:rPr lang="ru-RU" dirty="0" err="1" smtClean="0"/>
              <a:t>Л.Н.,БалакшинаТА</a:t>
            </a:r>
            <a:r>
              <a:rPr lang="ru-RU" i="1" dirty="0" smtClean="0"/>
              <a:t>.</a:t>
            </a:r>
            <a:r>
              <a:rPr lang="ru-RU" dirty="0" smtClean="0"/>
              <a:t>«Детское экспериментирование — путь познания окружающего мира».</a:t>
            </a:r>
          </a:p>
          <a:p>
            <a:pPr lvl="0"/>
            <a:r>
              <a:rPr lang="ru-RU" dirty="0" smtClean="0"/>
              <a:t>Рыжова П. «Игры с водой и песком».</a:t>
            </a:r>
          </a:p>
          <a:p>
            <a:pPr lvl="0"/>
            <a:r>
              <a:rPr lang="ru-RU" dirty="0" smtClean="0"/>
              <a:t>Рыжова Н. «Опыты с песком и глиной».</a:t>
            </a:r>
          </a:p>
          <a:p>
            <a:pPr lvl="0"/>
            <a:r>
              <a:rPr lang="ru-RU" dirty="0" err="1" smtClean="0"/>
              <a:t>Тугушева</a:t>
            </a:r>
            <a:r>
              <a:rPr lang="ru-RU" dirty="0" smtClean="0"/>
              <a:t> Г.П., Чистякова А.В. «Игра-экспериментирование для детей старшего дошкольного возраста».</a:t>
            </a:r>
          </a:p>
          <a:p>
            <a:pPr lvl="0"/>
            <a:r>
              <a:rPr lang="ru-RU" dirty="0" err="1" smtClean="0"/>
              <a:t>Тугушева</a:t>
            </a:r>
            <a:r>
              <a:rPr lang="ru-RU" dirty="0" smtClean="0"/>
              <a:t> Г.П., Чистякова А.В. «Экспериментальная деятельность детей среднего и старшего дошкольного возраста».</a:t>
            </a:r>
          </a:p>
          <a:p>
            <a:pPr lvl="0"/>
            <a:r>
              <a:rPr lang="ru-RU" dirty="0" err="1" smtClean="0"/>
              <a:t>Дыбина</a:t>
            </a:r>
            <a:r>
              <a:rPr lang="ru-RU" dirty="0" smtClean="0"/>
              <a:t> О.В. «Неизведанное рядом: занимательные опыты и эксперименты для дошкольников».</a:t>
            </a:r>
          </a:p>
          <a:p>
            <a:pPr lvl="0"/>
            <a:r>
              <a:rPr lang="ru-RU" dirty="0" err="1" smtClean="0"/>
              <a:t>Малашенкова</a:t>
            </a:r>
            <a:r>
              <a:rPr lang="ru-RU" dirty="0" smtClean="0"/>
              <a:t> В.Л. «Освоение программы экологических знаний»</a:t>
            </a:r>
          </a:p>
          <a:p>
            <a:pPr lvl="0"/>
            <a:r>
              <a:rPr lang="ru-RU" dirty="0" smtClean="0"/>
              <a:t>Методика диагностирования познавательной активности Юркевича В.С. </a:t>
            </a:r>
            <a:r>
              <a:rPr lang="ru-RU" i="1" dirty="0" smtClean="0"/>
              <a:t>«Древо желаний» и «Маленький исследователь».</a:t>
            </a:r>
            <a:endParaRPr lang="ru-RU" dirty="0" smtClean="0"/>
          </a:p>
          <a:p>
            <a:r>
              <a:rPr lang="ru-RU" dirty="0" smtClean="0"/>
              <a:t> Рыжова Н.А. «Волшебница – вода».</a:t>
            </a:r>
          </a:p>
          <a:p>
            <a:r>
              <a:rPr lang="ru-RU" dirty="0" smtClean="0"/>
              <a:t> Интернет ресурсы.</a:t>
            </a:r>
            <a:endParaRPr lang="ru-RU" dirty="0"/>
          </a:p>
        </p:txBody>
      </p:sp>
    </p:spTree>
    <p:extLst>
      <p:ext uri="{BB962C8B-B14F-4D97-AF65-F5344CB8AC3E}">
        <p14:creationId xmlns="" xmlns:p14="http://schemas.microsoft.com/office/powerpoint/2010/main" val="32800421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D55CCC6-304A-4B2C-BBAC-3ED8FA6BEDC4}"/>
              </a:ext>
            </a:extLst>
          </p:cNvPr>
          <p:cNvSpPr>
            <a:spLocks noGrp="1"/>
          </p:cNvSpPr>
          <p:nvPr>
            <p:ph type="title"/>
          </p:nvPr>
        </p:nvSpPr>
        <p:spPr>
          <a:xfrm>
            <a:off x="2367815" y="307692"/>
            <a:ext cx="9563500" cy="940538"/>
          </a:xfrm>
        </p:spPr>
        <p:txBody>
          <a:bodyPr/>
          <a:lstStyle/>
          <a:p>
            <a:r>
              <a:rPr lang="ru-RU" dirty="0" smtClean="0">
                <a:solidFill>
                  <a:srgbClr val="C00000"/>
                </a:solidFill>
              </a:rPr>
              <a:t>Цель и задачи опыта работы:</a:t>
            </a:r>
          </a:p>
        </p:txBody>
      </p:sp>
      <p:sp>
        <p:nvSpPr>
          <p:cNvPr id="3" name="Объект 2">
            <a:extLst>
              <a:ext uri="{FF2B5EF4-FFF2-40B4-BE49-F238E27FC236}">
                <a16:creationId xmlns="" xmlns:a16="http://schemas.microsoft.com/office/drawing/2014/main" id="{290C2F95-0C6B-4260-86BD-D3E2916E9E6A}"/>
              </a:ext>
            </a:extLst>
          </p:cNvPr>
          <p:cNvSpPr>
            <a:spLocks noGrp="1"/>
          </p:cNvSpPr>
          <p:nvPr>
            <p:ph idx="1"/>
          </p:nvPr>
        </p:nvSpPr>
        <p:spPr>
          <a:xfrm>
            <a:off x="2510972" y="1117600"/>
            <a:ext cx="9390742" cy="5740400"/>
          </a:xfrm>
        </p:spPr>
        <p:txBody>
          <a:bodyPr>
            <a:noAutofit/>
          </a:bodyPr>
          <a:lstStyle/>
          <a:p>
            <a:pPr>
              <a:buNone/>
            </a:pPr>
            <a:r>
              <a:rPr lang="ru-RU" sz="1800" dirty="0" smtClean="0">
                <a:solidFill>
                  <a:srgbClr val="C00000"/>
                </a:solidFill>
              </a:rPr>
              <a:t>Цель</a:t>
            </a:r>
            <a:r>
              <a:rPr lang="ru-RU" sz="1800" dirty="0" smtClean="0"/>
              <a:t>  </a:t>
            </a:r>
            <a:r>
              <a:rPr lang="ru-RU" sz="1800" dirty="0" smtClean="0">
                <a:solidFill>
                  <a:srgbClr val="002060"/>
                </a:solidFill>
              </a:rPr>
              <a:t>- развитие познавательной активности, любознательности, стремление к самостоятельному познанию и размышлению у детей дошкольного возраста через включение в процесс экспериментирования. </a:t>
            </a:r>
          </a:p>
          <a:p>
            <a:pPr>
              <a:buNone/>
            </a:pPr>
            <a:r>
              <a:rPr lang="ru-RU" sz="1800" u="sng" dirty="0" smtClean="0">
                <a:solidFill>
                  <a:srgbClr val="C00000"/>
                </a:solidFill>
              </a:rPr>
              <a:t>Задачи:</a:t>
            </a:r>
            <a:endParaRPr lang="ru-RU" sz="1800" dirty="0" smtClean="0">
              <a:solidFill>
                <a:srgbClr val="C00000"/>
              </a:solidFill>
            </a:endParaRPr>
          </a:p>
          <a:p>
            <a:pPr>
              <a:buNone/>
            </a:pPr>
            <a:r>
              <a:rPr lang="ru-RU" sz="1800" dirty="0" smtClean="0">
                <a:solidFill>
                  <a:srgbClr val="002060"/>
                </a:solidFill>
              </a:rPr>
              <a:t>1. Формировать основы целостного мировидения у детей через детское экспериментирование. </a:t>
            </a:r>
            <a:r>
              <a:rPr lang="ru-RU" sz="1800" dirty="0" smtClean="0">
                <a:solidFill>
                  <a:srgbClr val="002060"/>
                </a:solidFill>
              </a:rPr>
              <a:t>Расширять </a:t>
            </a:r>
            <a:r>
              <a:rPr lang="ru-RU" sz="1800" dirty="0" smtClean="0">
                <a:solidFill>
                  <a:srgbClr val="002060"/>
                </a:solidFill>
              </a:rPr>
              <a:t>представления детей об окружающем мире через знакомство с элементарными знаниями окружающего мира.</a:t>
            </a:r>
          </a:p>
          <a:p>
            <a:pPr>
              <a:buNone/>
            </a:pPr>
            <a:r>
              <a:rPr lang="ru-RU" sz="1800" dirty="0" smtClean="0">
                <a:solidFill>
                  <a:srgbClr val="002060"/>
                </a:solidFill>
              </a:rPr>
              <a:t>2. Способствовать развитию познавательной активности, наблюдательности, любознательности, </a:t>
            </a:r>
            <a:r>
              <a:rPr lang="ru-RU" sz="1800" dirty="0" smtClean="0">
                <a:solidFill>
                  <a:srgbClr val="002060"/>
                </a:solidFill>
              </a:rPr>
              <a:t>стремления </a:t>
            </a:r>
            <a:r>
              <a:rPr lang="ru-RU" sz="1800" dirty="0" smtClean="0">
                <a:solidFill>
                  <a:srgbClr val="002060"/>
                </a:solidFill>
              </a:rPr>
              <a:t>к самостоятельному познанию и размышлению, </a:t>
            </a:r>
            <a:r>
              <a:rPr lang="ru-RU" sz="1800" dirty="0" smtClean="0">
                <a:solidFill>
                  <a:srgbClr val="002060"/>
                </a:solidFill>
              </a:rPr>
              <a:t>развитию</a:t>
            </a:r>
            <a:r>
              <a:rPr lang="ru-RU" sz="1800" dirty="0" smtClean="0">
                <a:solidFill>
                  <a:srgbClr val="002060"/>
                </a:solidFill>
              </a:rPr>
              <a:t> умственных способностей и речи. </a:t>
            </a:r>
          </a:p>
          <a:p>
            <a:pPr>
              <a:buNone/>
            </a:pPr>
            <a:r>
              <a:rPr lang="ru-RU" sz="1800" dirty="0" smtClean="0">
                <a:solidFill>
                  <a:srgbClr val="002060"/>
                </a:solidFill>
              </a:rPr>
              <a:t>3. Подобрать познавательный, игровой материал экологического содержания, который вызовет заинтересованность и познавательную активность детей, с учетом их возрастных и индивидуальных особенностей. Создать развивающую предметно – пространственную среду и карточки – схемы  для проведения опытов. </a:t>
            </a:r>
          </a:p>
        </p:txBody>
      </p:sp>
      <p:pic>
        <p:nvPicPr>
          <p:cNvPr id="8" name="Рисунок 7" descr="H:\Documents and Settings\Администратор\Рабочий стол\конкурсы\25 09 20г\IMG_3385.JPG"/>
          <p:cNvPicPr/>
          <p:nvPr/>
        </p:nvPicPr>
        <p:blipFill>
          <a:blip r:embed="rId2" cstate="print"/>
          <a:srcRect/>
          <a:stretch>
            <a:fillRect/>
          </a:stretch>
        </p:blipFill>
        <p:spPr bwMode="auto">
          <a:xfrm>
            <a:off x="232229" y="1110157"/>
            <a:ext cx="2249714" cy="3026414"/>
          </a:xfrm>
          <a:prstGeom prst="rect">
            <a:avLst/>
          </a:prstGeom>
          <a:noFill/>
          <a:ln w="9525">
            <a:noFill/>
            <a:miter lim="800000"/>
            <a:headEnd/>
            <a:tailEnd/>
          </a:ln>
        </p:spPr>
      </p:pic>
    </p:spTree>
    <p:extLst>
      <p:ext uri="{BB962C8B-B14F-4D97-AF65-F5344CB8AC3E}">
        <p14:creationId xmlns="" xmlns:p14="http://schemas.microsoft.com/office/powerpoint/2010/main" val="1157218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A5A8845-72B0-4405-BAF2-210133E99EA2}"/>
              </a:ext>
            </a:extLst>
          </p:cNvPr>
          <p:cNvSpPr>
            <a:spLocks noGrp="1"/>
          </p:cNvSpPr>
          <p:nvPr>
            <p:ph type="title"/>
          </p:nvPr>
        </p:nvSpPr>
        <p:spPr/>
        <p:txBody>
          <a:bodyPr>
            <a:normAutofit/>
          </a:bodyPr>
          <a:lstStyle/>
          <a:p>
            <a:pPr algn="ctr"/>
            <a:r>
              <a:rPr lang="ru-RU" dirty="0" smtClean="0">
                <a:solidFill>
                  <a:srgbClr val="C00000"/>
                </a:solidFill>
              </a:rPr>
              <a:t>Детское экспериментирование тесно связано с видами деятельности:</a:t>
            </a:r>
          </a:p>
        </p:txBody>
      </p:sp>
      <p:sp>
        <p:nvSpPr>
          <p:cNvPr id="3" name="Объект 2">
            <a:extLst>
              <a:ext uri="{FF2B5EF4-FFF2-40B4-BE49-F238E27FC236}">
                <a16:creationId xmlns="" xmlns:a16="http://schemas.microsoft.com/office/drawing/2014/main" id="{B97AAF15-716F-4FC5-A6F0-ABDDB763B691}"/>
              </a:ext>
            </a:extLst>
          </p:cNvPr>
          <p:cNvSpPr>
            <a:spLocks noGrp="1"/>
          </p:cNvSpPr>
          <p:nvPr>
            <p:ph idx="1"/>
          </p:nvPr>
        </p:nvSpPr>
        <p:spPr>
          <a:xfrm>
            <a:off x="2367815" y="1578881"/>
            <a:ext cx="4628071" cy="3254375"/>
          </a:xfrm>
          <a:solidFill>
            <a:schemeClr val="accent2">
              <a:lumMod val="60000"/>
              <a:lumOff val="40000"/>
            </a:schemeClr>
          </a:solidFill>
        </p:spPr>
        <p:txBody>
          <a:bodyPr>
            <a:normAutofit/>
          </a:bodyPr>
          <a:lstStyle/>
          <a:p>
            <a:pPr lvl="0">
              <a:buNone/>
            </a:pPr>
            <a:r>
              <a:rPr lang="ru-RU" u="sng" dirty="0" smtClean="0">
                <a:solidFill>
                  <a:srgbClr val="C00000"/>
                </a:solidFill>
              </a:rPr>
              <a:t>Развитие речи</a:t>
            </a:r>
            <a:r>
              <a:rPr lang="ru-RU" dirty="0" smtClean="0">
                <a:solidFill>
                  <a:srgbClr val="C00000"/>
                </a:solidFill>
              </a:rPr>
              <a:t>  </a:t>
            </a:r>
            <a:r>
              <a:rPr lang="ru-RU" dirty="0" smtClean="0">
                <a:solidFill>
                  <a:srgbClr val="002060"/>
                </a:solidFill>
              </a:rPr>
              <a:t>- умение чётко выразить свою мысль облегчает проведение опыта, в то время как пополнение знаний способствует развитию речи.</a:t>
            </a:r>
          </a:p>
          <a:p>
            <a:pPr marL="0" indent="0">
              <a:buNone/>
            </a:pPr>
            <a:endParaRPr lang="en-US" dirty="0">
              <a:solidFill>
                <a:schemeClr val="bg1"/>
              </a:solidFill>
            </a:endParaRPr>
          </a:p>
        </p:txBody>
      </p:sp>
      <p:sp>
        <p:nvSpPr>
          <p:cNvPr id="4" name="Объект 2">
            <a:extLst>
              <a:ext uri="{FF2B5EF4-FFF2-40B4-BE49-F238E27FC236}">
                <a16:creationId xmlns="" xmlns:a16="http://schemas.microsoft.com/office/drawing/2014/main" id="{61784DF0-58DB-4098-8543-8B71F5801D99}"/>
              </a:ext>
            </a:extLst>
          </p:cNvPr>
          <p:cNvSpPr txBox="1">
            <a:spLocks/>
          </p:cNvSpPr>
          <p:nvPr/>
        </p:nvSpPr>
        <p:spPr>
          <a:xfrm>
            <a:off x="7216159" y="1607911"/>
            <a:ext cx="4628071" cy="3254375"/>
          </a:xfrm>
          <a:prstGeom prst="rect">
            <a:avLst/>
          </a:prstGeom>
          <a:solidFill>
            <a:schemeClr val="accent1">
              <a:lumMod val="60000"/>
              <a:lumOff val="4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None/>
            </a:pPr>
            <a:r>
              <a:rPr lang="ru-RU" u="sng" dirty="0" smtClean="0">
                <a:solidFill>
                  <a:srgbClr val="C00000"/>
                </a:solidFill>
              </a:rPr>
              <a:t>Формирование элементарных математических представлений</a:t>
            </a:r>
            <a:r>
              <a:rPr lang="ru-RU" dirty="0" smtClean="0">
                <a:solidFill>
                  <a:srgbClr val="C00000"/>
                </a:solidFill>
              </a:rPr>
              <a:t> </a:t>
            </a:r>
            <a:r>
              <a:rPr lang="ru-RU" dirty="0" smtClean="0">
                <a:solidFill>
                  <a:srgbClr val="002060"/>
                </a:solidFill>
              </a:rPr>
              <a:t>-  во время проведения опыта постоянно возникает необходимость считать, измерять, сравнивать, определять форму и размеры. Всё это придаёт математическим представлениям реальную значимость и способствует их осознанию. В то же время владение математическими операциями облегчает экспериментирование.</a:t>
            </a:r>
          </a:p>
        </p:txBody>
      </p:sp>
      <p:sp>
        <p:nvSpPr>
          <p:cNvPr id="6" name="Объект 2">
            <a:extLst>
              <a:ext uri="{FF2B5EF4-FFF2-40B4-BE49-F238E27FC236}">
                <a16:creationId xmlns="" xmlns:a16="http://schemas.microsoft.com/office/drawing/2014/main" id="{61784DF0-58DB-4098-8543-8B71F5801D99}"/>
              </a:ext>
            </a:extLst>
          </p:cNvPr>
          <p:cNvSpPr txBox="1">
            <a:spLocks/>
          </p:cNvSpPr>
          <p:nvPr/>
        </p:nvSpPr>
        <p:spPr>
          <a:xfrm>
            <a:off x="2322286" y="4978400"/>
            <a:ext cx="9550400" cy="1879599"/>
          </a:xfrm>
          <a:prstGeom prst="rect">
            <a:avLst/>
          </a:prstGeom>
          <a:solidFill>
            <a:schemeClr val="accent2"/>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None/>
            </a:pPr>
            <a:r>
              <a:rPr lang="ru-RU" u="sng" dirty="0" smtClean="0">
                <a:solidFill>
                  <a:srgbClr val="C00000"/>
                </a:solidFill>
              </a:rPr>
              <a:t>Изобразительная деятельность</a:t>
            </a:r>
            <a:r>
              <a:rPr lang="ru-RU" dirty="0" smtClean="0">
                <a:solidFill>
                  <a:srgbClr val="C00000"/>
                </a:solidFill>
              </a:rPr>
              <a:t> </a:t>
            </a:r>
            <a:r>
              <a:rPr lang="ru-RU" dirty="0" smtClean="0">
                <a:solidFill>
                  <a:srgbClr val="002060"/>
                </a:solidFill>
              </a:rPr>
              <a:t>-  чем сильнее будут развиты изобразительные способности ребёнка, тем точнее будет результат природоведческого эксперимента. В то же время, чем глубже ребёнок изучит объект в процессе ознакомления с природой, тем точнее он передаст его детали во время изобразительной деятельности.</a:t>
            </a:r>
          </a:p>
        </p:txBody>
      </p:sp>
    </p:spTree>
    <p:extLst>
      <p:ext uri="{BB962C8B-B14F-4D97-AF65-F5344CB8AC3E}">
        <p14:creationId xmlns="" xmlns:p14="http://schemas.microsoft.com/office/powerpoint/2010/main" val="39271623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cstate="print"/>
          <a:srcRect/>
          <a:stretch>
            <a:fillRect/>
          </a:stretch>
        </p:blipFill>
        <p:spPr bwMode="auto">
          <a:xfrm>
            <a:off x="725035" y="176156"/>
            <a:ext cx="4354966" cy="326622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7706406" y="3354785"/>
            <a:ext cx="4296908" cy="3222681"/>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5268006" y="194071"/>
            <a:ext cx="3455080" cy="2591310"/>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8810171" y="290286"/>
            <a:ext cx="3142570" cy="2356928"/>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a:stretch>
            <a:fillRect/>
          </a:stretch>
        </p:blipFill>
        <p:spPr bwMode="auto">
          <a:xfrm>
            <a:off x="2207623" y="3571965"/>
            <a:ext cx="3738337" cy="2803753"/>
          </a:xfrm>
          <a:prstGeom prst="rect">
            <a:avLst/>
          </a:prstGeom>
          <a:noFill/>
          <a:ln w="9525">
            <a:noFill/>
            <a:miter lim="800000"/>
            <a:headEnd/>
            <a:tailEnd/>
          </a:ln>
          <a:effectLst/>
        </p:spPr>
      </p:pic>
    </p:spTree>
    <p:extLst>
      <p:ext uri="{BB962C8B-B14F-4D97-AF65-F5344CB8AC3E}">
        <p14:creationId xmlns="" xmlns:p14="http://schemas.microsoft.com/office/powerpoint/2010/main" val="1241616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F165642-D4F0-47E9-876F-ED97F541787F}"/>
              </a:ext>
            </a:extLst>
          </p:cNvPr>
          <p:cNvSpPr>
            <a:spLocks noGrp="1"/>
          </p:cNvSpPr>
          <p:nvPr>
            <p:ph type="title"/>
          </p:nvPr>
        </p:nvSpPr>
        <p:spPr>
          <a:xfrm>
            <a:off x="2367815" y="0"/>
            <a:ext cx="9563500" cy="1378858"/>
          </a:xfrm>
        </p:spPr>
        <p:txBody>
          <a:bodyPr>
            <a:noAutofit/>
          </a:bodyPr>
          <a:lstStyle/>
          <a:p>
            <a:r>
              <a:rPr lang="ru-RU" sz="3200" dirty="0" smtClean="0">
                <a:solidFill>
                  <a:srgbClr val="C00000"/>
                </a:solidFill>
              </a:rPr>
              <a:t>Экспериментирование в подготовительной группе, возрастные особенности детей:</a:t>
            </a:r>
          </a:p>
        </p:txBody>
      </p:sp>
      <p:sp>
        <p:nvSpPr>
          <p:cNvPr id="3" name="Объект 2">
            <a:extLst>
              <a:ext uri="{FF2B5EF4-FFF2-40B4-BE49-F238E27FC236}">
                <a16:creationId xmlns="" xmlns:a16="http://schemas.microsoft.com/office/drawing/2014/main" id="{47913743-9F06-445E-80E0-4862C8C8BE57}"/>
              </a:ext>
            </a:extLst>
          </p:cNvPr>
          <p:cNvSpPr>
            <a:spLocks noGrp="1"/>
          </p:cNvSpPr>
          <p:nvPr>
            <p:ph idx="1"/>
          </p:nvPr>
        </p:nvSpPr>
        <p:spPr>
          <a:xfrm>
            <a:off x="2266212" y="1088573"/>
            <a:ext cx="9083959" cy="3672114"/>
          </a:xfrm>
        </p:spPr>
        <p:txBody>
          <a:bodyPr>
            <a:noAutofit/>
          </a:bodyPr>
          <a:lstStyle/>
          <a:p>
            <a:pPr lvl="0"/>
            <a:endParaRPr lang="ru-RU" dirty="0" smtClean="0">
              <a:solidFill>
                <a:srgbClr val="002060"/>
              </a:solidFill>
            </a:endParaRPr>
          </a:p>
          <a:p>
            <a:pPr lvl="0"/>
            <a:r>
              <a:rPr lang="ru-RU" dirty="0" smtClean="0">
                <a:solidFill>
                  <a:srgbClr val="002060"/>
                </a:solidFill>
              </a:rPr>
              <a:t>Способность к </a:t>
            </a:r>
            <a:r>
              <a:rPr lang="ru-RU" dirty="0" err="1" smtClean="0">
                <a:solidFill>
                  <a:srgbClr val="002060"/>
                </a:solidFill>
              </a:rPr>
              <a:t>саморегуляции</a:t>
            </a:r>
            <a:r>
              <a:rPr lang="ru-RU" dirty="0" smtClean="0">
                <a:solidFill>
                  <a:srgbClr val="002060"/>
                </a:solidFill>
              </a:rPr>
              <a:t>. </a:t>
            </a:r>
          </a:p>
          <a:p>
            <a:pPr lvl="0"/>
            <a:r>
              <a:rPr lang="ru-RU" dirty="0" smtClean="0">
                <a:solidFill>
                  <a:srgbClr val="002060"/>
                </a:solidFill>
              </a:rPr>
              <a:t>Высокий уровень мыслительных способностей. </a:t>
            </a:r>
          </a:p>
          <a:p>
            <a:pPr lvl="0"/>
            <a:r>
              <a:rPr lang="ru-RU" dirty="0" smtClean="0">
                <a:solidFill>
                  <a:srgbClr val="002060"/>
                </a:solidFill>
              </a:rPr>
              <a:t>Развитие диалогической речи, формирование навыков монологической речи. </a:t>
            </a:r>
          </a:p>
          <a:p>
            <a:pPr lvl="0"/>
            <a:r>
              <a:rPr lang="ru-RU" dirty="0" smtClean="0">
                <a:solidFill>
                  <a:srgbClr val="002060"/>
                </a:solidFill>
              </a:rPr>
              <a:t>Формирование навыка самооценки. </a:t>
            </a:r>
          </a:p>
          <a:p>
            <a:pPr lvl="0"/>
            <a:r>
              <a:rPr lang="ru-RU" dirty="0" smtClean="0">
                <a:solidFill>
                  <a:srgbClr val="002060"/>
                </a:solidFill>
              </a:rPr>
              <a:t>Нестандартность решения поставленных задач. </a:t>
            </a:r>
          </a:p>
          <a:p>
            <a:pPr lvl="0"/>
            <a:r>
              <a:rPr lang="ru-RU" dirty="0" smtClean="0">
                <a:solidFill>
                  <a:srgbClr val="002060"/>
                </a:solidFill>
              </a:rPr>
              <a:t>Творческий подход</a:t>
            </a:r>
          </a:p>
          <a:p>
            <a:pPr>
              <a:buNone/>
            </a:pPr>
            <a:endParaRPr lang="ru-RU" dirty="0"/>
          </a:p>
        </p:txBody>
      </p:sp>
      <p:pic>
        <p:nvPicPr>
          <p:cNvPr id="4" name="Содержимое 3" descr="I:\IPhone\IMG_1678.jpg"/>
          <p:cNvPicPr>
            <a:picLocks/>
          </p:cNvPicPr>
          <p:nvPr/>
        </p:nvPicPr>
        <p:blipFill>
          <a:blip r:embed="rId2" cstate="print"/>
          <a:srcRect/>
          <a:stretch>
            <a:fillRect/>
          </a:stretch>
        </p:blipFill>
        <p:spPr bwMode="auto">
          <a:xfrm>
            <a:off x="8521303" y="4049486"/>
            <a:ext cx="3249783" cy="2547256"/>
          </a:xfrm>
          <a:prstGeom prst="rect">
            <a:avLst/>
          </a:prstGeom>
          <a:noFill/>
          <a:ln w="9525">
            <a:noFill/>
            <a:miter lim="800000"/>
            <a:headEnd/>
            <a:tailEnd/>
          </a:ln>
        </p:spPr>
      </p:pic>
    </p:spTree>
    <p:extLst>
      <p:ext uri="{BB962C8B-B14F-4D97-AF65-F5344CB8AC3E}">
        <p14:creationId xmlns="" xmlns:p14="http://schemas.microsoft.com/office/powerpoint/2010/main" val="3302682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A5A8845-72B0-4405-BAF2-210133E99EA2}"/>
              </a:ext>
            </a:extLst>
          </p:cNvPr>
          <p:cNvSpPr>
            <a:spLocks noGrp="1"/>
          </p:cNvSpPr>
          <p:nvPr>
            <p:ph type="title"/>
          </p:nvPr>
        </p:nvSpPr>
        <p:spPr/>
        <p:txBody>
          <a:bodyPr>
            <a:noAutofit/>
          </a:bodyPr>
          <a:lstStyle/>
          <a:p>
            <a:r>
              <a:rPr lang="ru-RU" sz="3200" dirty="0" smtClean="0">
                <a:solidFill>
                  <a:srgbClr val="C00000"/>
                </a:solidFill>
              </a:rPr>
              <a:t>Взаимосвязь  метода экспериментирования с другими методами:</a:t>
            </a:r>
          </a:p>
        </p:txBody>
      </p:sp>
      <p:sp>
        <p:nvSpPr>
          <p:cNvPr id="3" name="Объект 2">
            <a:extLst>
              <a:ext uri="{FF2B5EF4-FFF2-40B4-BE49-F238E27FC236}">
                <a16:creationId xmlns="" xmlns:a16="http://schemas.microsoft.com/office/drawing/2014/main" id="{B97AAF15-716F-4FC5-A6F0-ABDDB763B691}"/>
              </a:ext>
            </a:extLst>
          </p:cNvPr>
          <p:cNvSpPr>
            <a:spLocks noGrp="1"/>
          </p:cNvSpPr>
          <p:nvPr>
            <p:ph idx="1"/>
          </p:nvPr>
        </p:nvSpPr>
        <p:spPr>
          <a:xfrm>
            <a:off x="2367815" y="1578882"/>
            <a:ext cx="4628071" cy="2644776"/>
          </a:xfrm>
          <a:solidFill>
            <a:schemeClr val="accent2">
              <a:lumMod val="60000"/>
              <a:lumOff val="40000"/>
            </a:schemeClr>
          </a:solidFill>
        </p:spPr>
        <p:txBody>
          <a:bodyPr>
            <a:noAutofit/>
          </a:bodyPr>
          <a:lstStyle/>
          <a:p>
            <a:pPr>
              <a:buNone/>
            </a:pPr>
            <a:r>
              <a:rPr lang="ru-RU" sz="1400" u="sng" dirty="0" smtClean="0">
                <a:solidFill>
                  <a:schemeClr val="tx2"/>
                </a:solidFill>
              </a:rPr>
              <a:t> МЕТОД НАБЛЮДЕНИЯ</a:t>
            </a:r>
            <a:r>
              <a:rPr lang="ru-RU" sz="1400" dirty="0" smtClean="0">
                <a:solidFill>
                  <a:schemeClr val="tx2"/>
                </a:solidFill>
              </a:rPr>
              <a:t> – относится к наглядным методам и является одним из основных, ведущих методов дошкольного обучения. В зависимости от характера познавательных задач в практической деятельности  мы  использовали наблюдения разного вида:</a:t>
            </a:r>
          </a:p>
          <a:p>
            <a:r>
              <a:rPr lang="ru-RU" sz="1400" dirty="0" smtClean="0">
                <a:solidFill>
                  <a:schemeClr val="tx2"/>
                </a:solidFill>
              </a:rPr>
              <a:t> распознающего характера, в ходе которых формируются знания о свойствах и качествах предметов и явлений;</a:t>
            </a:r>
          </a:p>
          <a:p>
            <a:r>
              <a:rPr lang="ru-RU" sz="1400" dirty="0" smtClean="0">
                <a:solidFill>
                  <a:schemeClr val="tx2"/>
                </a:solidFill>
              </a:rPr>
              <a:t>за изменением и преобразованием объектов.</a:t>
            </a:r>
          </a:p>
        </p:txBody>
      </p:sp>
      <p:sp>
        <p:nvSpPr>
          <p:cNvPr id="4" name="Объект 2">
            <a:extLst>
              <a:ext uri="{FF2B5EF4-FFF2-40B4-BE49-F238E27FC236}">
                <a16:creationId xmlns="" xmlns:a16="http://schemas.microsoft.com/office/drawing/2014/main" id="{61784DF0-58DB-4098-8543-8B71F5801D99}"/>
              </a:ext>
            </a:extLst>
          </p:cNvPr>
          <p:cNvSpPr txBox="1">
            <a:spLocks/>
          </p:cNvSpPr>
          <p:nvPr/>
        </p:nvSpPr>
        <p:spPr>
          <a:xfrm>
            <a:off x="7216159" y="1607911"/>
            <a:ext cx="4628071" cy="2673803"/>
          </a:xfrm>
          <a:prstGeom prst="rect">
            <a:avLst/>
          </a:prstGeom>
          <a:solidFill>
            <a:schemeClr val="accent1">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ru-RU" sz="1800" u="sng" dirty="0" smtClean="0">
                <a:solidFill>
                  <a:schemeClr val="tx2"/>
                </a:solidFill>
              </a:rPr>
              <a:t>ИГРОВОЙ МЕТОД</a:t>
            </a:r>
            <a:r>
              <a:rPr lang="ru-RU" sz="1800" dirty="0" smtClean="0">
                <a:solidFill>
                  <a:schemeClr val="tx2"/>
                </a:solidFill>
              </a:rPr>
              <a:t> -  предусматривает использование разнообразных компонентов игровой деятельности в сочетании с другими приемами: вопросами, указаниями, объяснениями, пояснениями, показом. </a:t>
            </a:r>
          </a:p>
        </p:txBody>
      </p:sp>
      <p:sp>
        <p:nvSpPr>
          <p:cNvPr id="6" name="Объект 2">
            <a:extLst>
              <a:ext uri="{FF2B5EF4-FFF2-40B4-BE49-F238E27FC236}">
                <a16:creationId xmlns="" xmlns:a16="http://schemas.microsoft.com/office/drawing/2014/main" id="{61784DF0-58DB-4098-8543-8B71F5801D99}"/>
              </a:ext>
            </a:extLst>
          </p:cNvPr>
          <p:cNvSpPr txBox="1">
            <a:spLocks/>
          </p:cNvSpPr>
          <p:nvPr/>
        </p:nvSpPr>
        <p:spPr>
          <a:xfrm>
            <a:off x="2394856" y="4412343"/>
            <a:ext cx="4615543" cy="2264228"/>
          </a:xfrm>
          <a:prstGeom prst="rect">
            <a:avLst/>
          </a:prstGeom>
          <a:solidFill>
            <a:schemeClr val="accent2"/>
          </a:solidFill>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ru-RU" u="sng" dirty="0" smtClean="0">
                <a:solidFill>
                  <a:schemeClr val="bg1"/>
                </a:solidFill>
              </a:rPr>
              <a:t> </a:t>
            </a:r>
            <a:r>
              <a:rPr lang="ru-RU" u="sng" dirty="0" smtClean="0">
                <a:solidFill>
                  <a:schemeClr val="tx2"/>
                </a:solidFill>
              </a:rPr>
              <a:t>СЛОВЕСНЫЙ  МЕТОД  ОБУЧЕНИЯ:</a:t>
            </a:r>
            <a:endParaRPr lang="ru-RU" dirty="0" smtClean="0">
              <a:solidFill>
                <a:schemeClr val="tx2"/>
              </a:solidFill>
            </a:endParaRPr>
          </a:p>
          <a:p>
            <a:r>
              <a:rPr lang="ru-RU" i="1" dirty="0" smtClean="0">
                <a:solidFill>
                  <a:schemeClr val="tx2"/>
                </a:solidFill>
              </a:rPr>
              <a:t>Рассказы воспитателя - </a:t>
            </a:r>
            <a:r>
              <a:rPr lang="ru-RU" dirty="0" smtClean="0">
                <a:solidFill>
                  <a:schemeClr val="tx2"/>
                </a:solidFill>
              </a:rPr>
              <a:t>создать у детей яркие и точные представления о событиях или явлениях. Рассказ воздействует на ум, чувства и воображение детей, побуждает их к обмену впечатлениями.</a:t>
            </a:r>
          </a:p>
          <a:p>
            <a:r>
              <a:rPr lang="ru-RU" i="1" dirty="0" smtClean="0">
                <a:solidFill>
                  <a:schemeClr val="tx2"/>
                </a:solidFill>
              </a:rPr>
              <a:t>Рассказы детей - </a:t>
            </a:r>
            <a:r>
              <a:rPr lang="ru-RU" dirty="0" smtClean="0">
                <a:solidFill>
                  <a:schemeClr val="tx2"/>
                </a:solidFill>
              </a:rPr>
              <a:t>совершенствование знаний и умственно—речевых умений детей.</a:t>
            </a:r>
          </a:p>
          <a:p>
            <a:r>
              <a:rPr lang="ru-RU" i="1" dirty="0" smtClean="0">
                <a:solidFill>
                  <a:schemeClr val="tx2"/>
                </a:solidFill>
              </a:rPr>
              <a:t>Беседы - </a:t>
            </a:r>
            <a:r>
              <a:rPr lang="ru-RU" dirty="0" smtClean="0">
                <a:solidFill>
                  <a:schemeClr val="tx2"/>
                </a:solidFill>
              </a:rPr>
              <a:t>уточнения, коррекция знаний, их обобщения и систематизации. </a:t>
            </a:r>
          </a:p>
          <a:p>
            <a:endParaRPr lang="ru-RU" dirty="0" smtClean="0">
              <a:solidFill>
                <a:schemeClr val="bg1"/>
              </a:solidFill>
            </a:endParaRPr>
          </a:p>
        </p:txBody>
      </p:sp>
      <p:sp>
        <p:nvSpPr>
          <p:cNvPr id="7" name="Объект 2">
            <a:extLst>
              <a:ext uri="{FF2B5EF4-FFF2-40B4-BE49-F238E27FC236}">
                <a16:creationId xmlns="" xmlns:a16="http://schemas.microsoft.com/office/drawing/2014/main" id="{61784DF0-58DB-4098-8543-8B71F5801D99}"/>
              </a:ext>
            </a:extLst>
          </p:cNvPr>
          <p:cNvSpPr txBox="1">
            <a:spLocks/>
          </p:cNvSpPr>
          <p:nvPr/>
        </p:nvSpPr>
        <p:spPr>
          <a:xfrm>
            <a:off x="7213600" y="4441371"/>
            <a:ext cx="4572001" cy="2206171"/>
          </a:xfrm>
          <a:prstGeom prst="rect">
            <a:avLst/>
          </a:prstGeom>
          <a:solidFill>
            <a:schemeClr val="tx2">
              <a:lumMod val="20000"/>
              <a:lumOff val="80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ru-RU" u="sng" dirty="0" smtClean="0">
                <a:solidFill>
                  <a:schemeClr val="tx2"/>
                </a:solidFill>
              </a:rPr>
              <a:t>ЭЛЕМЕНТАРНЫЙ ОПЫТ</a:t>
            </a:r>
            <a:r>
              <a:rPr lang="ru-RU" dirty="0" smtClean="0">
                <a:solidFill>
                  <a:schemeClr val="tx2"/>
                </a:solidFill>
              </a:rPr>
              <a:t> – это преобразование жизненной ситуации, предмета или явления с целью выявления скрытых, непосредственно не представленных свойств объектов, установления связей между ними, причин их изменения и т. д.</a:t>
            </a:r>
          </a:p>
          <a:p>
            <a:endParaRPr lang="ru-RU" dirty="0" smtClean="0">
              <a:solidFill>
                <a:schemeClr val="bg1"/>
              </a:solidFill>
            </a:endParaRPr>
          </a:p>
        </p:txBody>
      </p:sp>
    </p:spTree>
    <p:extLst>
      <p:ext uri="{BB962C8B-B14F-4D97-AF65-F5344CB8AC3E}">
        <p14:creationId xmlns="" xmlns:p14="http://schemas.microsoft.com/office/powerpoint/2010/main" val="3927162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AFF60C1-20B5-4E30-B1B3-22C36150531F}"/>
              </a:ext>
            </a:extLst>
          </p:cNvPr>
          <p:cNvSpPr>
            <a:spLocks noGrp="1"/>
          </p:cNvSpPr>
          <p:nvPr>
            <p:ph type="title"/>
          </p:nvPr>
        </p:nvSpPr>
        <p:spPr>
          <a:xfrm>
            <a:off x="2367815" y="1"/>
            <a:ext cx="9563500" cy="1378856"/>
          </a:xfrm>
        </p:spPr>
        <p:txBody>
          <a:bodyPr>
            <a:noAutofit/>
          </a:bodyPr>
          <a:lstStyle/>
          <a:p>
            <a:r>
              <a:rPr lang="ru-RU" sz="2400" dirty="0" smtClean="0">
                <a:solidFill>
                  <a:srgbClr val="C00000"/>
                </a:solidFill>
              </a:rPr>
              <a:t>В РППС группы включены искусственные  и естественные, природные объекты. Центр экспериментирования в группе.</a:t>
            </a:r>
            <a:endParaRPr lang="ru-RU" sz="2400" dirty="0">
              <a:solidFill>
                <a:srgbClr val="C00000"/>
              </a:solidFill>
            </a:endParaRPr>
          </a:p>
        </p:txBody>
      </p:sp>
      <p:pic>
        <p:nvPicPr>
          <p:cNvPr id="7169" name="Picture 1"/>
          <p:cNvPicPr>
            <a:picLocks noGrp="1" noChangeAspect="1" noChangeArrowheads="1"/>
          </p:cNvPicPr>
          <p:nvPr>
            <p:ph idx="1"/>
          </p:nvPr>
        </p:nvPicPr>
        <p:blipFill>
          <a:blip r:embed="rId2" cstate="print"/>
          <a:srcRect/>
          <a:stretch>
            <a:fillRect/>
          </a:stretch>
        </p:blipFill>
        <p:spPr bwMode="auto">
          <a:xfrm>
            <a:off x="1625600" y="1575933"/>
            <a:ext cx="3309258" cy="2481943"/>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cstate="print"/>
          <a:srcRect/>
          <a:stretch>
            <a:fillRect/>
          </a:stretch>
        </p:blipFill>
        <p:spPr bwMode="auto">
          <a:xfrm>
            <a:off x="8273143" y="3964314"/>
            <a:ext cx="3599544" cy="2699785"/>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a:stretch>
            <a:fillRect/>
          </a:stretch>
        </p:blipFill>
        <p:spPr bwMode="auto">
          <a:xfrm>
            <a:off x="1248229" y="4109236"/>
            <a:ext cx="3432629" cy="2574593"/>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cstate="print"/>
          <a:srcRect/>
          <a:stretch>
            <a:fillRect/>
          </a:stretch>
        </p:blipFill>
        <p:spPr bwMode="auto">
          <a:xfrm>
            <a:off x="9173029" y="740230"/>
            <a:ext cx="2798881" cy="3113310"/>
          </a:xfrm>
          <a:prstGeom prst="rect">
            <a:avLst/>
          </a:prstGeom>
          <a:noFill/>
          <a:ln w="9525">
            <a:noFill/>
            <a:miter lim="800000"/>
            <a:headEnd/>
            <a:tailEnd/>
          </a:ln>
          <a:effectLst/>
        </p:spPr>
      </p:pic>
      <p:pic>
        <p:nvPicPr>
          <p:cNvPr id="7173" name="Picture 5"/>
          <p:cNvPicPr>
            <a:picLocks noChangeAspect="1" noChangeArrowheads="1"/>
          </p:cNvPicPr>
          <p:nvPr/>
        </p:nvPicPr>
        <p:blipFill>
          <a:blip r:embed="rId6" cstate="print"/>
          <a:srcRect/>
          <a:stretch>
            <a:fillRect/>
          </a:stretch>
        </p:blipFill>
        <p:spPr bwMode="auto">
          <a:xfrm>
            <a:off x="5064806" y="1632146"/>
            <a:ext cx="3135766" cy="4180825"/>
          </a:xfrm>
          <a:prstGeom prst="rect">
            <a:avLst/>
          </a:prstGeom>
          <a:noFill/>
          <a:ln w="9525">
            <a:noFill/>
            <a:miter lim="800000"/>
            <a:headEnd/>
            <a:tailEnd/>
          </a:ln>
          <a:effectLst/>
        </p:spPr>
      </p:pic>
    </p:spTree>
    <p:extLst>
      <p:ext uri="{BB962C8B-B14F-4D97-AF65-F5344CB8AC3E}">
        <p14:creationId xmlns="" xmlns:p14="http://schemas.microsoft.com/office/powerpoint/2010/main" val="5261051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67815" y="307691"/>
            <a:ext cx="9563500" cy="1013109"/>
          </a:xfrm>
        </p:spPr>
        <p:txBody>
          <a:bodyPr>
            <a:normAutofit fontScale="90000"/>
          </a:bodyPr>
          <a:lstStyle/>
          <a:p>
            <a:r>
              <a:rPr lang="ru-RU" dirty="0" smtClean="0">
                <a:solidFill>
                  <a:srgbClr val="C00000"/>
                </a:solidFill>
              </a:rPr>
              <a:t>Оснащение центра экспериментирования:</a:t>
            </a:r>
            <a:r>
              <a:rPr lang="ru-RU" b="0" dirty="0" smtClean="0"/>
              <a:t> </a:t>
            </a:r>
            <a:br>
              <a:rPr lang="ru-RU" b="0" dirty="0" smtClean="0"/>
            </a:br>
            <a:endParaRPr lang="ru-RU" b="0" dirty="0"/>
          </a:p>
        </p:txBody>
      </p:sp>
      <p:sp>
        <p:nvSpPr>
          <p:cNvPr id="3" name="Содержимое 2"/>
          <p:cNvSpPr>
            <a:spLocks noGrp="1"/>
          </p:cNvSpPr>
          <p:nvPr>
            <p:ph idx="1"/>
          </p:nvPr>
        </p:nvSpPr>
        <p:spPr>
          <a:xfrm>
            <a:off x="2367814" y="1262743"/>
            <a:ext cx="9563500" cy="5370286"/>
          </a:xfrm>
        </p:spPr>
        <p:txBody>
          <a:bodyPr>
            <a:noAutofit/>
          </a:bodyPr>
          <a:lstStyle/>
          <a:p>
            <a:r>
              <a:rPr lang="ru-RU" sz="1400" b="1" dirty="0" smtClean="0">
                <a:solidFill>
                  <a:srgbClr val="002060"/>
                </a:solidFill>
                <a:latin typeface="Times New Roman" pitchFamily="18" charset="0"/>
                <a:cs typeface="Times New Roman" pitchFamily="18" charset="0"/>
              </a:rPr>
              <a:t>Земля разного состава: чернозем, песок, глина, камни</a:t>
            </a:r>
          </a:p>
          <a:p>
            <a:r>
              <a:rPr lang="ru-RU" sz="1400" b="1" dirty="0" smtClean="0">
                <a:solidFill>
                  <a:srgbClr val="002060"/>
                </a:solidFill>
                <a:latin typeface="Times New Roman" pitchFamily="18" charset="0"/>
                <a:cs typeface="Times New Roman" pitchFamily="18" charset="0"/>
              </a:rPr>
              <a:t>Емкости для пересыпания, измерения, исследования. Материалы для пересыпания (фасоль, горох, крупы)</a:t>
            </a:r>
          </a:p>
          <a:p>
            <a:r>
              <a:rPr lang="ru-RU" sz="1400" b="1" dirty="0" smtClean="0">
                <a:solidFill>
                  <a:srgbClr val="002060"/>
                </a:solidFill>
                <a:latin typeface="Times New Roman" pitchFamily="18" charset="0"/>
                <a:cs typeface="Times New Roman" pitchFamily="18" charset="0"/>
              </a:rPr>
              <a:t>Стол с клеенкой</a:t>
            </a:r>
          </a:p>
          <a:p>
            <a:r>
              <a:rPr lang="ru-RU" sz="1400" b="1" dirty="0" smtClean="0">
                <a:solidFill>
                  <a:srgbClr val="002060"/>
                </a:solidFill>
                <a:latin typeface="Times New Roman" pitchFamily="18" charset="0"/>
                <a:cs typeface="Times New Roman" pitchFamily="18" charset="0"/>
              </a:rPr>
              <a:t>Подносы</a:t>
            </a:r>
          </a:p>
          <a:p>
            <a:r>
              <a:rPr lang="ru-RU" sz="1400" b="1" dirty="0" smtClean="0">
                <a:solidFill>
                  <a:srgbClr val="002060"/>
                </a:solidFill>
                <a:latin typeface="Times New Roman" pitchFamily="18" charset="0"/>
                <a:cs typeface="Times New Roman" pitchFamily="18" charset="0"/>
              </a:rPr>
              <a:t>Фартуки и нарукавники на подгруппу детей</a:t>
            </a:r>
          </a:p>
          <a:p>
            <a:r>
              <a:rPr lang="ru-RU" sz="1400" b="1" dirty="0" smtClean="0">
                <a:solidFill>
                  <a:srgbClr val="002060"/>
                </a:solidFill>
                <a:latin typeface="Times New Roman" pitchFamily="18" charset="0"/>
                <a:cs typeface="Times New Roman" pitchFamily="18" charset="0"/>
              </a:rPr>
              <a:t>Формочки для изготовления льдинок</a:t>
            </a:r>
          </a:p>
          <a:p>
            <a:r>
              <a:rPr lang="ru-RU" sz="1400" b="1" dirty="0" smtClean="0">
                <a:solidFill>
                  <a:srgbClr val="002060"/>
                </a:solidFill>
                <a:latin typeface="Times New Roman" pitchFamily="18" charset="0"/>
                <a:cs typeface="Times New Roman" pitchFamily="18" charset="0"/>
              </a:rPr>
              <a:t>Трубочки для продувания</a:t>
            </a:r>
          </a:p>
          <a:p>
            <a:r>
              <a:rPr lang="ru-RU" sz="1400" b="1" dirty="0" smtClean="0">
                <a:solidFill>
                  <a:srgbClr val="002060"/>
                </a:solidFill>
                <a:latin typeface="Times New Roman" pitchFamily="18" charset="0"/>
                <a:cs typeface="Times New Roman" pitchFamily="18" charset="0"/>
              </a:rPr>
              <a:t>Игрушка «Мыльные пузыри»</a:t>
            </a:r>
          </a:p>
          <a:p>
            <a:r>
              <a:rPr lang="ru-RU" sz="1400" b="1" dirty="0" smtClean="0">
                <a:solidFill>
                  <a:srgbClr val="002060"/>
                </a:solidFill>
                <a:latin typeface="Times New Roman" pitchFamily="18" charset="0"/>
                <a:cs typeface="Times New Roman" pitchFamily="18" charset="0"/>
              </a:rPr>
              <a:t>«Волшебный мешочек»</a:t>
            </a:r>
          </a:p>
          <a:p>
            <a:r>
              <a:rPr lang="ru-RU" sz="1400" b="1" dirty="0" smtClean="0">
                <a:solidFill>
                  <a:srgbClr val="002060"/>
                </a:solidFill>
                <a:latin typeface="Times New Roman" pitchFamily="18" charset="0"/>
                <a:cs typeface="Times New Roman" pitchFamily="18" charset="0"/>
              </a:rPr>
              <a:t>Маленькие зеркала, магниты, фонарики, Свеча</a:t>
            </a:r>
          </a:p>
          <a:p>
            <a:r>
              <a:rPr lang="ru-RU" sz="1400" b="1" dirty="0" smtClean="0">
                <a:solidFill>
                  <a:srgbClr val="002060"/>
                </a:solidFill>
                <a:latin typeface="Times New Roman" pitchFamily="18" charset="0"/>
                <a:cs typeface="Times New Roman" pitchFamily="18" charset="0"/>
              </a:rPr>
              <a:t>Пипетки, краски разной густоты</a:t>
            </a:r>
          </a:p>
          <a:p>
            <a:r>
              <a:rPr lang="ru-RU" sz="1400" b="1" dirty="0" smtClean="0">
                <a:solidFill>
                  <a:srgbClr val="002060"/>
                </a:solidFill>
                <a:latin typeface="Times New Roman" pitchFamily="18" charset="0"/>
                <a:cs typeface="Times New Roman" pitchFamily="18" charset="0"/>
              </a:rPr>
              <a:t>Поролоновые губки разного размера</a:t>
            </a:r>
          </a:p>
          <a:p>
            <a:r>
              <a:rPr lang="ru-RU" sz="1400" b="1" dirty="0" smtClean="0">
                <a:solidFill>
                  <a:srgbClr val="002060"/>
                </a:solidFill>
                <a:latin typeface="Times New Roman" pitchFamily="18" charset="0"/>
                <a:cs typeface="Times New Roman" pitchFamily="18" charset="0"/>
              </a:rPr>
              <a:t>Катушки из-под ниток</a:t>
            </a:r>
          </a:p>
          <a:p>
            <a:r>
              <a:rPr lang="ru-RU" sz="1400" b="1" dirty="0" smtClean="0">
                <a:solidFill>
                  <a:srgbClr val="002060"/>
                </a:solidFill>
                <a:latin typeface="Times New Roman" pitchFamily="18" charset="0"/>
                <a:cs typeface="Times New Roman" pitchFamily="18" charset="0"/>
              </a:rPr>
              <a:t>Увеличительное стекло </a:t>
            </a:r>
          </a:p>
          <a:p>
            <a:r>
              <a:rPr lang="ru-RU" sz="1400" b="1" dirty="0" smtClean="0">
                <a:solidFill>
                  <a:srgbClr val="002060"/>
                </a:solidFill>
                <a:latin typeface="Times New Roman" pitchFamily="18" charset="0"/>
                <a:cs typeface="Times New Roman" pitchFamily="18" charset="0"/>
              </a:rPr>
              <a:t>Наборы для экспериментирования с водой и песком</a:t>
            </a:r>
          </a:p>
          <a:p>
            <a:r>
              <a:rPr lang="ru-RU" sz="1400" b="1" dirty="0" smtClean="0">
                <a:solidFill>
                  <a:srgbClr val="002060"/>
                </a:solidFill>
                <a:latin typeface="Times New Roman" pitchFamily="18" charset="0"/>
                <a:cs typeface="Times New Roman" pitchFamily="18" charset="0"/>
              </a:rPr>
              <a:t>Марля, сетка</a:t>
            </a:r>
          </a:p>
          <a:p>
            <a:r>
              <a:rPr lang="ru-RU" sz="1400" b="1" dirty="0" smtClean="0">
                <a:solidFill>
                  <a:srgbClr val="002060"/>
                </a:solidFill>
                <a:latin typeface="Times New Roman" pitchFamily="18" charset="0"/>
                <a:cs typeface="Times New Roman" pitchFamily="18" charset="0"/>
              </a:rPr>
              <a:t>Игротека экологических развивающих игр</a:t>
            </a:r>
          </a:p>
        </p:txBody>
      </p:sp>
      <p:pic>
        <p:nvPicPr>
          <p:cNvPr id="4" name="Picture 3" descr="D:\Documents and Settings\Администратор\Рабочий стол\высшая категория2020\подготов гр среда\фото 2018 049.jpg"/>
          <p:cNvPicPr>
            <a:picLocks noChangeAspect="1" noChangeArrowheads="1"/>
          </p:cNvPicPr>
          <p:nvPr/>
        </p:nvPicPr>
        <p:blipFill>
          <a:blip r:embed="rId2" cstate="print"/>
          <a:srcRect/>
          <a:stretch>
            <a:fillRect/>
          </a:stretch>
        </p:blipFill>
        <p:spPr bwMode="auto">
          <a:xfrm>
            <a:off x="6986209" y="2293257"/>
            <a:ext cx="4315582" cy="323668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580</TotalTime>
  <Words>1339</Words>
  <Application>Microsoft Office PowerPoint</Application>
  <PresentationFormat>Произвольный</PresentationFormat>
  <Paragraphs>136</Paragraphs>
  <Slides>28</Slides>
  <Notes>6</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28</vt:i4>
      </vt:variant>
    </vt:vector>
  </HeadingPairs>
  <TitlesOfParts>
    <vt:vector size="30" baseType="lpstr">
      <vt:lpstr>Тема Office</vt:lpstr>
      <vt:lpstr>Acrobat Document</vt:lpstr>
      <vt:lpstr>  «Использование метода экспериментирования для развития познавательно – исследовательской деятельности детей дошкольного возраста»   Опыт работы : Магзумовой А.Н. воспитателя МДОАУ № 121 «Золотой колосок» комбинированного вида» г.Орска </vt:lpstr>
      <vt:lpstr>Актуальность метода экспериментирования </vt:lpstr>
      <vt:lpstr>Цель и задачи опыта работы:</vt:lpstr>
      <vt:lpstr>Детское экспериментирование тесно связано с видами деятельности:</vt:lpstr>
      <vt:lpstr>Слайд 5</vt:lpstr>
      <vt:lpstr>Экспериментирование в подготовительной группе, возрастные особенности детей:</vt:lpstr>
      <vt:lpstr>Взаимосвязь  метода экспериментирования с другими методами:</vt:lpstr>
      <vt:lpstr>В РППС группы включены искусственные  и естественные, природные объекты. Центр экспериментирования в группе.</vt:lpstr>
      <vt:lpstr>Оснащение центра экспериментирования:  </vt:lpstr>
      <vt:lpstr>Мини - музей «Чудеса природы»</vt:lpstr>
      <vt:lpstr>Научно - познавательная литература</vt:lpstr>
      <vt:lpstr>«Игровые макеты природных зон»</vt:lpstr>
      <vt:lpstr>«Коллекции  и  природный материал» </vt:lpstr>
      <vt:lpstr> «Дидактические игры» </vt:lpstr>
      <vt:lpstr>Слайд 15</vt:lpstr>
      <vt:lpstr>Проект «Неизведанное рядом»</vt:lpstr>
      <vt:lpstr>Беседа с детьми «Золотая соль»</vt:lpstr>
      <vt:lpstr>Коллективный труд «Чистка сковороды солью» </vt:lpstr>
      <vt:lpstr>Творческая деятельность «Соленые рисунки» </vt:lpstr>
      <vt:lpstr>Практическая часть проекта</vt:lpstr>
      <vt:lpstr> «Выращивание кристаллов» в домашних условиях. </vt:lpstr>
      <vt:lpstr>Акция  «Бережем планету вместе!»</vt:lpstr>
      <vt:lpstr>Участие в акции  «Покормите птиц зимой»</vt:lpstr>
      <vt:lpstr>Взаимодействие с родителями  «Столовая для птиц»</vt:lpstr>
      <vt:lpstr>Всероссийский конкурс  «Я – исследователь» 2 место </vt:lpstr>
      <vt:lpstr>В результате организации детского экспериментирования: </vt:lpstr>
      <vt:lpstr>Слайд 27</vt:lpstr>
      <vt:lpstr>РЕСУРСЫ</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 Obstinate</dc:creator>
  <cp:lastModifiedBy>ds121orsk@yandex.ru</cp:lastModifiedBy>
  <cp:revision>56</cp:revision>
  <dcterms:created xsi:type="dcterms:W3CDTF">2021-05-01T08:43:30Z</dcterms:created>
  <dcterms:modified xsi:type="dcterms:W3CDTF">2022-03-16T04:45:42Z</dcterms:modified>
</cp:coreProperties>
</file>