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83" r:id="rId2"/>
    <p:sldId id="280" r:id="rId3"/>
    <p:sldId id="258" r:id="rId4"/>
    <p:sldId id="256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78" r:id="rId14"/>
    <p:sldId id="269" r:id="rId15"/>
    <p:sldId id="284" r:id="rId16"/>
    <p:sldId id="276" r:id="rId17"/>
    <p:sldId id="285" r:id="rId18"/>
    <p:sldId id="28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7" d="100"/>
          <a:sy n="77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1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A280E7-1ACE-4F1F-B3B0-C396772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D8B2-FD26-44E7-82CC-78CAB81A564E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C3E4FC-0557-46D6-924C-7C231EA0C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8757E9-BBCE-4B11-8AEF-E952EF74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15B05-28DC-4EDD-A01D-790B67C618D7}" type="slidenum">
              <a:rPr lang="ru-RU" altLang="zh-CN"/>
              <a:pPr/>
              <a:t>‹#›</a:t>
            </a:fld>
            <a:endParaRPr lang="ru-RU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26035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E93DF0-187A-40B4-A944-6D218B35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69DF8-2EB6-413B-95C8-5A3EE3E97FB7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0E936A-6AFB-40DE-83CA-233980C7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D6985D-FB1F-4BDF-89A4-B38225AE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C0A65-F7E6-4BE5-8B5A-3F214D190CFB}" type="slidenum">
              <a:rPr lang="ru-RU" altLang="zh-CN"/>
              <a:pPr/>
              <a:t>‹#›</a:t>
            </a:fld>
            <a:endParaRPr lang="ru-RU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52317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677748-58D0-4BF4-B6C7-62EEAC7E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E07A-5C80-41C0-9FAD-DBBF6E194446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5F4F4-451D-4117-9E9F-A7CD9BE0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1C44F-2DC8-41CD-B73C-5CE9A43C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7DDDF-9AF6-4389-B591-65F2905E9387}" type="slidenum">
              <a:rPr lang="ru-RU" altLang="zh-CN"/>
              <a:pPr/>
              <a:t>‹#›</a:t>
            </a:fld>
            <a:endParaRPr lang="ru-RU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50549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71A75-E296-48A1-B5F4-01E154A5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AE5E1-CB85-4DB3-86BC-BF26101D5139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9FFFC-BE4C-4350-BA64-21B9A21EB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CA3598-B0CC-4165-A6A4-7F166081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F914D-F8C4-46DC-B7A1-8B3A8F288E9C}" type="slidenum">
              <a:rPr lang="ru-RU" altLang="zh-CN"/>
              <a:pPr/>
              <a:t>‹#›</a:t>
            </a:fld>
            <a:endParaRPr lang="ru-RU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30318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91B7C-1089-4955-BA22-695BC6E6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B6F20-96F4-4004-A739-7D1D76AC76E7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B143E-AD5F-476E-BDE1-1B9FF86A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6CFD1-38A4-4B11-9112-38B9A9906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D9F86-2888-496A-BB87-F53CF5A0F46B}" type="slidenum">
              <a:rPr lang="ru-RU" altLang="zh-CN"/>
              <a:pPr/>
              <a:t>‹#›</a:t>
            </a:fld>
            <a:endParaRPr lang="ru-RU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83820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92E2027-43EA-4018-B382-4B9F8CE5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34BE1-22B6-4654-9C6E-1339985FAA29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C5E9AB6-4BF1-4161-8249-4E64F0B4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412E659-E601-456B-8754-EF58705E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11F48-472E-4D17-A52E-EECBCB3F3CDA}" type="slidenum">
              <a:rPr lang="ru-RU" altLang="zh-CN"/>
              <a:pPr/>
              <a:t>‹#›</a:t>
            </a:fld>
            <a:endParaRPr lang="ru-RU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68505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A3002702-5626-459A-B7F3-EDA677B63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AA35-95C2-496E-96CC-0D0365B4DF74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499B39E-A9A6-4CFF-A6D6-B1A5AECF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E440837-F371-498A-8E3C-51F68923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2711A-6596-4ECB-9202-94E80B171F5B}" type="slidenum">
              <a:rPr lang="ru-RU" altLang="zh-CN"/>
              <a:pPr/>
              <a:t>‹#›</a:t>
            </a:fld>
            <a:endParaRPr lang="ru-RU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74078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31153391-4B5A-437F-888B-F979FBB0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C1F6-BCC0-4B80-96D7-AA08B87AADEA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4EEC3A1-7046-4FFE-8C45-1E4481C2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71FAFF1-D881-4EFD-8AB8-4B5CB6EC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B4CE0-A4E4-4AD5-9DB0-0200EA0B393B}" type="slidenum">
              <a:rPr lang="ru-RU" altLang="zh-CN"/>
              <a:pPr/>
              <a:t>‹#›</a:t>
            </a:fld>
            <a:endParaRPr lang="ru-RU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86377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4835019C-7DC2-45A4-A07A-5FFDC2E4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6E29A-05B1-487C-AA8E-525C22023D1B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FE27705B-CA47-401C-85BC-632DC6068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531AAAB-A5DD-439F-98C3-C035C4B3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5BEFD-D1E0-4A0F-A080-23EE83DE8E56}" type="slidenum">
              <a:rPr lang="ru-RU" altLang="zh-CN"/>
              <a:pPr/>
              <a:t>‹#›</a:t>
            </a:fld>
            <a:endParaRPr lang="ru-RU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33478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03EB0A4-EB2E-4A68-BD2E-09C51E61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A725-290B-4DB3-8E0A-C47C7F7989CA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8993E17-5810-416E-8A7B-0EC5375F2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E2C4D6A-D420-40CE-8CA3-627B2D65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1F26C-0D7F-4A97-819B-CFF76A519A8C}" type="slidenum">
              <a:rPr lang="ru-RU" altLang="zh-CN"/>
              <a:pPr/>
              <a:t>‹#›</a:t>
            </a:fld>
            <a:endParaRPr lang="ru-RU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29293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A4F92EF-3EA7-48ED-B035-1C0550A4C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A813-C1F0-42CF-AEE2-6250AACE3418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03B9860-E3F8-4FA3-9911-4F1348CA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8B1072B-94D5-4578-9B50-C1D808B7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2465E-761B-4E9F-8B89-66CCE05A5EB4}" type="slidenum">
              <a:rPr lang="ru-RU" altLang="zh-CN"/>
              <a:pPr/>
              <a:t>‹#›</a:t>
            </a:fld>
            <a:endParaRPr lang="ru-RU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54069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A6F2E0D9-A39E-4B9B-BC77-4FF0797B4D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72F076A4-40CA-4B69-B7DA-F4EA13B6147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1EA9CB-12DC-47B5-9E3E-BB9DBF24E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EC894C-1F11-41CE-A61E-CAC376A6F0B7}" type="datetimeFigureOut">
              <a:rPr lang="ru-RU"/>
              <a:pPr>
                <a:defRPr/>
              </a:pPr>
              <a:t>05.04.2021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E0F1C-4A21-4BCD-8A5F-F57708239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365AFE-F2BB-4549-9F97-C6D0AC93A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80D001-E64D-4CBD-B92D-B882E47F3145}" type="slidenum">
              <a:rPr lang="ru-RU" altLang="zh-CN"/>
              <a:pPr/>
              <a:t>‹#›</a:t>
            </a:fld>
            <a:endParaRPr lang="ru-RU" altLang="zh-CN"/>
          </a:p>
        </p:txBody>
      </p:sp>
      <p:grpSp>
        <p:nvGrpSpPr>
          <p:cNvPr id="1031" name="Прямоугольник 6">
            <a:extLst>
              <a:ext uri="{FF2B5EF4-FFF2-40B4-BE49-F238E27FC236}">
                <a16:creationId xmlns:a16="http://schemas.microsoft.com/office/drawing/2014/main" id="{645146C9-7A8B-48EB-B59C-8B69B768E8CC}"/>
              </a:ext>
            </a:extLst>
          </p:cNvPr>
          <p:cNvGrpSpPr>
            <a:grpSpLocks/>
          </p:cNvGrpSpPr>
          <p:nvPr/>
        </p:nvGrpSpPr>
        <p:grpSpPr bwMode="auto">
          <a:xfrm>
            <a:off x="115888" y="152400"/>
            <a:ext cx="8905875" cy="6602413"/>
            <a:chOff x="73" y="96"/>
            <a:chExt cx="5610" cy="4159"/>
          </a:xfrm>
        </p:grpSpPr>
        <p:pic>
          <p:nvPicPr>
            <p:cNvPr id="3" name="Прямоугольник 6">
              <a:extLst>
                <a:ext uri="{FF2B5EF4-FFF2-40B4-BE49-F238E27FC236}">
                  <a16:creationId xmlns:a16="http://schemas.microsoft.com/office/drawing/2014/main" id="{D32D1A68-E828-4165-858A-A5520FEBE5C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96"/>
              <a:ext cx="5610" cy="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 Box 8">
              <a:extLst>
                <a:ext uri="{FF2B5EF4-FFF2-40B4-BE49-F238E27FC236}">
                  <a16:creationId xmlns:a16="http://schemas.microsoft.com/office/drawing/2014/main" id="{7765AA66-1311-4D91-9991-E4010A294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endParaRPr lang="ru-RU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34" name="Rectangle 1">
            <a:extLst>
              <a:ext uri="{FF2B5EF4-FFF2-40B4-BE49-F238E27FC236}">
                <a16:creationId xmlns:a16="http://schemas.microsoft.com/office/drawing/2014/main" id="{2E101EA0-51CF-4B2E-9D96-532070DB4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650"/>
            <a:ext cx="16383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100">
                <a:solidFill>
                  <a:srgbClr val="A6A6A6"/>
                </a:solidFill>
              </a:rPr>
              <a:t>FokinaLida.75@mail.ru</a:t>
            </a:r>
            <a:endParaRPr lang="en-US">
              <a:solidFill>
                <a:srgbClr val="A6A6A6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33" name="Рисунок 8" descr="6.jpg">
            <a:extLst>
              <a:ext uri="{FF2B5EF4-FFF2-40B4-BE49-F238E27FC236}">
                <a16:creationId xmlns:a16="http://schemas.microsoft.com/office/drawing/2014/main" id="{6386B678-0F9B-4077-BF9F-112208F98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25425"/>
            <a:ext cx="8674100" cy="6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jpe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2CFDD9-EBA4-4CF6-A00C-43B69C89EBDB}"/>
              </a:ext>
            </a:extLst>
          </p:cNvPr>
          <p:cNvSpPr/>
          <p:nvPr/>
        </p:nvSpPr>
        <p:spPr>
          <a:xfrm>
            <a:off x="-160025" y="1413736"/>
            <a:ext cx="930402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«Первый полёт в космос</a:t>
            </a:r>
          </a:p>
          <a:p>
            <a:pPr algn="ctr">
              <a:defRPr/>
            </a:pPr>
            <a:r>
              <a:rPr lang="ru-RU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ГАГАРИН Ю. А.»о</a:t>
            </a:r>
          </a:p>
        </p:txBody>
      </p:sp>
      <p:sp>
        <p:nvSpPr>
          <p:cNvPr id="13315" name="TextBox 2">
            <a:extLst>
              <a:ext uri="{FF2B5EF4-FFF2-40B4-BE49-F238E27FC236}">
                <a16:creationId xmlns:a16="http://schemas.microsoft.com/office/drawing/2014/main" id="{853453AD-6153-4962-BBB7-517853EF1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4919663"/>
            <a:ext cx="23050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200" b="1">
                <a:latin typeface="Times New Roman" panose="02020603050405020304" pitchFamily="18" charset="0"/>
              </a:rPr>
              <a:t>Подготовил</a:t>
            </a:r>
            <a:r>
              <a:rPr lang="ru-RU" altLang="zh-CN" sz="2200" b="1">
                <a:latin typeface="Times New Roman" panose="02020603050405020304" pitchFamily="18" charset="0"/>
              </a:rPr>
              <a:t>а</a:t>
            </a:r>
          </a:p>
          <a:p>
            <a:pPr eaLnBrk="1" hangingPunct="1"/>
            <a:r>
              <a:rPr lang="ru-RU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eaLnBrk="1" hangingPunct="1"/>
            <a:r>
              <a:rPr lang="ru-RU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Аканова А.У.</a:t>
            </a:r>
          </a:p>
        </p:txBody>
      </p:sp>
      <p:sp>
        <p:nvSpPr>
          <p:cNvPr id="13316" name="TextBox 4">
            <a:extLst>
              <a:ext uri="{FF2B5EF4-FFF2-40B4-BE49-F238E27FC236}">
                <a16:creationId xmlns:a16="http://schemas.microsoft.com/office/drawing/2014/main" id="{E8C130AD-B153-4887-B755-A5D6E69C8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92150"/>
            <a:ext cx="481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/>
              <a:t>МДОАУ «Детский сад №12 «Журавушка»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66250333_5----">
            <a:extLst>
              <a:ext uri="{FF2B5EF4-FFF2-40B4-BE49-F238E27FC236}">
                <a16:creationId xmlns:a16="http://schemas.microsoft.com/office/drawing/2014/main" id="{F0BCFA04-8DB7-45A1-BD6C-DCE57F9B5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F46243D1-771E-4297-B211-A9907A976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913"/>
            <a:ext cx="8569325" cy="25923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 апреля 1961 г. и было произнесено знаменитое «ПОЕХАЛИ!». Юрий Гагарин первым из землян совершил космический полет на корабле "Восток". 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этот подвиг ему было присвоено звание Героя Советского Союза, а день полета Гагарина в космос был объявлен праздником - Днём космонавтики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.</a:t>
            </a:r>
          </a:p>
        </p:txBody>
      </p:sp>
      <p:pic>
        <p:nvPicPr>
          <p:cNvPr id="22532" name="Picture 5" descr="Картинка 46 из 9633">
            <a:extLst>
              <a:ext uri="{FF2B5EF4-FFF2-40B4-BE49-F238E27FC236}">
                <a16:creationId xmlns:a16="http://schemas.microsoft.com/office/drawing/2014/main" id="{71CE9ACB-AEB2-4C33-A2DA-94EAF432A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708275"/>
            <a:ext cx="705802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66250333_5----">
            <a:extLst>
              <a:ext uri="{FF2B5EF4-FFF2-40B4-BE49-F238E27FC236}">
                <a16:creationId xmlns:a16="http://schemas.microsoft.com/office/drawing/2014/main" id="{DA4E429E-3AAC-4764-B228-F874D40A3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7">
            <a:extLst>
              <a:ext uri="{FF2B5EF4-FFF2-40B4-BE49-F238E27FC236}">
                <a16:creationId xmlns:a16="http://schemas.microsoft.com/office/drawing/2014/main" id="{839E3B38-7550-40AD-96F0-2F07B6848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04913"/>
            <a:ext cx="3959225" cy="4232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sz="2500" noProof="1">
                <a:solidFill>
                  <a:srgbClr val="17375E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    У Юрия Гагарина была </a:t>
            </a:r>
          </a:p>
          <a:p>
            <a:pPr>
              <a:defRPr/>
            </a:pPr>
            <a:r>
              <a:rPr sz="2500" noProof="1">
                <a:solidFill>
                  <a:srgbClr val="17375E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крепкая семья. </a:t>
            </a:r>
          </a:p>
          <a:p>
            <a:pPr>
              <a:defRPr/>
            </a:pPr>
            <a:r>
              <a:rPr sz="2500" noProof="1">
                <a:solidFill>
                  <a:srgbClr val="17375E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    Он женился на </a:t>
            </a:r>
          </a:p>
          <a:p>
            <a:pPr>
              <a:defRPr/>
            </a:pPr>
            <a:r>
              <a:rPr sz="2500" noProof="1">
                <a:solidFill>
                  <a:srgbClr val="17375E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Валентине Ивановне Горячевой, </a:t>
            </a:r>
          </a:p>
          <a:p>
            <a:pPr>
              <a:defRPr/>
            </a:pPr>
            <a:r>
              <a:rPr sz="2500" noProof="1">
                <a:solidFill>
                  <a:srgbClr val="17375E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которая стала его верным соратником на многие годы. </a:t>
            </a:r>
          </a:p>
          <a:p>
            <a:pPr>
              <a:defRPr/>
            </a:pPr>
            <a:r>
              <a:rPr sz="2500" noProof="1">
                <a:solidFill>
                  <a:srgbClr val="17375E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    В их семье выросли </a:t>
            </a:r>
          </a:p>
          <a:p>
            <a:pPr>
              <a:defRPr/>
            </a:pPr>
            <a:r>
              <a:rPr sz="2500" noProof="1">
                <a:solidFill>
                  <a:srgbClr val="17375E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две дочери - Лена и Галя.</a:t>
            </a:r>
            <a:r>
              <a:rPr sz="2500" noProof="1">
                <a:solidFill>
                  <a:srgbClr val="17375E"/>
                </a:solidFill>
              </a:rPr>
              <a:t> </a:t>
            </a:r>
            <a:br>
              <a:rPr sz="2500" dirty="0">
                <a:solidFill>
                  <a:srgbClr val="17375E"/>
                </a:solidFill>
              </a:rPr>
            </a:br>
            <a:endParaRPr sz="2500" noProof="1">
              <a:solidFill>
                <a:srgbClr val="17375E"/>
              </a:solidFill>
            </a:endParaRPr>
          </a:p>
        </p:txBody>
      </p:sp>
      <p:pic>
        <p:nvPicPr>
          <p:cNvPr id="23556" name="Picture 9" descr="gagarin_deti">
            <a:extLst>
              <a:ext uri="{FF2B5EF4-FFF2-40B4-BE49-F238E27FC236}">
                <a16:creationId xmlns:a16="http://schemas.microsoft.com/office/drawing/2014/main" id="{D349BA85-A824-4131-8972-08242AB7A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476250"/>
            <a:ext cx="41338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66250333_5----">
            <a:extLst>
              <a:ext uri="{FF2B5EF4-FFF2-40B4-BE49-F238E27FC236}">
                <a16:creationId xmlns:a16="http://schemas.microsoft.com/office/drawing/2014/main" id="{D41AC462-8D9C-4061-A034-31AA4465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5">
            <a:extLst>
              <a:ext uri="{FF2B5EF4-FFF2-40B4-BE49-F238E27FC236}">
                <a16:creationId xmlns:a16="http://schemas.microsoft.com/office/drawing/2014/main" id="{368EF71A-5258-4240-9867-8192470EA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2200" b="1">
                <a:latin typeface="Arial" panose="020B0604020202020204" pitchFamily="34" charset="0"/>
              </a:rPr>
              <a:t>Место гибели Ю. Гагарина и В. Серёгина - Мемориал.</a:t>
            </a:r>
          </a:p>
        </p:txBody>
      </p:sp>
      <p:pic>
        <p:nvPicPr>
          <p:cNvPr id="24580" name="Picture 6" descr="Gagarin_3">
            <a:extLst>
              <a:ext uri="{FF2B5EF4-FFF2-40B4-BE49-F238E27FC236}">
                <a16:creationId xmlns:a16="http://schemas.microsoft.com/office/drawing/2014/main" id="{63D9AF48-2174-4564-B517-F84050A1EE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052513"/>
            <a:ext cx="5616575" cy="3455987"/>
          </a:xfrm>
        </p:spPr>
      </p:pic>
      <p:sp>
        <p:nvSpPr>
          <p:cNvPr id="24581" name="Rectangle 8">
            <a:extLst>
              <a:ext uri="{FF2B5EF4-FFF2-40B4-BE49-F238E27FC236}">
                <a16:creationId xmlns:a16="http://schemas.microsoft.com/office/drawing/2014/main" id="{A76119B3-6ECF-434A-957D-3951251AF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724400"/>
            <a:ext cx="83534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>
                <a:solidFill>
                  <a:srgbClr val="000066"/>
                </a:solidFill>
              </a:rPr>
              <a:t>27 марта 1968 года Ю. А. Гагарин погиб при невыясненных обстоятельствах вблизи деревни Новосёлово Киржачского района Владимирской области во время одного из тренировочных полётов вместе с военным лётчиком </a:t>
            </a:r>
          </a:p>
          <a:p>
            <a:pPr algn="ctr" eaLnBrk="1" hangingPunct="1"/>
            <a:r>
              <a:rPr lang="ru-RU" altLang="en-US" sz="2000" b="1">
                <a:solidFill>
                  <a:srgbClr val="000066"/>
                </a:solidFill>
              </a:rPr>
              <a:t>В. С. Серёгиным.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0" descr="66250333_5----">
            <a:extLst>
              <a:ext uri="{FF2B5EF4-FFF2-40B4-BE49-F238E27FC236}">
                <a16:creationId xmlns:a16="http://schemas.microsoft.com/office/drawing/2014/main" id="{41C44A18-5C42-4E6B-AE96-DC9746966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9FBF094E-F95E-4124-AA18-E5869D62B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000">
              <a:latin typeface="Calibri" panose="020F0502020204030204" pitchFamily="34" charset="0"/>
            </a:endParaRPr>
          </a:p>
        </p:txBody>
      </p:sp>
      <p:sp>
        <p:nvSpPr>
          <p:cNvPr id="25604" name="Rectangle 12">
            <a:extLst>
              <a:ext uri="{FF2B5EF4-FFF2-40B4-BE49-F238E27FC236}">
                <a16:creationId xmlns:a16="http://schemas.microsoft.com/office/drawing/2014/main" id="{0FEDCD23-86F8-4362-A639-C877AA200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200" b="1">
              <a:solidFill>
                <a:srgbClr val="000066"/>
              </a:solidFill>
            </a:endParaRPr>
          </a:p>
        </p:txBody>
      </p:sp>
      <p:sp>
        <p:nvSpPr>
          <p:cNvPr id="25605" name="Rectangle 14">
            <a:extLst>
              <a:ext uri="{FF2B5EF4-FFF2-40B4-BE49-F238E27FC236}">
                <a16:creationId xmlns:a16="http://schemas.microsoft.com/office/drawing/2014/main" id="{10F48861-2950-48CE-B570-645C9C1DD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08050"/>
            <a:ext cx="38528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200" b="1">
              <a:solidFill>
                <a:srgbClr val="000066"/>
              </a:solidFill>
            </a:endParaRPr>
          </a:p>
        </p:txBody>
      </p:sp>
      <p:sp>
        <p:nvSpPr>
          <p:cNvPr id="25606" name="Rectangle 15">
            <a:extLst>
              <a:ext uri="{FF2B5EF4-FFF2-40B4-BE49-F238E27FC236}">
                <a16:creationId xmlns:a16="http://schemas.microsoft.com/office/drawing/2014/main" id="{D32198D9-7EC5-4578-B91D-4AA47BC1A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076700"/>
            <a:ext cx="8496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200" b="1">
              <a:solidFill>
                <a:srgbClr val="000066"/>
              </a:solidFill>
            </a:endParaRPr>
          </a:p>
        </p:txBody>
      </p:sp>
      <p:sp>
        <p:nvSpPr>
          <p:cNvPr id="25607" name="Rectangle 16">
            <a:extLst>
              <a:ext uri="{FF2B5EF4-FFF2-40B4-BE49-F238E27FC236}">
                <a16:creationId xmlns:a16="http://schemas.microsoft.com/office/drawing/2014/main" id="{0B6084E4-9979-4365-A2C8-071366ADB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5300663"/>
            <a:ext cx="84963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200" b="1">
                <a:solidFill>
                  <a:srgbClr val="000066"/>
                </a:solidFill>
              </a:rPr>
              <a:t>Похоронен Юрий Гагарин у Кремлёвской стены </a:t>
            </a:r>
          </a:p>
          <a:p>
            <a:pPr algn="ctr" eaLnBrk="1" hangingPunct="1"/>
            <a:r>
              <a:rPr lang="ru-RU" altLang="en-US" sz="2200" b="1">
                <a:solidFill>
                  <a:srgbClr val="000066"/>
                </a:solidFill>
              </a:rPr>
              <a:t>на Красной площади.</a:t>
            </a:r>
          </a:p>
          <a:p>
            <a:pPr algn="ctr" eaLnBrk="1" hangingPunct="1"/>
            <a:endParaRPr lang="ru-RU" altLang="en-US" sz="2200"/>
          </a:p>
        </p:txBody>
      </p:sp>
      <p:sp>
        <p:nvSpPr>
          <p:cNvPr id="25608" name="Rectangle 17">
            <a:extLst>
              <a:ext uri="{FF2B5EF4-FFF2-40B4-BE49-F238E27FC236}">
                <a16:creationId xmlns:a16="http://schemas.microsoft.com/office/drawing/2014/main" id="{11078B90-16E9-48FF-AFA3-0DF6C5080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652963"/>
            <a:ext cx="8496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200" b="1">
              <a:solidFill>
                <a:srgbClr val="000066"/>
              </a:solidFill>
            </a:endParaRPr>
          </a:p>
        </p:txBody>
      </p:sp>
      <p:pic>
        <p:nvPicPr>
          <p:cNvPr id="25609" name="Picture 18" descr="017-1">
            <a:extLst>
              <a:ext uri="{FF2B5EF4-FFF2-40B4-BE49-F238E27FC236}">
                <a16:creationId xmlns:a16="http://schemas.microsoft.com/office/drawing/2014/main" id="{3FA01416-2884-4D0F-AE81-8A16B1762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3198812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9" descr="0020sbwe">
            <a:extLst>
              <a:ext uri="{FF2B5EF4-FFF2-40B4-BE49-F238E27FC236}">
                <a16:creationId xmlns:a16="http://schemas.microsoft.com/office/drawing/2014/main" id="{25C37505-A3E1-4BB8-B5C2-ADE15387F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341438"/>
            <a:ext cx="48482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5" descr="66250333_5----">
            <a:extLst>
              <a:ext uri="{FF2B5EF4-FFF2-40B4-BE49-F238E27FC236}">
                <a16:creationId xmlns:a16="http://schemas.microsoft.com/office/drawing/2014/main" id="{5B177E28-F82B-4C2D-B34F-76AEF62FE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18766CCB-2790-4C43-A37D-117FFC19B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000">
              <a:latin typeface="Calibri" panose="020F0502020204030204" pitchFamily="34" charset="0"/>
            </a:endParaRPr>
          </a:p>
        </p:txBody>
      </p:sp>
      <p:sp>
        <p:nvSpPr>
          <p:cNvPr id="26628" name="Rectangle 12">
            <a:extLst>
              <a:ext uri="{FF2B5EF4-FFF2-40B4-BE49-F238E27FC236}">
                <a16:creationId xmlns:a16="http://schemas.microsoft.com/office/drawing/2014/main" id="{F57851BB-684B-4208-B328-CF2FA0DD7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200" b="1">
              <a:solidFill>
                <a:srgbClr val="000066"/>
              </a:solidFill>
            </a:endParaRPr>
          </a:p>
        </p:txBody>
      </p:sp>
      <p:sp>
        <p:nvSpPr>
          <p:cNvPr id="26629" name="Rectangle 14">
            <a:extLst>
              <a:ext uri="{FF2B5EF4-FFF2-40B4-BE49-F238E27FC236}">
                <a16:creationId xmlns:a16="http://schemas.microsoft.com/office/drawing/2014/main" id="{90357086-6997-4260-A4FB-C74917DB6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908050"/>
            <a:ext cx="38528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200" b="1">
              <a:solidFill>
                <a:srgbClr val="000066"/>
              </a:solidFill>
            </a:endParaRPr>
          </a:p>
        </p:txBody>
      </p:sp>
      <p:sp>
        <p:nvSpPr>
          <p:cNvPr id="26630" name="Rectangle 16">
            <a:extLst>
              <a:ext uri="{FF2B5EF4-FFF2-40B4-BE49-F238E27FC236}">
                <a16:creationId xmlns:a16="http://schemas.microsoft.com/office/drawing/2014/main" id="{549ED611-AAAB-4274-AFE1-150CCBD8F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661025"/>
            <a:ext cx="8496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200"/>
          </a:p>
        </p:txBody>
      </p:sp>
      <p:sp>
        <p:nvSpPr>
          <p:cNvPr id="26631" name="Rectangle 17">
            <a:extLst>
              <a:ext uri="{FF2B5EF4-FFF2-40B4-BE49-F238E27FC236}">
                <a16:creationId xmlns:a16="http://schemas.microsoft.com/office/drawing/2014/main" id="{F5EE099D-00C1-4225-86D6-DB1AC127F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652963"/>
            <a:ext cx="8496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200" b="1">
              <a:solidFill>
                <a:srgbClr val="000066"/>
              </a:solidFill>
            </a:endParaRPr>
          </a:p>
        </p:txBody>
      </p:sp>
      <p:sp>
        <p:nvSpPr>
          <p:cNvPr id="30738" name="Rectangle 18">
            <a:extLst>
              <a:ext uri="{FF2B5EF4-FFF2-40B4-BE49-F238E27FC236}">
                <a16:creationId xmlns:a16="http://schemas.microsoft.com/office/drawing/2014/main" id="{14DAF020-7091-41B9-B2BE-0145BCBF4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5273675"/>
            <a:ext cx="8496300" cy="12017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sz="2400" b="1" noProof="1">
                <a:solidFill>
                  <a:srgbClr val="000066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Во многих городах России и других странах названы улицы, площади, парки, школы и многое другое именем Юрия Алексеевича Гагарина.</a:t>
            </a:r>
          </a:p>
        </p:txBody>
      </p:sp>
      <p:sp>
        <p:nvSpPr>
          <p:cNvPr id="30741" name="Text Box 21">
            <a:extLst>
              <a:ext uri="{FF2B5EF4-FFF2-40B4-BE49-F238E27FC236}">
                <a16:creationId xmlns:a16="http://schemas.microsoft.com/office/drawing/2014/main" id="{746BB4CB-31AC-48EF-B30A-AFBE7AC80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4127500"/>
            <a:ext cx="1663700" cy="7381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sz="1400" b="1" noProof="1">
                <a:solidFill>
                  <a:srgbClr val="80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П</a:t>
            </a:r>
            <a:r>
              <a:rPr lang="ru-RU" sz="1400" b="1" noProof="1">
                <a:solidFill>
                  <a:srgbClr val="80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лощадь</a:t>
            </a:r>
            <a:endParaRPr sz="1400" b="1" noProof="1">
              <a:solidFill>
                <a:srgbClr val="8000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sz="1400" b="1" noProof="1">
                <a:solidFill>
                  <a:srgbClr val="80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им. Ю. Гагарина </a:t>
            </a:r>
          </a:p>
          <a:p>
            <a:pPr algn="ctr">
              <a:defRPr/>
            </a:pPr>
            <a:r>
              <a:rPr sz="1400" b="1" noProof="1">
                <a:solidFill>
                  <a:srgbClr val="80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в </a:t>
            </a:r>
            <a:r>
              <a:rPr lang="ru-RU" sz="1400" b="1" noProof="1">
                <a:solidFill>
                  <a:srgbClr val="80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Орске</a:t>
            </a:r>
            <a:endParaRPr sz="1400" b="1" noProof="1">
              <a:solidFill>
                <a:srgbClr val="8000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0742" name="Text Box 22">
            <a:extLst>
              <a:ext uri="{FF2B5EF4-FFF2-40B4-BE49-F238E27FC236}">
                <a16:creationId xmlns:a16="http://schemas.microsoft.com/office/drawing/2014/main" id="{DBCF51E7-3AB8-4F1C-9F43-31AD5CEA0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488" y="566738"/>
            <a:ext cx="304800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sz="1400" b="1" noProof="1">
                <a:solidFill>
                  <a:srgbClr val="80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Памятник Ю. Гагарину в Москве</a:t>
            </a:r>
          </a:p>
        </p:txBody>
      </p:sp>
      <p:pic>
        <p:nvPicPr>
          <p:cNvPr id="26635" name="Picture 24" descr="Картинка 1 из 4685">
            <a:extLst>
              <a:ext uri="{FF2B5EF4-FFF2-40B4-BE49-F238E27FC236}">
                <a16:creationId xmlns:a16="http://schemas.microsoft.com/office/drawing/2014/main" id="{6DEC835B-572E-4F2F-8606-C19E63C2D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908050"/>
            <a:ext cx="2844800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4" descr="Картинка 42 из 4686">
            <a:extLst>
              <a:ext uri="{FF2B5EF4-FFF2-40B4-BE49-F238E27FC236}">
                <a16:creationId xmlns:a16="http://schemas.microsoft.com/office/drawing/2014/main" id="{023ACD18-FAFF-43FF-8DB8-C9466315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938338"/>
            <a:ext cx="2362200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467495-AD81-499B-A66E-8994DF11400E}"/>
              </a:ext>
            </a:extLst>
          </p:cNvPr>
          <p:cNvSpPr/>
          <p:nvPr/>
        </p:nvSpPr>
        <p:spPr>
          <a:xfrm>
            <a:off x="323850" y="566738"/>
            <a:ext cx="3213100" cy="1341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sz="1400" b="1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Памятник 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sz="1400" b="1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Ю. Гагарину 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sz="1400" b="1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на месте приземления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sz="1400" b="1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возле г. Энгельс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sz="1400" b="1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в Саратовской области</a:t>
            </a:r>
          </a:p>
        </p:txBody>
      </p:sp>
      <p:pic>
        <p:nvPicPr>
          <p:cNvPr id="26638" name="Picture 15" descr="C:\Users\PackardBell\Downloads\гал.jpg">
            <a:extLst>
              <a:ext uri="{FF2B5EF4-FFF2-40B4-BE49-F238E27FC236}">
                <a16:creationId xmlns:a16="http://schemas.microsoft.com/office/drawing/2014/main" id="{D4C94B01-983A-47AF-B212-3413DA287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6250"/>
            <a:ext cx="23749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Картинка 18 из 17018">
            <a:extLst>
              <a:ext uri="{FF2B5EF4-FFF2-40B4-BE49-F238E27FC236}">
                <a16:creationId xmlns:a16="http://schemas.microsoft.com/office/drawing/2014/main" id="{2DCAED0A-74EF-42F3-8402-8BF9ABB4D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0688"/>
            <a:ext cx="7847012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BD2CA7-CDB2-45C0-9107-FC3D709C87A4}"/>
              </a:ext>
            </a:extLst>
          </p:cNvPr>
          <p:cNvSpPr/>
          <p:nvPr/>
        </p:nvSpPr>
        <p:spPr>
          <a:xfrm>
            <a:off x="393700" y="5476875"/>
            <a:ext cx="8064500" cy="785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sz="2500" b="1" noProof="1">
                <a:solidFill>
                  <a:srgbClr val="17375E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В честь Юрия Гагарина его родной город Гжатск был переименован в Гагарин.</a:t>
            </a:r>
            <a:r>
              <a:rPr sz="2500" noProof="1">
                <a:solidFill>
                  <a:srgbClr val="17375E"/>
                </a:solidFill>
              </a:rPr>
              <a:t> </a:t>
            </a:r>
          </a:p>
        </p:txBody>
      </p:sp>
    </p:spTree>
  </p:cSld>
  <p:clrMapOvr>
    <a:masterClrMapping/>
  </p:clrMapOvr>
  <p:transition spd="slow"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66250333_5----">
            <a:extLst>
              <a:ext uri="{FF2B5EF4-FFF2-40B4-BE49-F238E27FC236}">
                <a16:creationId xmlns:a16="http://schemas.microsoft.com/office/drawing/2014/main" id="{98D224AC-16D7-45F5-9EE0-440A2482C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8" descr="Картинка 42 из 9592">
            <a:extLst>
              <a:ext uri="{FF2B5EF4-FFF2-40B4-BE49-F238E27FC236}">
                <a16:creationId xmlns:a16="http://schemas.microsoft.com/office/drawing/2014/main" id="{5A484C1B-6053-49F9-9E71-F70FEF327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836613"/>
            <a:ext cx="30988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0" descr="%D0%97%D0%B0%D0%BF%D0%B8%D1%81%D0%BA%D0%B0_%D0%93%D0%B0%D0%B3%D0%B0%D1%80%D0%B8%D0%BD%D0%B0">
            <a:extLst>
              <a:ext uri="{FF2B5EF4-FFF2-40B4-BE49-F238E27FC236}">
                <a16:creationId xmlns:a16="http://schemas.microsoft.com/office/drawing/2014/main" id="{016C45AC-0C0E-4A89-846A-E2731DA9D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b="12241"/>
          <a:stretch>
            <a:fillRect/>
          </a:stretch>
        </p:blipFill>
        <p:spPr bwMode="auto">
          <a:xfrm>
            <a:off x="431800" y="1593850"/>
            <a:ext cx="52562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vremya4e.com/uploads/posts/2016-04/1460829624_0656ba2127ac14c4ff800a4199815904.jpg">
            <a:extLst>
              <a:ext uri="{FF2B5EF4-FFF2-40B4-BE49-F238E27FC236}">
                <a16:creationId xmlns:a16="http://schemas.microsoft.com/office/drawing/2014/main" id="{B4BF1C35-97BC-472E-9877-2F17A5B57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8DEF96-EC10-4763-B093-9D2693D4D20B}"/>
              </a:ext>
            </a:extLst>
          </p:cNvPr>
          <p:cNvSpPr/>
          <p:nvPr/>
        </p:nvSpPr>
        <p:spPr>
          <a:xfrm>
            <a:off x="1547663" y="1844824"/>
            <a:ext cx="6192688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спасибо </a:t>
            </a:r>
          </a:p>
          <a:p>
            <a:pPr algn="ctr">
              <a:defRPr/>
            </a:pPr>
            <a:r>
              <a:rPr lang="ru-RU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За </a:t>
            </a:r>
          </a:p>
          <a:p>
            <a:pPr algn="ctr">
              <a:defRPr/>
            </a:pPr>
            <a:r>
              <a:rPr lang="ru-RU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anose="020B0604020202020204" pitchFamily="34" charset="0"/>
              </a:rPr>
              <a:t>Внимание!</a:t>
            </a: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remya4e.com/uploads/posts/2016-04/1460829624_0656ba2127ac14c4ff800a4199815904.jpg">
            <a:extLst>
              <a:ext uri="{FF2B5EF4-FFF2-40B4-BE49-F238E27FC236}">
                <a16:creationId xmlns:a16="http://schemas.microsoft.com/office/drawing/2014/main" id="{9347C237-B6D1-4FC1-96D5-9F60A28A9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66250333_5----">
            <a:extLst>
              <a:ext uri="{FF2B5EF4-FFF2-40B4-BE49-F238E27FC236}">
                <a16:creationId xmlns:a16="http://schemas.microsoft.com/office/drawing/2014/main" id="{54CCD1F2-9B03-4CAF-BF63-59E2B4C5A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>
            <a:extLst>
              <a:ext uri="{FF2B5EF4-FFF2-40B4-BE49-F238E27FC236}">
                <a16:creationId xmlns:a16="http://schemas.microsoft.com/office/drawing/2014/main" id="{B9902027-F44F-40C0-A8DE-CAC0A80C9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868863"/>
            <a:ext cx="8542338" cy="15700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sz="2400" b="1" noProof="1">
                <a:solidFill>
                  <a:srgbClr val="17375E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Юрий Алексеевич Гагарин родился 9 марта 1934 года в селе Клушино Гжатского района Смоленской области, недалеко от города Гжатск, который ныне переименован в Гагарин.</a:t>
            </a:r>
            <a:r>
              <a:rPr noProof="1">
                <a:solidFill>
                  <a:srgbClr val="17375E"/>
                </a:solidFill>
              </a:rPr>
              <a:t> </a:t>
            </a:r>
          </a:p>
        </p:txBody>
      </p:sp>
      <p:pic>
        <p:nvPicPr>
          <p:cNvPr id="15364" name="Picture 11" descr="imgB">
            <a:extLst>
              <a:ext uri="{FF2B5EF4-FFF2-40B4-BE49-F238E27FC236}">
                <a16:creationId xmlns:a16="http://schemas.microsoft.com/office/drawing/2014/main" id="{5BAF2CF1-ABC6-418A-A104-1B07BAF8EBCA}"/>
              </a:ext>
            </a:extLst>
          </p:cNvPr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7625" y="404813"/>
            <a:ext cx="6408738" cy="4432300"/>
          </a:xfrm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66250333_5----">
            <a:extLst>
              <a:ext uri="{FF2B5EF4-FFF2-40B4-BE49-F238E27FC236}">
                <a16:creationId xmlns:a16="http://schemas.microsoft.com/office/drawing/2014/main" id="{9D768120-A18A-41BB-ADF4-CE8A4ECA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>
            <a:extLst>
              <a:ext uri="{FF2B5EF4-FFF2-40B4-BE49-F238E27FC236}">
                <a16:creationId xmlns:a16="http://schemas.microsoft.com/office/drawing/2014/main" id="{97B4CF2C-4365-410D-96CC-0018EAB48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7F96DC-96E8-4EDD-8804-39E5B55AB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4868863"/>
            <a:ext cx="8424862" cy="155892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Его отец, Алексей Иванович Гагарин (1902—1973), - работал плотником,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мать, Анна Тимофеевна Матвеева (1903—1984), - работала на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молочнотоварной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ферме.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9" name="Picture 7" descr="Картинка 7 из 1230">
            <a:extLst>
              <a:ext uri="{FF2B5EF4-FFF2-40B4-BE49-F238E27FC236}">
                <a16:creationId xmlns:a16="http://schemas.microsoft.com/office/drawing/2014/main" id="{4C685E06-54D7-4538-A6C3-F015C4092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79565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66250333_5----">
            <a:extLst>
              <a:ext uri="{FF2B5EF4-FFF2-40B4-BE49-F238E27FC236}">
                <a16:creationId xmlns:a16="http://schemas.microsoft.com/office/drawing/2014/main" id="{583C8C1F-CF06-4DD4-9163-8AA0FB39F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A26D534A-473C-4F8E-8405-62BA4A8A6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0975" y="404813"/>
            <a:ext cx="8893175" cy="7921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		1 сентября 1941 года Юра Гагарин пошёл в школу.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2" name="Picture 5" descr="Картинка 1 из 5640">
            <a:extLst>
              <a:ext uri="{FF2B5EF4-FFF2-40B4-BE49-F238E27FC236}">
                <a16:creationId xmlns:a16="http://schemas.microsoft.com/office/drawing/2014/main" id="{615B624F-1F27-4A17-9A31-3671ACD47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973138"/>
            <a:ext cx="38893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66250333_5----">
            <a:extLst>
              <a:ext uri="{FF2B5EF4-FFF2-40B4-BE49-F238E27FC236}">
                <a16:creationId xmlns:a16="http://schemas.microsoft.com/office/drawing/2014/main" id="{9819700C-12E1-4637-9CD2-7627CB915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Картинка 4 из 48">
            <a:extLst>
              <a:ext uri="{FF2B5EF4-FFF2-40B4-BE49-F238E27FC236}">
                <a16:creationId xmlns:a16="http://schemas.microsoft.com/office/drawing/2014/main" id="{AB6BF462-9328-479D-9D7A-24BF57F22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385603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>
            <a:extLst>
              <a:ext uri="{FF2B5EF4-FFF2-40B4-BE49-F238E27FC236}">
                <a16:creationId xmlns:a16="http://schemas.microsoft.com/office/drawing/2014/main" id="{716F25CE-23CF-43D3-8711-A4FC2F916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1628775"/>
            <a:ext cx="4176712" cy="3540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sz="2800" noProof="1">
                <a:solidFill>
                  <a:srgbClr val="17375E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После школы Гагарин Юрий Алексеевич поступает в ремесленное училище, где осваивает специальность формовщика-литейщика.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66250333_5----">
            <a:extLst>
              <a:ext uri="{FF2B5EF4-FFF2-40B4-BE49-F238E27FC236}">
                <a16:creationId xmlns:a16="http://schemas.microsoft.com/office/drawing/2014/main" id="{B5240EC7-F539-4BC3-8019-952451219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>
            <a:extLst>
              <a:ext uri="{FF2B5EF4-FFF2-40B4-BE49-F238E27FC236}">
                <a16:creationId xmlns:a16="http://schemas.microsoft.com/office/drawing/2014/main" id="{58D754AB-DDED-4774-9A35-75A9165A6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4333875"/>
            <a:ext cx="8016875" cy="19383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sz="2400" noProof="1">
                <a:solidFill>
                  <a:srgbClr val="0033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sz="2400" noProof="1">
                <a:solidFill>
                  <a:srgbClr val="17375E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В августе 1951 г. он поступил в Саратовский индустриальный техникум. А 25 октября 1954 года впервые пришёл в Саратовский аэроклуб, где совершил первый самостоятельный полёт на самолёте ЯК-18. </a:t>
            </a:r>
          </a:p>
          <a:p>
            <a:pPr>
              <a:defRPr/>
            </a:pPr>
            <a:r>
              <a:rPr sz="2400" noProof="1">
                <a:solidFill>
                  <a:srgbClr val="17375E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   </a:t>
            </a:r>
          </a:p>
        </p:txBody>
      </p:sp>
      <p:pic>
        <p:nvPicPr>
          <p:cNvPr id="19460" name="Picture 7" descr="Картинка 3 из 91">
            <a:extLst>
              <a:ext uri="{FF2B5EF4-FFF2-40B4-BE49-F238E27FC236}">
                <a16:creationId xmlns:a16="http://schemas.microsoft.com/office/drawing/2014/main" id="{0F86B606-96C1-4249-8125-B29589A5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6638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 descr="Картинка 5 из 91">
            <a:extLst>
              <a:ext uri="{FF2B5EF4-FFF2-40B4-BE49-F238E27FC236}">
                <a16:creationId xmlns:a16="http://schemas.microsoft.com/office/drawing/2014/main" id="{E507F332-49DA-445B-B892-87B222A35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333375"/>
            <a:ext cx="47529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66250333_5----">
            <a:extLst>
              <a:ext uri="{FF2B5EF4-FFF2-40B4-BE49-F238E27FC236}">
                <a16:creationId xmlns:a16="http://schemas.microsoft.com/office/drawing/2014/main" id="{4AC7E473-C754-40EA-98FF-10AE9249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00DBACA-BA3B-4936-B4DA-C5BCD68BD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01650"/>
            <a:ext cx="5256213" cy="561181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В 1955 году Гагарин был призван в армию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и отправлен в Оренбург, в 1-е военно-авиационное училище летчиков .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Таким образом, к октябрю 1959 года Юрий Алексеевич налетал в общей сложности 265 часов.</a:t>
            </a:r>
            <a:b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</a:rPr>
            </a:br>
            <a:r>
              <a:rPr lang="ru-RU" sz="4000" dirty="0"/>
              <a:t> </a:t>
            </a:r>
          </a:p>
        </p:txBody>
      </p:sp>
      <p:pic>
        <p:nvPicPr>
          <p:cNvPr id="20484" name="Picture 5" descr="Картинка 9 из 9">
            <a:extLst>
              <a:ext uri="{FF2B5EF4-FFF2-40B4-BE49-F238E27FC236}">
                <a16:creationId xmlns:a16="http://schemas.microsoft.com/office/drawing/2014/main" id="{9B54E9B9-D247-4892-B15B-F09F70AD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0713"/>
            <a:ext cx="33115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66250333_5----">
            <a:extLst>
              <a:ext uri="{FF2B5EF4-FFF2-40B4-BE49-F238E27FC236}">
                <a16:creationId xmlns:a16="http://schemas.microsoft.com/office/drawing/2014/main" id="{4E68E716-E60C-4964-A9A8-C68876846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8EFB43D-5353-4B27-AE6D-F8FA3BFC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3825"/>
            <a:ext cx="9324975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 декабря 1959 года, Гагарин написал заявление с просьбой зачислить его в группу кандидатов в космонавты.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Уже через неделю его вызвали в Москву для прохождения всестороннего медицинского обследования.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результате старший лейтенант Гагарин был признан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годным для космических полетов.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марта 1960 года Ю. А. Гагарин был зачислен в группу                       кандидатов в космонавты. </a:t>
            </a:r>
          </a:p>
        </p:txBody>
      </p:sp>
      <p:pic>
        <p:nvPicPr>
          <p:cNvPr id="21508" name="Picture 5" descr="Картинка 10 из 361">
            <a:extLst>
              <a:ext uri="{FF2B5EF4-FFF2-40B4-BE49-F238E27FC236}">
                <a16:creationId xmlns:a16="http://schemas.microsoft.com/office/drawing/2014/main" id="{E249BC5A-0BD3-41E8-9844-9B3403A01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0350"/>
            <a:ext cx="52578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космос 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космос 5</Template>
  <TotalTime>4</TotalTime>
  <Words>371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космос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В 1955 году Гагарин был призван в армию  и отправлен в Оренбург, в 1-е военно-авиационное училище летчиков .      Таким образом, к октябрю 1959 года Юрий Алексеевич налетал в общей сложности 265 часов.  </vt:lpstr>
      <vt:lpstr>9 декабря 1959 года, Гагарин написал заявление с просьбой зачислить его в группу кандидатов в космонавты.  Уже через неделю его вызвали в Москву для прохождения всестороннего медицинского обследования.  В результате старший лейтенант Гагарин был признан  годным для космических полетов.  3 марта 1960 года Ю. А. Гагарин был зачислен в группу                       кандидатов в космонавты. </vt:lpstr>
      <vt:lpstr>Презентация PowerPoint</vt:lpstr>
      <vt:lpstr>Презентация PowerPoint</vt:lpstr>
      <vt:lpstr>Место гибели Ю. Гагарина и В. Серёгина - Мемориал.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Неизвестный пользователь</cp:lastModifiedBy>
  <cp:revision>32</cp:revision>
  <dcterms:created xsi:type="dcterms:W3CDTF">2011-03-07T06:15:37Z</dcterms:created>
  <dcterms:modified xsi:type="dcterms:W3CDTF">2021-04-05T09:55:34Z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1049-11.2.0.8942</vt:lpwstr>
  </property>
</Properties>
</file>