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8" r:id="rId4"/>
    <p:sldId id="259" r:id="rId5"/>
    <p:sldId id="270" r:id="rId6"/>
    <p:sldId id="260" r:id="rId7"/>
    <p:sldId id="271" r:id="rId8"/>
    <p:sldId id="261" r:id="rId9"/>
    <p:sldId id="272" r:id="rId10"/>
    <p:sldId id="262" r:id="rId11"/>
    <p:sldId id="273" r:id="rId12"/>
    <p:sldId id="263" r:id="rId13"/>
    <p:sldId id="274" r:id="rId14"/>
    <p:sldId id="264" r:id="rId15"/>
    <p:sldId id="275" r:id="rId16"/>
    <p:sldId id="265" r:id="rId17"/>
    <p:sldId id="276" r:id="rId18"/>
    <p:sldId id="266" r:id="rId19"/>
    <p:sldId id="277" r:id="rId20"/>
    <p:sldId id="267" r:id="rId21"/>
    <p:sldId id="278" r:id="rId22"/>
    <p:sldId id="268" r:id="rId23"/>
    <p:sldId id="279" r:id="rId24"/>
    <p:sldId id="26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59b89df6afcb33bc5ce55e9263203dad6c674e18-824636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85786" y="571480"/>
            <a:ext cx="7643866" cy="5715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Детское коллекционирование как результат проявления детской инициативы.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Book Antiqua" pitchFamily="18" charset="0"/>
              </a:rPr>
              <a:t>Подготовила: </a:t>
            </a:r>
          </a:p>
          <a:p>
            <a:pPr algn="r"/>
            <a:r>
              <a:rPr lang="ru-RU" sz="2000" b="1" i="1" dirty="0" err="1" smtClean="0">
                <a:solidFill>
                  <a:schemeClr val="tx1"/>
                </a:solidFill>
                <a:latin typeface="Book Antiqua" pitchFamily="18" charset="0"/>
              </a:rPr>
              <a:t>Гусаковская</a:t>
            </a:r>
            <a:r>
              <a:rPr lang="ru-RU" sz="2000" b="1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Book Antiqua" pitchFamily="18" charset="0"/>
              </a:rPr>
              <a:t>Светлана Александровна,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Book Antiqua" pitchFamily="18" charset="0"/>
              </a:rPr>
              <a:t>в</a:t>
            </a:r>
            <a:r>
              <a:rPr lang="ru-RU" sz="2000" b="1" i="1" dirty="0" smtClean="0">
                <a:solidFill>
                  <a:schemeClr val="tx1"/>
                </a:solidFill>
                <a:latin typeface="Book Antiqua" pitchFamily="18" charset="0"/>
              </a:rPr>
              <a:t>оспитатель 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Book Antiqua" pitchFamily="18" charset="0"/>
              </a:rPr>
              <a:t>МДОАУ «Детский сад № 96 г. Орска»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ssets.marthastewart.com/styles/wmax-1500/d40/sara-harvey-modern-toy-collection-4-0417/sara-harvey-modern-toy-collection-4-0417_horiz.jpg?itok=h5XoD07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14348" y="571480"/>
            <a:ext cx="7786742" cy="59293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57224" y="571480"/>
            <a:ext cx="757242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Book Antiqua" pitchFamily="18" charset="0"/>
              </a:rPr>
              <a:t>В чем же заключен потенциал коллекционирования?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Book Antiqua" pitchFamily="18" charset="0"/>
              </a:rPr>
              <a:t>Здесь можно выделить развитие познавательно-исследовательской деятельности, в частности с развитием познавательных процессов и операций; формирование мотивационной сферы, познавательной активности, интересов и самостоятельности, способностей и творческих проявлений, уточнения складывающейся картины мира; формирование позиции «Я» и общение по интересам, формирование социальных мотивов, позитивного опыта занятий общим интересным делом, обмен впечатлений между детьми, детьми и взрослыми; терапевтический эффект связанный с позитивными эмоциями, вызванными занятием коллекционированием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59b89df6afcb33bc5ce55e9263203dad6c674e18-824636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pic>
        <p:nvPicPr>
          <p:cNvPr id="3" name="Рисунок 2" descr="g77eYhpeT_c.jpg"/>
          <p:cNvPicPr>
            <a:picLocks noChangeAspect="1"/>
          </p:cNvPicPr>
          <p:nvPr/>
        </p:nvPicPr>
        <p:blipFill>
          <a:blip r:embed="rId3" cstate="print"/>
          <a:srcRect t="13793"/>
          <a:stretch>
            <a:fillRect/>
          </a:stretch>
        </p:blipFill>
        <p:spPr>
          <a:xfrm>
            <a:off x="2000250" y="0"/>
            <a:ext cx="5143500" cy="6643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yavarda.ru/images/artmir/sub_73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"/>
            <a:ext cx="9143999" cy="6838315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714356"/>
            <a:ext cx="7929618" cy="57864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42910" y="1000108"/>
            <a:ext cx="778674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Book Antiqua" pitchFamily="18" charset="0"/>
              </a:rPr>
              <a:t>Большинству детей не свойственно серьезное и систематическое собирательство, что связано с возрастными возможностями.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Book Antiqua" pitchFamily="18" charset="0"/>
              </a:rPr>
              <a:t>В младшем дошкольном возрасте </a:t>
            </a:r>
            <a:r>
              <a:rPr lang="ru-RU" sz="2400" b="1" dirty="0" smtClean="0">
                <a:latin typeface="Book Antiqua" pitchFamily="18" charset="0"/>
              </a:rPr>
              <a:t>дети не способны собирать что-либо более или менее целенаправленно.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Book Antiqua" pitchFamily="18" charset="0"/>
              </a:rPr>
              <a:t> В среднем дошкольном возрасте </a:t>
            </a:r>
            <a:r>
              <a:rPr lang="ru-RU" sz="2400" b="1" dirty="0" smtClean="0">
                <a:latin typeface="Book Antiqua" pitchFamily="18" charset="0"/>
              </a:rPr>
              <a:t>у детей наблюдается тематическая направленность собирательства.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Book Antiqua" pitchFamily="18" charset="0"/>
              </a:rPr>
              <a:t>В старшем дошкольном возрасте  </a:t>
            </a:r>
            <a:r>
              <a:rPr lang="ru-RU" sz="2400" b="1" dirty="0" smtClean="0">
                <a:latin typeface="Book Antiqua" pitchFamily="18" charset="0"/>
              </a:rPr>
              <a:t>проявляются индивидуальные интересы и гендерные различия  в коллекционировании, заинтересованное собирательство у некоторых детей, развертывание деятельности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59b89df6afcb33bc5ce55e9263203dad6c674e18-824636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pic>
        <p:nvPicPr>
          <p:cNvPr id="3" name="Рисунок 2" descr="SOU9q_AiUVk.jpg"/>
          <p:cNvPicPr>
            <a:picLocks noChangeAspect="1"/>
          </p:cNvPicPr>
          <p:nvPr/>
        </p:nvPicPr>
        <p:blipFill>
          <a:blip r:embed="rId3" cstate="print"/>
          <a:srcRect l="3906" t="22916" b="3125"/>
          <a:stretch>
            <a:fillRect/>
          </a:stretch>
        </p:blipFill>
        <p:spPr>
          <a:xfrm>
            <a:off x="357158" y="857232"/>
            <a:ext cx="8358246" cy="5072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zhevsk.ru/forums/icons/forum_pictures/006570/6570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571480"/>
            <a:ext cx="8001056" cy="57864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71472" y="571480"/>
            <a:ext cx="80010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Book Antiqua" pitchFamily="18" charset="0"/>
              </a:rPr>
              <a:t>В вопросе коллекционирования очень важен личностный аспект – культивирование (но не навязывание) традиций коллекционирования, корректная, продуманная и уместная помощь в изучении ребенком собственных запросов и потребностей.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Book Antiqua" pitchFamily="18" charset="0"/>
              </a:rPr>
              <a:t>Очень неуместно и опасно формальное включение всех детей в коллекционирование. Не у всех детей есть желание что-либо коллекционировать, не во всех семьях есть объект собирательства.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59b89df6afcb33bc5ce55e9263203dad6c674e18-824636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pic>
        <p:nvPicPr>
          <p:cNvPr id="3" name="Рисунок 2" descr="W1uAq8udf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8643998" cy="6357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1001puzzle.ru/upload/iblock/4f6/4f6bf4e88dafefc58614df8c02c30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571480"/>
            <a:ext cx="7929618" cy="5715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71472" y="571480"/>
            <a:ext cx="792961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 smtClean="0">
              <a:latin typeface="Book Antiqu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>
                <a:latin typeface="Book Antiqua" pitchFamily="18" charset="0"/>
              </a:rPr>
              <a:t>Существуют некоторые требования к определению тематики: физическая безопасность, соответствие психолого-педагогическим целям, социальным ориентирам, возрасту, возможностям и интересам, субкультуре современных детей. Неприемлемым считается коллекционирование предметов, касающихся морально спорных моментов (бутылки, пивные крышки).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59b89df6afcb33bc5ce55e9263203dad6c674e18-824636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pic>
        <p:nvPicPr>
          <p:cNvPr id="4" name="Рисунок 3" descr="XLX5QiLCR50.jpg"/>
          <p:cNvPicPr>
            <a:picLocks noChangeAspect="1"/>
          </p:cNvPicPr>
          <p:nvPr/>
        </p:nvPicPr>
        <p:blipFill>
          <a:blip r:embed="rId3" cstate="print"/>
          <a:srcRect l="3125" t="5208" r="5468" b="15625"/>
          <a:stretch>
            <a:fillRect/>
          </a:stretch>
        </p:blipFill>
        <p:spPr>
          <a:xfrm>
            <a:off x="357158" y="714356"/>
            <a:ext cx="8358246" cy="5429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yanashla.com/wp-content/uploads/2021/07/many_spoon_beautiful_gray_background_522432_1280x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14348" y="857232"/>
            <a:ext cx="7929618" cy="53578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14348" y="928671"/>
            <a:ext cx="792961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u="sng" dirty="0" smtClean="0">
                <a:latin typeface="Book Antiqua" pitchFamily="18" charset="0"/>
              </a:rPr>
              <a:t>Этапы работы с коллекцией</a:t>
            </a:r>
            <a:r>
              <a:rPr lang="ru-RU" sz="2600" b="1" dirty="0" smtClean="0">
                <a:latin typeface="Book Antiqua" pitchFamily="18" charset="0"/>
              </a:rPr>
              <a:t>, которые более характерны для дидактического метода: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i="1" u="sng" dirty="0" smtClean="0">
                <a:latin typeface="Book Antiqua" pitchFamily="18" charset="0"/>
              </a:rPr>
              <a:t>1 этап </a:t>
            </a:r>
            <a:r>
              <a:rPr lang="ru-RU" sz="2600" b="1" dirty="0" smtClean="0">
                <a:latin typeface="Book Antiqua" pitchFamily="18" charset="0"/>
              </a:rPr>
              <a:t>– накопление представлений, выявление предпочтений и потребностей;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i="1" u="sng" dirty="0" smtClean="0">
                <a:latin typeface="Book Antiqua" pitchFamily="18" charset="0"/>
              </a:rPr>
              <a:t>2 этап </a:t>
            </a:r>
            <a:r>
              <a:rPr lang="ru-RU" sz="2600" b="1" dirty="0" smtClean="0">
                <a:latin typeface="Book Antiqua" pitchFamily="18" charset="0"/>
              </a:rPr>
              <a:t>-  побуждение к получению информации об объектах коллекции, формирование бережного отношения к экспонатам, организация разных форм деятельности детей с опорой на коллекцию;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i="1" u="sng" dirty="0" smtClean="0">
                <a:latin typeface="Book Antiqua" pitchFamily="18" charset="0"/>
              </a:rPr>
              <a:t>3 этап</a:t>
            </a:r>
            <a:r>
              <a:rPr lang="ru-RU" sz="2600" b="1" dirty="0" smtClean="0">
                <a:latin typeface="Book Antiqua" pitchFamily="18" charset="0"/>
              </a:rPr>
              <a:t> – проведение выставок коллекций, творческих работ, презентация коллекций.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59b89df6afcb33bc5ce55e9263203dad6c674e18-824636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pic>
        <p:nvPicPr>
          <p:cNvPr id="3" name="Рисунок 2" descr="36mKp07bGL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0" y="285728"/>
            <a:ext cx="5143500" cy="6357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59b89df6afcb33bc5ce55e9263203dad6c674e18-824636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85786" y="571480"/>
            <a:ext cx="7643866" cy="5715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 Antiqua" pitchFamily="18" charset="0"/>
              </a:rPr>
              <a:t>«Инкультурация» -  сложный процесс приобщения к культуре, вхождения в нее, в котором взаимодействуют два процесса: «принятия и использования, существующих культурны норм, образцов в стандартных ситуациях» и «постепенное изменение правил и норм, особенно в нестандартных ситуациях, вплоть до создания принципиально новых».</a:t>
            </a:r>
            <a:endParaRPr lang="ru-RU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showbell.ru/blog/wp-content/uploads/2011/06/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785786" y="785794"/>
            <a:ext cx="7715304" cy="5715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57224" y="857232"/>
            <a:ext cx="75009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Book Antiqua" pitchFamily="18" charset="0"/>
              </a:rPr>
              <a:t>Традиционно выделяют: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Book Antiqua" pitchFamily="18" charset="0"/>
              </a:rPr>
              <a:t>-</a:t>
            </a:r>
            <a:r>
              <a:rPr lang="ru-RU" sz="2800" b="1" i="1" dirty="0" smtClean="0">
                <a:latin typeface="Book Antiqua" pitchFamily="18" charset="0"/>
              </a:rPr>
              <a:t>коллективное коллекционирование </a:t>
            </a:r>
            <a:r>
              <a:rPr lang="ru-RU" sz="2800" b="1" dirty="0" smtClean="0">
                <a:latin typeface="Book Antiqua" pitchFamily="18" charset="0"/>
              </a:rPr>
              <a:t>(как правило, осуществляемое взрослым и детьми, организуемое в образовательном учреждении);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Book Antiqua" pitchFamily="18" charset="0"/>
              </a:rPr>
              <a:t>-</a:t>
            </a:r>
            <a:r>
              <a:rPr lang="ru-RU" sz="2800" b="1" i="1" dirty="0" smtClean="0">
                <a:latin typeface="Book Antiqua" pitchFamily="18" charset="0"/>
              </a:rPr>
              <a:t>домашнее коллекционирование </a:t>
            </a:r>
            <a:r>
              <a:rPr lang="ru-RU" sz="2800" b="1" dirty="0" smtClean="0">
                <a:latin typeface="Book Antiqua" pitchFamily="18" charset="0"/>
              </a:rPr>
              <a:t>(традиции собирательства в условиях семьи);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Book Antiqua" pitchFamily="18" charset="0"/>
              </a:rPr>
              <a:t>-</a:t>
            </a:r>
            <a:r>
              <a:rPr lang="ru-RU" sz="2800" b="1" i="1" dirty="0" smtClean="0">
                <a:latin typeface="Book Antiqua" pitchFamily="18" charset="0"/>
              </a:rPr>
              <a:t>индивидуальное коллекционирование </a:t>
            </a:r>
            <a:r>
              <a:rPr lang="ru-RU" sz="2800" b="1" dirty="0" smtClean="0">
                <a:latin typeface="Book Antiqua" pitchFamily="18" charset="0"/>
              </a:rPr>
              <a:t>(самостоятельное собирание предметов ребенком).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59b89df6afcb33bc5ce55e9263203dad6c674e18-824636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pic>
        <p:nvPicPr>
          <p:cNvPr id="3" name="Рисунок 2" descr="f2lnTDsddBQ.jpg"/>
          <p:cNvPicPr>
            <a:picLocks noChangeAspect="1"/>
          </p:cNvPicPr>
          <p:nvPr/>
        </p:nvPicPr>
        <p:blipFill>
          <a:blip r:embed="rId3" cstate="print"/>
          <a:srcRect l="15625" r="7031"/>
          <a:stretch>
            <a:fillRect/>
          </a:stretch>
        </p:blipFill>
        <p:spPr>
          <a:xfrm>
            <a:off x="1142976" y="285728"/>
            <a:ext cx="7072362" cy="6357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p.userapi.com/c11352/v11352049/55f/BjLQwAQ1XGY.jpg"/>
          <p:cNvPicPr>
            <a:picLocks noChangeAspect="1" noChangeArrowheads="1"/>
          </p:cNvPicPr>
          <p:nvPr/>
        </p:nvPicPr>
        <p:blipFill>
          <a:blip r:embed="rId2" cstate="print"/>
          <a:srcRect l="7200" t="6143" r="6400" b="36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928670"/>
            <a:ext cx="7929618" cy="51435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85786" y="928670"/>
            <a:ext cx="7643866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smtClean="0">
                <a:latin typeface="Book Antiqua" pitchFamily="18" charset="0"/>
              </a:rPr>
              <a:t>Существует также следующая классификация коллекций: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Book Antiqua" pitchFamily="18" charset="0"/>
              </a:rPr>
              <a:t>-</a:t>
            </a:r>
            <a:r>
              <a:rPr lang="ru-RU" sz="2000" b="1" i="1" dirty="0" smtClean="0">
                <a:latin typeface="Book Antiqua" pitchFamily="18" charset="0"/>
              </a:rPr>
              <a:t>эмоциональные</a:t>
            </a:r>
            <a:r>
              <a:rPr lang="ru-RU" sz="2000" b="1" dirty="0" smtClean="0">
                <a:latin typeface="Book Antiqua" pitchFamily="18" charset="0"/>
              </a:rPr>
              <a:t> </a:t>
            </a:r>
            <a:r>
              <a:rPr lang="ru-RU" sz="1900" b="1" dirty="0" smtClean="0">
                <a:latin typeface="Book Antiqua" pitchFamily="18" charset="0"/>
              </a:rPr>
              <a:t>(возникают экспромтно, характеризуются быстрым началом и быстрым угасанием интереса, вызывают яркие эмоции);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i="1" dirty="0" smtClean="0">
                <a:latin typeface="Book Antiqua" pitchFamily="18" charset="0"/>
              </a:rPr>
              <a:t>- </a:t>
            </a:r>
            <a:r>
              <a:rPr lang="ru-RU" sz="2000" b="1" i="1" dirty="0" smtClean="0">
                <a:latin typeface="Book Antiqua" pitchFamily="18" charset="0"/>
              </a:rPr>
              <a:t>познавательные</a:t>
            </a:r>
            <a:r>
              <a:rPr lang="ru-RU" sz="1900" b="1" i="1" dirty="0" smtClean="0">
                <a:latin typeface="Book Antiqua" pitchFamily="18" charset="0"/>
              </a:rPr>
              <a:t> </a:t>
            </a:r>
            <a:r>
              <a:rPr lang="ru-RU" sz="1900" b="1" dirty="0" smtClean="0">
                <a:latin typeface="Book Antiqua" pitchFamily="18" charset="0"/>
              </a:rPr>
              <a:t>– отражают устойчивые интересы детей (собирательство фантиков, минералов и т.д.);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latin typeface="Book Antiqua" pitchFamily="18" charset="0"/>
              </a:rPr>
              <a:t>- социальные (связаны с изменяющимися потребностями в общении, проявлением дружеских отношений);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latin typeface="Book Antiqua" pitchFamily="18" charset="0"/>
              </a:rPr>
              <a:t>- </a:t>
            </a:r>
            <a:r>
              <a:rPr lang="ru-RU" sz="2000" b="1" i="1" dirty="0" smtClean="0">
                <a:latin typeface="Book Antiqua" pitchFamily="18" charset="0"/>
              </a:rPr>
              <a:t>временные</a:t>
            </a:r>
            <a:r>
              <a:rPr lang="ru-RU" sz="1900" b="1" dirty="0" smtClean="0">
                <a:latin typeface="Book Antiqua" pitchFamily="18" charset="0"/>
              </a:rPr>
              <a:t> (значимы для обогащения опыта детей, формирования интереса к собирательству). Часто временные коллекции во многом стихийны и коллективны, ими как будто «заражаются» большинство детей.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latin typeface="Book Antiqua" pitchFamily="18" charset="0"/>
              </a:rPr>
              <a:t>- </a:t>
            </a:r>
            <a:r>
              <a:rPr lang="ru-RU" sz="2000" b="1" i="1" dirty="0" smtClean="0">
                <a:latin typeface="Book Antiqua" pitchFamily="18" charset="0"/>
              </a:rPr>
              <a:t>длительные</a:t>
            </a:r>
            <a:r>
              <a:rPr lang="ru-RU" sz="1900" b="1" dirty="0" smtClean="0">
                <a:latin typeface="Book Antiqua" pitchFamily="18" charset="0"/>
              </a:rPr>
              <a:t> (важны для развития умения коллекционирования, формирования мотивации и устойчивых интересов). Сопровождение длительного коллекционирования требует большей индивидуализации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59b89df6afcb33bc5ce55e9263203dad6c674e18-824636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pic>
        <p:nvPicPr>
          <p:cNvPr id="3" name="Рисунок 2" descr="k0cTLVomzRM.jpg"/>
          <p:cNvPicPr>
            <a:picLocks noChangeAspect="1"/>
          </p:cNvPicPr>
          <p:nvPr/>
        </p:nvPicPr>
        <p:blipFill>
          <a:blip r:embed="rId3" cstate="print"/>
          <a:srcRect l="4166" t="14583" r="4166" b="9375"/>
          <a:stretch>
            <a:fillRect/>
          </a:stretch>
        </p:blipFill>
        <p:spPr>
          <a:xfrm>
            <a:off x="1285852" y="428604"/>
            <a:ext cx="6917580" cy="592935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r4.mt.ru/r7/photoDB85/20543273444-0/jpg/b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57224" y="1000108"/>
            <a:ext cx="7358114" cy="51435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00100" y="1214422"/>
            <a:ext cx="70723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Book Antiqua" pitchFamily="18" charset="0"/>
              </a:rPr>
              <a:t>В вопросе сопровождения педагог должен рассматриваться как «участник» коллекционирования вместе с детьми, а не являться «контролером» или «организатором».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Book Antiqua" pitchFamily="18" charset="0"/>
              </a:rPr>
              <a:t>Для развития умений коллекционирования важно предложить, но не настаивать, разные способы действия с экспонат.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Book Antiqua" pitchFamily="18" charset="0"/>
              </a:rPr>
              <a:t>Педагог, который поддерживает коллекционирование,   как  культурную практику, занимает позицию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Book Antiqua" pitchFamily="18" charset="0"/>
              </a:rPr>
              <a:t> «со-коллекционера» и тактично, продуманно сопровождает процесс накопления опыта детьми, будет усиливать развивающий эффект коллекционирования</a:t>
            </a:r>
            <a:r>
              <a:rPr lang="ru-RU" sz="1900" b="1" dirty="0" smtClean="0">
                <a:latin typeface="Book Antiqua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i?id=59b89df6afcb33bc5ce55e9263203dad6c674e18-824636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pic>
        <p:nvPicPr>
          <p:cNvPr id="5" name="Рисунок 4" descr="rdvJXuUecv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85728"/>
            <a:ext cx="5143500" cy="6357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i?id=0847199d622a9f1ee7f44cc6bee5c93b177ae600-745444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8143932" cy="62865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i="1" u="sng" dirty="0" smtClean="0">
                <a:solidFill>
                  <a:schemeClr val="tx1"/>
                </a:solidFill>
                <a:latin typeface="Book Antiqua" pitchFamily="18" charset="0"/>
              </a:rPr>
              <a:t>«Культурные практики»– привычные повседневные формы интересной для ребенка деятельности (основанные на свободном выборе), направленные на приобретение (поиск, апробацию) и повторение различного опыта.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Book Antiqua" pitchFamily="18" charset="0"/>
              </a:rPr>
              <a:t>Культурные практики рассматриваются как разнообразные, основанные на текущих и перспективных интересах ребенка виды самостоятельной деятельности, поведения, складывающиеся пространства организации собственного действия и опыта, поиск и апробация новых способов и форм деятельности и поведения в целях удовлетворения разнообразных потребностей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4tololo.ru/sites/default/files/images/20141804154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571480"/>
            <a:ext cx="8143932" cy="5715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14348" y="1000108"/>
            <a:ext cx="750099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Book Antiqua" pitchFamily="18" charset="0"/>
              </a:rPr>
              <a:t>В дошкольном детстве часто  возникает интерес к коллекционированию.  «Ребенку важно осознать себя как собирателя и обладателя чего-то уникального, чего нет у других и чем можно было бы гордиться».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Book Antiqua" pitchFamily="18" charset="0"/>
              </a:rPr>
              <a:t>В целом коллекционирование понимают как «целенаправленное собирательство, как правило, однородных предметов, имеющих научную, историческую или художественную ценность».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59b89df6afcb33bc5ce55e9263203dad6c674e18-824636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pic>
        <p:nvPicPr>
          <p:cNvPr id="3" name="Рисунок 2" descr="HysAbBB0ZT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0" y="214290"/>
            <a:ext cx="5143500" cy="6357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krasivosti.pro/uploads/posts/2021-08/1629801816_6-krasivosti-pro-p-zasushennie-babochki-babochki-krasivo-foto-6.jpg"/>
          <p:cNvPicPr>
            <a:picLocks noChangeAspect="1" noChangeArrowheads="1"/>
          </p:cNvPicPr>
          <p:nvPr/>
        </p:nvPicPr>
        <p:blipFill>
          <a:blip r:embed="rId2" cstate="print"/>
          <a:srcRect l="7411" t="10542" r="9588" b="132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14348" y="642918"/>
            <a:ext cx="7572428" cy="55721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 Antiqua" pitchFamily="18" charset="0"/>
              </a:rPr>
              <a:t>С психологической точки зрения собирательство рассматривается в качестве одного из средств формирования мотивов, потребностей личности.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ook Antiqua" pitchFamily="18" charset="0"/>
              </a:rPr>
              <a:t> Коллекционирование не стоит понимать как вещизм или накопительство. Оно является в определенной степени отражением внутреннего мира человек.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59b89df6afcb33bc5ce55e9263203dad6c674e18-824636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pic>
        <p:nvPicPr>
          <p:cNvPr id="3" name="Рисунок 2" descr="3q4XAv5ooZ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00042"/>
            <a:ext cx="7572428" cy="57864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boxbat.ru/wp-content/uploads/c/7/7/c77024880bcd612a82a0d70d513c527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857224" y="642918"/>
            <a:ext cx="7500990" cy="60007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Book Antiqua" pitchFamily="18" charset="0"/>
              </a:rPr>
              <a:t>Особенность коллекционирования детей дошкольного возраста определена возрастными возможностями: собирательство значимо для самого ребенка, эмоционально окрашено, ситуативно, непостоянно, основано на опыте пробования, соединено с другими видами деятельности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59b89df6afcb33bc5ce55e9263203dad6c674e18-824636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pic>
        <p:nvPicPr>
          <p:cNvPr id="3" name="Рисунок 2" descr="oZO906Mn5Ic.jpg"/>
          <p:cNvPicPr>
            <a:picLocks noChangeAspect="1"/>
          </p:cNvPicPr>
          <p:nvPr/>
        </p:nvPicPr>
        <p:blipFill>
          <a:blip r:embed="rId3" cstate="print"/>
          <a:srcRect l="1389" t="14583" r="2777" b="9375"/>
          <a:stretch>
            <a:fillRect/>
          </a:stretch>
        </p:blipFill>
        <p:spPr>
          <a:xfrm>
            <a:off x="1428728" y="500042"/>
            <a:ext cx="5929354" cy="5715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807</Words>
  <Application>Microsoft Office PowerPoint</Application>
  <PresentationFormat>Экран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sadik</cp:lastModifiedBy>
  <cp:revision>33</cp:revision>
  <dcterms:created xsi:type="dcterms:W3CDTF">2023-05-09T18:22:09Z</dcterms:created>
  <dcterms:modified xsi:type="dcterms:W3CDTF">2023-05-29T06:44:36Z</dcterms:modified>
</cp:coreProperties>
</file>