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32" r:id="rId1"/>
  </p:sldMasterIdLst>
  <p:notesMasterIdLst>
    <p:notesMasterId r:id="rId24"/>
  </p:notesMasterIdLst>
  <p:sldIdLst>
    <p:sldId id="288" r:id="rId2"/>
    <p:sldId id="289" r:id="rId3"/>
    <p:sldId id="290" r:id="rId4"/>
    <p:sldId id="292" r:id="rId5"/>
    <p:sldId id="293" r:id="rId6"/>
    <p:sldId id="295" r:id="rId7"/>
    <p:sldId id="296" r:id="rId8"/>
    <p:sldId id="298" r:id="rId9"/>
    <p:sldId id="299" r:id="rId10"/>
    <p:sldId id="301" r:id="rId11"/>
    <p:sldId id="300" r:id="rId12"/>
    <p:sldId id="291" r:id="rId13"/>
    <p:sldId id="302" r:id="rId14"/>
    <p:sldId id="307" r:id="rId15"/>
    <p:sldId id="303" r:id="rId16"/>
    <p:sldId id="305" r:id="rId17"/>
    <p:sldId id="306" r:id="rId18"/>
    <p:sldId id="312" r:id="rId19"/>
    <p:sldId id="311" r:id="rId20"/>
    <p:sldId id="308" r:id="rId21"/>
    <p:sldId id="309" r:id="rId22"/>
    <p:sldId id="310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777" autoAdjust="0"/>
    <p:restoredTop sz="94660"/>
  </p:normalViewPr>
  <p:slideViewPr>
    <p:cSldViewPr>
      <p:cViewPr varScale="1">
        <p:scale>
          <a:sx n="102" d="100"/>
          <a:sy n="102" d="100"/>
        </p:scale>
        <p:origin x="-9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3797EB-9145-4806-9F8E-3356886E51F7}" type="datetimeFigureOut">
              <a:rPr lang="ru-RU" smtClean="0"/>
              <a:pPr/>
              <a:t>04.12.2020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0199D3-F26F-4B98-BA54-FA2980A27C5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/>
          </a:p>
        </p:txBody>
      </p:sp>
      <p:sp>
        <p:nvSpPr>
          <p:cNvPr id="1741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EA11AF9-7E23-4A1B-97B0-6C6139A501D1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dirty="0"/>
              <a:t>•</a:t>
            </a:r>
            <a:endParaRPr lang="ru-RU" dirty="0" smtClean="0"/>
          </a:p>
        </p:txBody>
      </p:sp>
      <p:sp>
        <p:nvSpPr>
          <p:cNvPr id="2560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8B7204-E9EC-4D50-9E90-369BB9DDB008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843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E599937-69C2-4931-8122-1FA85D839184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253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F9E411F-9873-471A-B92E-59D0C80AAC7E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355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2AAF1E0-2AAE-4490-B087-90B3F640F3B3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458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2349318-7769-4F87-A1E8-620D5BC1D49E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dirty="0"/>
              <a:t>•</a:t>
            </a:r>
            <a:endParaRPr lang="ru-RU" dirty="0" smtClean="0"/>
          </a:p>
        </p:txBody>
      </p:sp>
      <p:sp>
        <p:nvSpPr>
          <p:cNvPr id="2560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8B7204-E9EC-4D50-9E90-369BB9DDB008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dirty="0"/>
              <a:t>•</a:t>
            </a:r>
            <a:endParaRPr lang="ru-RU" dirty="0" smtClean="0"/>
          </a:p>
        </p:txBody>
      </p:sp>
      <p:sp>
        <p:nvSpPr>
          <p:cNvPr id="2560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8B7204-E9EC-4D50-9E90-369BB9DDB008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dirty="0"/>
              <a:t>•</a:t>
            </a:r>
            <a:endParaRPr lang="ru-RU" dirty="0" smtClean="0"/>
          </a:p>
        </p:txBody>
      </p:sp>
      <p:sp>
        <p:nvSpPr>
          <p:cNvPr id="2560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8B7204-E9EC-4D50-9E90-369BB9DDB008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dirty="0"/>
              <a:t>•</a:t>
            </a:r>
            <a:endParaRPr lang="ru-RU" dirty="0" smtClean="0"/>
          </a:p>
        </p:txBody>
      </p:sp>
      <p:sp>
        <p:nvSpPr>
          <p:cNvPr id="2560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8B7204-E9EC-4D50-9E90-369BB9DDB008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9E87C4B8-0F2F-4113-B508-268DCBDD5DB1}" type="datetimeFigureOut">
              <a:rPr lang="ru-RU" smtClean="0"/>
              <a:pPr/>
              <a:t>04.12.2020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7F1738D6-FE68-407F-B997-7AA2146352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7C4B8-0F2F-4113-B508-268DCBDD5DB1}" type="datetimeFigureOut">
              <a:rPr lang="ru-RU" smtClean="0"/>
              <a:pPr/>
              <a:t>04.12.2020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38D6-FE68-407F-B997-7AA2146352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7C4B8-0F2F-4113-B508-268DCBDD5DB1}" type="datetimeFigureOut">
              <a:rPr lang="ru-RU" smtClean="0"/>
              <a:pPr/>
              <a:t>04.12.2020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38D6-FE68-407F-B997-7AA2146352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7C4B8-0F2F-4113-B508-268DCBDD5DB1}" type="datetimeFigureOut">
              <a:rPr lang="ru-RU" smtClean="0"/>
              <a:pPr/>
              <a:t>04.12.2020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38D6-FE68-407F-B997-7AA2146352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7C4B8-0F2F-4113-B508-268DCBDD5DB1}" type="datetimeFigureOut">
              <a:rPr lang="ru-RU" smtClean="0"/>
              <a:pPr/>
              <a:t>04.12.2020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38D6-FE68-407F-B997-7AA2146352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7C4B8-0F2F-4113-B508-268DCBDD5DB1}" type="datetimeFigureOut">
              <a:rPr lang="ru-RU" smtClean="0"/>
              <a:pPr/>
              <a:t>04.12.2020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38D6-FE68-407F-B997-7AA2146352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9E87C4B8-0F2F-4113-B508-268DCBDD5DB1}" type="datetimeFigureOut">
              <a:rPr lang="ru-RU" smtClean="0"/>
              <a:pPr/>
              <a:t>04.12.2020</a:t>
            </a:fld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F1738D6-FE68-407F-B997-7AA21463521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9E87C4B8-0F2F-4113-B508-268DCBDD5DB1}" type="datetimeFigureOut">
              <a:rPr lang="ru-RU" smtClean="0"/>
              <a:pPr/>
              <a:t>04.12.2020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7F1738D6-FE68-407F-B997-7AA2146352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7C4B8-0F2F-4113-B508-268DCBDD5DB1}" type="datetimeFigureOut">
              <a:rPr lang="ru-RU" smtClean="0"/>
              <a:pPr/>
              <a:t>04.12.2020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38D6-FE68-407F-B997-7AA2146352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7C4B8-0F2F-4113-B508-268DCBDD5DB1}" type="datetimeFigureOut">
              <a:rPr lang="ru-RU" smtClean="0"/>
              <a:pPr/>
              <a:t>04.12.2020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38D6-FE68-407F-B997-7AA2146352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7C4B8-0F2F-4113-B508-268DCBDD5DB1}" type="datetimeFigureOut">
              <a:rPr lang="ru-RU" smtClean="0"/>
              <a:pPr/>
              <a:t>04.12.2020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38D6-FE68-407F-B997-7AA2146352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9E87C4B8-0F2F-4113-B508-268DCBDD5DB1}" type="datetimeFigureOut">
              <a:rPr lang="ru-RU" smtClean="0"/>
              <a:pPr/>
              <a:t>04.12.2020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7F1738D6-FE68-407F-B997-7AA21463521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85728"/>
            <a:ext cx="9144000" cy="357532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>
                <a:solidFill>
                  <a:srgbClr val="FFFF00"/>
                </a:solidFill>
              </a:rPr>
              <a:t>Психолого-педагогический аспект проблемы обеспечения безопасности детей в ДОО </a:t>
            </a:r>
            <a:br>
              <a:rPr lang="ru-RU" b="1" dirty="0" smtClean="0">
                <a:solidFill>
                  <a:srgbClr val="FFFF00"/>
                </a:solidFill>
              </a:rPr>
            </a:br>
            <a:r>
              <a:rPr lang="ru-RU" b="1" dirty="0" smtClean="0">
                <a:solidFill>
                  <a:srgbClr val="FFFF00"/>
                </a:solidFill>
              </a:rPr>
              <a:t>или какова роль взрослых в обеспечении безопасного развития ребенка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28728" y="4797152"/>
            <a:ext cx="7358114" cy="1746548"/>
          </a:xfrm>
        </p:spPr>
        <p:txBody>
          <a:bodyPr>
            <a:normAutofit/>
          </a:bodyPr>
          <a:lstStyle/>
          <a:p>
            <a:pPr algn="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Педагог-психолог</a:t>
            </a:r>
          </a:p>
          <a:p>
            <a:pPr algn="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МДОАУ «Детский сад № 102» г. Орска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Долгополова Е.С.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/>
              <a:ext uri="{28A0092B-C50C-407E-A947-70E740481C1C}"/>
            </a:extLst>
          </a:blip>
          <a:stretch>
            <a:fillRect/>
          </a:stretch>
        </p:blipFill>
        <p:spPr>
          <a:xfrm>
            <a:off x="5410200" y="3717032"/>
            <a:ext cx="3733800" cy="28790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5505633" y="476672"/>
            <a:ext cx="3638367" cy="27696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1403648" y="3284984"/>
            <a:ext cx="3096344" cy="33394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437" name="Прямоугольник 2"/>
          <p:cNvSpPr>
            <a:spLocks noChangeArrowheads="1"/>
          </p:cNvSpPr>
          <p:nvPr/>
        </p:nvSpPr>
        <p:spPr bwMode="auto">
          <a:xfrm>
            <a:off x="148828" y="466725"/>
            <a:ext cx="542925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Калейдоскопы улучшают настроение. </a:t>
            </a:r>
          </a:p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Созерцание любого «волшебства» отвлекает от тревожных мыслей даже взрослых людей.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0" y="404664"/>
            <a:ext cx="8778240" cy="1422400"/>
          </a:xfrm>
          <a:prstGeom prst="roundRect">
            <a:avLst/>
          </a:prstGeom>
          <a:gradFill flip="none" rotWithShape="0">
            <a:gsLst>
              <a:gs pos="0">
                <a:srgbClr val="AAC6E7"/>
              </a:gs>
              <a:gs pos="60000">
                <a:schemeClr val="accent1">
                  <a:lumMod val="105000"/>
                  <a:satMod val="103000"/>
                  <a:tint val="73000"/>
                  <a:alpha val="41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старших дошкольников отдельная категория пособий уголка может быть направлена на выплеск ребенком своих негативных эмоции.</a:t>
            </a:r>
          </a:p>
        </p:txBody>
      </p:sp>
      <p:pic>
        <p:nvPicPr>
          <p:cNvPr id="19461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635896" y="4365104"/>
            <a:ext cx="2488406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2" name="Прямоугольник 5"/>
          <p:cNvSpPr>
            <a:spLocks noChangeArrowheads="1"/>
          </p:cNvSpPr>
          <p:nvPr/>
        </p:nvSpPr>
        <p:spPr bwMode="auto">
          <a:xfrm>
            <a:off x="6516216" y="4509120"/>
            <a:ext cx="210026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Стаканчик для гнева</a:t>
            </a:r>
            <a:endParaRPr lang="ru-RU" sz="2000" dirty="0">
              <a:latin typeface="Calibri" pitchFamily="34" charset="0"/>
            </a:endParaRPr>
          </a:p>
        </p:txBody>
      </p:sp>
      <p:sp>
        <p:nvSpPr>
          <p:cNvPr id="19463" name="Прямоугольник 6"/>
          <p:cNvSpPr>
            <a:spLocks noChangeArrowheads="1"/>
          </p:cNvSpPr>
          <p:nvPr/>
        </p:nvSpPr>
        <p:spPr bwMode="auto">
          <a:xfrm>
            <a:off x="251520" y="4509120"/>
            <a:ext cx="296408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Коробочка </a:t>
            </a:r>
          </a:p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для плохого настроения</a:t>
            </a:r>
            <a:endParaRPr lang="ru-RU" sz="2000" dirty="0">
              <a:latin typeface="Calibri" pitchFamily="34" charset="0"/>
            </a:endParaRPr>
          </a:p>
        </p:txBody>
      </p:sp>
      <p:pic>
        <p:nvPicPr>
          <p:cNvPr id="19464" name="Рисунок 7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2420888"/>
            <a:ext cx="1977628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3563888" y="1988840"/>
            <a:ext cx="2076451" cy="2130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466" name="Прямоугольник 9"/>
          <p:cNvSpPr>
            <a:spLocks noChangeArrowheads="1"/>
          </p:cNvSpPr>
          <p:nvPr/>
        </p:nvSpPr>
        <p:spPr bwMode="auto">
          <a:xfrm>
            <a:off x="3563888" y="4005064"/>
            <a:ext cx="2364581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Коврик злости</a:t>
            </a:r>
            <a:endParaRPr lang="ru-RU" sz="2000" dirty="0">
              <a:latin typeface="Calibri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/>
            </a:extLst>
          </a:blip>
          <a:srcRect l="10640" t="33347" r="9624" b="427"/>
          <a:stretch/>
        </p:blipFill>
        <p:spPr>
          <a:xfrm>
            <a:off x="6444208" y="2348880"/>
            <a:ext cx="2149816" cy="2179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468" name="Прямоугольник 11"/>
          <p:cNvSpPr>
            <a:spLocks noChangeArrowheads="1"/>
          </p:cNvSpPr>
          <p:nvPr/>
        </p:nvSpPr>
        <p:spPr bwMode="auto">
          <a:xfrm>
            <a:off x="3347864" y="6264275"/>
            <a:ext cx="320176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Подушка для битья</a:t>
            </a:r>
            <a:endParaRPr lang="ru-RU" sz="20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92696"/>
            <a:ext cx="8229600" cy="72008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+mn-lt"/>
              </a:rPr>
              <a:t>Уголок приветствия</a:t>
            </a:r>
            <a:endParaRPr lang="ru-RU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5" name="Picture 2" descr="C:\Users\Буратино\Downloads\IMG_20201116_08482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1520" y="1772816"/>
            <a:ext cx="4100264" cy="4758953"/>
          </a:xfrm>
          <a:noFill/>
          <a:ln>
            <a:solidFill>
              <a:srgbClr val="0070C0"/>
            </a:solidFill>
          </a:ln>
        </p:spPr>
      </p:pic>
      <p:pic>
        <p:nvPicPr>
          <p:cNvPr id="6" name="Picture 2" descr="C:\Users\Буратино\Downloads\IMG_20201116_08382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88024" y="1772816"/>
            <a:ext cx="4038600" cy="4758953"/>
          </a:xfrm>
          <a:ln w="19050">
            <a:solidFill>
              <a:schemeClr val="accent5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48680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«Островок примирения»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3" name="Рисунок 5"/>
          <p:cNvPicPr>
            <a:picLocks noChangeAspect="1"/>
          </p:cNvPicPr>
          <p:nvPr/>
        </p:nvPicPr>
        <p:blipFill>
          <a:blip r:embed="rId3" cstate="print"/>
          <a:srcRect l="12643" t="21249" r="18019" b="12370"/>
          <a:stretch>
            <a:fillRect/>
          </a:stretch>
        </p:blipFill>
        <p:spPr bwMode="auto">
          <a:xfrm>
            <a:off x="611560" y="1556792"/>
            <a:ext cx="3732097" cy="5072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Рисунок 6"/>
          <p:cNvPicPr>
            <a:picLocks noChangeAspect="1"/>
          </p:cNvPicPr>
          <p:nvPr/>
        </p:nvPicPr>
        <p:blipFill>
          <a:blip r:embed="rId4" cstate="print"/>
          <a:srcRect l="14775" t="28580" r="18347" b="8723"/>
          <a:stretch>
            <a:fillRect/>
          </a:stretch>
        </p:blipFill>
        <p:spPr bwMode="auto">
          <a:xfrm>
            <a:off x="4860032" y="1628800"/>
            <a:ext cx="3785123" cy="4937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48680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«Уголки достижений»</a:t>
            </a:r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5" descr="C:\Users\Буратино\Downloads\IMG_20201116_084121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71538" y="1357298"/>
            <a:ext cx="6710379" cy="514353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Елены\d1a27c6213aeb38bb97c075e945e53a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51520" y="451166"/>
            <a:ext cx="8676456" cy="64068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Рисунок 5"/>
          <p:cNvPicPr>
            <a:picLocks noChangeAspect="1"/>
          </p:cNvPicPr>
          <p:nvPr/>
        </p:nvPicPr>
        <p:blipFill>
          <a:blip r:embed="rId3"/>
          <a:srcRect t="17410"/>
          <a:stretch>
            <a:fillRect/>
          </a:stretch>
        </p:blipFill>
        <p:spPr bwMode="auto">
          <a:xfrm>
            <a:off x="142844" y="571480"/>
            <a:ext cx="4357718" cy="5077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4860032" y="1571612"/>
            <a:ext cx="4018054" cy="4929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Рисунок 6"/>
          <p:cNvPicPr>
            <a:picLocks noChangeAspect="1"/>
          </p:cNvPicPr>
          <p:nvPr/>
        </p:nvPicPr>
        <p:blipFill>
          <a:blip r:embed="rId3" cstate="print"/>
          <a:srcRect l="20761" r="16957"/>
          <a:stretch>
            <a:fillRect/>
          </a:stretch>
        </p:blipFill>
        <p:spPr bwMode="auto">
          <a:xfrm>
            <a:off x="142843" y="428604"/>
            <a:ext cx="4135711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4537020" y="1928802"/>
            <a:ext cx="4606980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0" y="2643182"/>
            <a:ext cx="5619758" cy="4214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3809995" y="0"/>
            <a:ext cx="5334005" cy="4000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IMG_3970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428604"/>
            <a:ext cx="4535592" cy="3026090"/>
          </a:xfrm>
        </p:spPr>
      </p:pic>
      <p:pic>
        <p:nvPicPr>
          <p:cNvPr id="6" name="Содержимое 5" descr="SDC1668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0" y="3571876"/>
            <a:ext cx="4501828" cy="3000396"/>
          </a:xfrm>
        </p:spPr>
      </p:pic>
      <p:pic>
        <p:nvPicPr>
          <p:cNvPr id="7" name="Содержимое 4" descr="IMG_397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12038" y="928670"/>
            <a:ext cx="4331962" cy="514305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620688"/>
            <a:ext cx="8445624" cy="93610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+mn-lt"/>
              </a:rPr>
              <a:t>Задачи, решаемые педагогами, в ходе изучения семьи:</a:t>
            </a:r>
            <a:endParaRPr lang="ru-RU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772816"/>
            <a:ext cx="8507288" cy="5085184"/>
          </a:xfrm>
        </p:spPr>
        <p:txBody>
          <a:bodyPr>
            <a:normAutofit fontScale="92500" lnSpcReduction="10000"/>
          </a:bodyPr>
          <a:lstStyle/>
          <a:p>
            <a:pPr marL="95250" indent="0">
              <a:buNone/>
            </a:pPr>
            <a:r>
              <a:rPr lang="ru-RU" b="1" dirty="0" smtClean="0">
                <a:solidFill>
                  <a:srgbClr val="002060"/>
                </a:solidFill>
              </a:rPr>
              <a:t>1. Определение социального статуса семьи и самочувствия в ней ребенка.</a:t>
            </a:r>
            <a:endParaRPr lang="ru-RU" sz="800" b="1" dirty="0" smtClean="0">
              <a:solidFill>
                <a:srgbClr val="002060"/>
              </a:solidFill>
            </a:endParaRPr>
          </a:p>
          <a:p>
            <a:pPr marL="95250" indent="0">
              <a:buNone/>
            </a:pPr>
            <a:r>
              <a:rPr lang="ru-RU" b="1" dirty="0" smtClean="0">
                <a:solidFill>
                  <a:srgbClr val="002060"/>
                </a:solidFill>
              </a:rPr>
              <a:t/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2. Определение индивидуальных особенностей семьи, выявление семей с особыми потребностями.</a:t>
            </a:r>
          </a:p>
          <a:p>
            <a:pPr marL="95250" indent="0">
              <a:buNone/>
            </a:pPr>
            <a:r>
              <a:rPr lang="ru-RU" b="1" dirty="0" smtClean="0">
                <a:solidFill>
                  <a:srgbClr val="002060"/>
                </a:solidFill>
              </a:rPr>
              <a:t/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3. Определение воспитательно-образовательного потенциала семьи.</a:t>
            </a:r>
          </a:p>
          <a:p>
            <a:pPr marL="95250" indent="0">
              <a:buNone/>
            </a:pPr>
            <a:r>
              <a:rPr lang="ru-RU" b="1" dirty="0" smtClean="0">
                <a:solidFill>
                  <a:srgbClr val="002060"/>
                </a:solidFill>
              </a:rPr>
              <a:t/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4. Определение компетентности родителей, стиля детско-родительских взаимоотношений.</a:t>
            </a: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P101054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1" y="857232"/>
            <a:ext cx="9144021" cy="5143512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P101054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428604"/>
            <a:ext cx="9144000" cy="6429396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836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571480"/>
            <a:ext cx="9119704" cy="5572140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620688"/>
            <a:ext cx="8445624" cy="936104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+mn-lt"/>
              </a:rPr>
              <a:t>Формы работы:</a:t>
            </a:r>
            <a:endParaRPr lang="ru-RU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060848"/>
            <a:ext cx="9144000" cy="3456384"/>
          </a:xfrm>
        </p:spPr>
        <p:txBody>
          <a:bodyPr>
            <a:normAutofit/>
          </a:bodyPr>
          <a:lstStyle/>
          <a:p>
            <a:pPr>
              <a:buNone/>
              <a:defRPr/>
            </a:pPr>
            <a:r>
              <a:rPr lang="ru-RU" sz="4000" b="1" dirty="0" smtClean="0">
                <a:solidFill>
                  <a:srgbClr val="002060"/>
                </a:solidFill>
              </a:rPr>
              <a:t>1. </a:t>
            </a:r>
            <a:r>
              <a:rPr lang="ru-RU" sz="4000" b="1" dirty="0" smtClean="0">
                <a:solidFill>
                  <a:srgbClr val="002060"/>
                </a:solidFill>
                <a:cs typeface="Arial" charset="0"/>
              </a:rPr>
              <a:t>Письменные</a:t>
            </a:r>
          </a:p>
          <a:p>
            <a:pPr>
              <a:buNone/>
              <a:defRPr/>
            </a:pPr>
            <a:r>
              <a:rPr lang="ru-RU" sz="4000" b="1" dirty="0" smtClean="0">
                <a:solidFill>
                  <a:srgbClr val="002060"/>
                </a:solidFill>
                <a:cs typeface="Arial" charset="0"/>
              </a:rPr>
              <a:t>2. Устные</a:t>
            </a:r>
          </a:p>
          <a:p>
            <a:pPr>
              <a:buNone/>
              <a:defRPr/>
            </a:pPr>
            <a:r>
              <a:rPr lang="ru-RU" sz="4000" b="1" dirty="0" smtClean="0">
                <a:solidFill>
                  <a:srgbClr val="002060"/>
                </a:solidFill>
                <a:cs typeface="Arial" charset="0"/>
              </a:rPr>
              <a:t>3. Дистанционно - анонимные</a:t>
            </a:r>
          </a:p>
          <a:p>
            <a:pPr>
              <a:buNone/>
              <a:defRPr/>
            </a:pPr>
            <a:r>
              <a:rPr lang="ru-RU" sz="4000" b="1" dirty="0" smtClean="0">
                <a:solidFill>
                  <a:srgbClr val="002060"/>
                </a:solidFill>
                <a:cs typeface="Arial" charset="0"/>
              </a:rPr>
              <a:t>4. Наблюдение</a:t>
            </a:r>
            <a:endParaRPr lang="ru-RU" sz="4000" b="1" dirty="0">
              <a:solidFill>
                <a:srgbClr val="002060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92696"/>
            <a:ext cx="8229600" cy="72008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+mn-lt"/>
              </a:rPr>
              <a:t>Уголки уединения</a:t>
            </a:r>
            <a:endParaRPr lang="ru-RU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" name="Содержимое 9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716016" y="1567334"/>
            <a:ext cx="3965723" cy="52906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E:\Елены\фотографии центров уединения ДОУ 105\центр уединения 2 младшей группы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1928802"/>
            <a:ext cx="3555241" cy="47378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8229600" cy="792088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+mn-lt"/>
              </a:rPr>
              <a:t>Уголки уединения</a:t>
            </a:r>
            <a:endParaRPr lang="ru-RU" dirty="0">
              <a:latin typeface="+mn-lt"/>
            </a:endParaRPr>
          </a:p>
        </p:txBody>
      </p:sp>
      <p:pic>
        <p:nvPicPr>
          <p:cNvPr id="6" name="Содержимое 5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l="6298" t="12877" r="40570"/>
          <a:stretch>
            <a:fillRect/>
          </a:stretch>
        </p:blipFill>
        <p:spPr>
          <a:xfrm>
            <a:off x="4857752" y="1643050"/>
            <a:ext cx="3692158" cy="5072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1555200"/>
            <a:ext cx="3977100" cy="530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Содержимое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0" y="260648"/>
            <a:ext cx="9144000" cy="2016224"/>
          </a:xfrm>
          <a:prstGeom prst="roundRect">
            <a:avLst/>
          </a:prstGeom>
          <a:gradFill flip="none" rotWithShape="0">
            <a:gsLst>
              <a:gs pos="0">
                <a:srgbClr val="AAC6E7"/>
              </a:gs>
              <a:gs pos="60000">
                <a:schemeClr val="accent1">
                  <a:lumMod val="105000"/>
                  <a:satMod val="103000"/>
                  <a:tint val="73000"/>
                  <a:alpha val="41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Можно положить в уголок  фотоальбом, где есть странички у каждого ребенка из группы, игрушечный телефон, по которому можно "позвонить" маме.</a:t>
            </a:r>
          </a:p>
        </p:txBody>
      </p:sp>
      <p:sp>
        <p:nvSpPr>
          <p:cNvPr id="11269" name="Прямоугольник 1"/>
          <p:cNvSpPr>
            <a:spLocks noChangeArrowheads="1"/>
          </p:cNvSpPr>
          <p:nvPr/>
        </p:nvSpPr>
        <p:spPr bwMode="auto">
          <a:xfrm>
            <a:off x="428625" y="1484313"/>
            <a:ext cx="4572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>
                <a:latin typeface="Times New Roman" pitchFamily="18" charset="0"/>
                <a:cs typeface="Times New Roman" pitchFamily="18" charset="0"/>
              </a:rPr>
            </a:br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70" name="Picture 2" descr="http://officetechnica.by/public/File/easyalbums/easy-fotoalbom-02.jpg"/>
          <p:cNvPicPr>
            <a:picLocks noChangeAspect="1" noChangeArrowheads="1"/>
          </p:cNvPicPr>
          <p:nvPr/>
        </p:nvPicPr>
        <p:blipFill>
          <a:blip r:embed="rId3" cstate="print"/>
          <a:srcRect t="11549" b="8382"/>
          <a:stretch>
            <a:fillRect/>
          </a:stretch>
        </p:blipFill>
        <p:spPr bwMode="auto">
          <a:xfrm>
            <a:off x="3851920" y="3356992"/>
            <a:ext cx="5292080" cy="329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Picture 2" descr="http://noginsk-raion.ru/wp-content/uploads/2017/04/telefon-krasnyj-300x225.png"/>
          <p:cNvPicPr>
            <a:picLocks noChangeAspect="1" noChangeArrowheads="1"/>
          </p:cNvPicPr>
          <p:nvPr/>
        </p:nvPicPr>
        <p:blipFill>
          <a:blip r:embed="rId4" cstate="print"/>
          <a:srcRect l="26199" r="22389" b="44174"/>
          <a:stretch>
            <a:fillRect/>
          </a:stretch>
        </p:blipFill>
        <p:spPr bwMode="auto">
          <a:xfrm>
            <a:off x="350540" y="2708920"/>
            <a:ext cx="3217838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Прямоугольник 1"/>
          <p:cNvSpPr>
            <a:spLocks noChangeArrowheads="1"/>
          </p:cNvSpPr>
          <p:nvPr/>
        </p:nvSpPr>
        <p:spPr bwMode="auto">
          <a:xfrm>
            <a:off x="1794272" y="212726"/>
            <a:ext cx="5081984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000" b="1" dirty="0">
                <a:latin typeface="Times New Roman" pitchFamily="18" charset="0"/>
                <a:cs typeface="Times New Roman" pitchFamily="18" charset="0"/>
              </a:rPr>
              <a:t>Умиротворяющим свойством обладает вода, песок, именно поэтому различные световые игрушки и шумовые водопады, песочные динамичные картины, также займут достойное место в «нише уединения».</a:t>
            </a:r>
          </a:p>
        </p:txBody>
      </p:sp>
      <p:pic>
        <p:nvPicPr>
          <p:cNvPr id="12291" name="Рисунок 7"/>
          <p:cNvPicPr>
            <a:picLocks noChangeAspect="1"/>
          </p:cNvPicPr>
          <p:nvPr/>
        </p:nvPicPr>
        <p:blipFill>
          <a:blip r:embed="rId3" cstate="print"/>
          <a:srcRect l="12550" t="6151" r="11742" b="7729"/>
          <a:stretch>
            <a:fillRect/>
          </a:stretch>
        </p:blipFill>
        <p:spPr bwMode="auto">
          <a:xfrm>
            <a:off x="6979817" y="260648"/>
            <a:ext cx="2164183" cy="2807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 l="10549" r="10548"/>
          <a:stretch>
            <a:fillRect/>
          </a:stretch>
        </p:blipFill>
        <p:spPr>
          <a:xfrm>
            <a:off x="1" y="4120056"/>
            <a:ext cx="1763688" cy="2250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3" name="Рисунок 9"/>
          <p:cNvPicPr>
            <a:picLocks noChangeAspect="1"/>
          </p:cNvPicPr>
          <p:nvPr/>
        </p:nvPicPr>
        <p:blipFill>
          <a:blip r:embed="rId5" cstate="print"/>
          <a:srcRect r="48882"/>
          <a:stretch>
            <a:fillRect/>
          </a:stretch>
        </p:blipFill>
        <p:spPr bwMode="auto">
          <a:xfrm>
            <a:off x="2123728" y="4539660"/>
            <a:ext cx="1914500" cy="2318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Рисунок 10"/>
          <p:cNvPicPr>
            <a:picLocks noChangeAspect="1"/>
          </p:cNvPicPr>
          <p:nvPr/>
        </p:nvPicPr>
        <p:blipFill>
          <a:blip r:embed="rId6" cstate="print"/>
          <a:srcRect l="13065" r="24818"/>
          <a:stretch>
            <a:fillRect/>
          </a:stretch>
        </p:blipFill>
        <p:spPr bwMode="auto">
          <a:xfrm>
            <a:off x="136922" y="692696"/>
            <a:ext cx="1577578" cy="2888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Рисунок 11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27984" y="4077072"/>
            <a:ext cx="2847455" cy="3172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/>
            </a:extLst>
          </a:blip>
          <a:srcRect l="41489"/>
          <a:stretch>
            <a:fillRect/>
          </a:stretch>
        </p:blipFill>
        <p:spPr>
          <a:xfrm>
            <a:off x="7543933" y="3573016"/>
            <a:ext cx="1600067" cy="2893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Прямоугольник 1"/>
          <p:cNvSpPr>
            <a:spLocks noChangeArrowheads="1"/>
          </p:cNvSpPr>
          <p:nvPr/>
        </p:nvSpPr>
        <p:spPr bwMode="auto">
          <a:xfrm>
            <a:off x="0" y="3380125"/>
            <a:ext cx="4452938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Желательно</a:t>
            </a:r>
          </a:p>
          <a:p>
            <a:pPr algn="ctr"/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«поселить» в уголок </a:t>
            </a:r>
          </a:p>
          <a:p>
            <a:pPr algn="ctr"/>
            <a:r>
              <a:rPr lang="ru-RU" sz="4400" b="1" dirty="0" err="1">
                <a:latin typeface="Times New Roman" pitchFamily="18" charset="0"/>
                <a:cs typeface="Times New Roman" pitchFamily="18" charset="0"/>
              </a:rPr>
              <a:t>игрушки-обнимашки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/>
            </a:extLst>
          </a:blip>
          <a:srcRect l="15187" r="15758"/>
          <a:stretch/>
        </p:blipFill>
        <p:spPr>
          <a:xfrm>
            <a:off x="755576" y="404664"/>
            <a:ext cx="2676782" cy="31352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8" name="Picture 3" descr="C:\Users\102\Desktop\140___12\IMG_73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340768"/>
            <a:ext cx="4405313" cy="4541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2933" y="2204864"/>
            <a:ext cx="3489851" cy="46531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411" name="Прямоугольник 5"/>
          <p:cNvSpPr>
            <a:spLocks noChangeArrowheads="1"/>
          </p:cNvSpPr>
          <p:nvPr/>
        </p:nvSpPr>
        <p:spPr bwMode="auto">
          <a:xfrm>
            <a:off x="0" y="476672"/>
            <a:ext cx="9144000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Световой </a:t>
            </a:r>
            <a:r>
              <a:rPr lang="ru-RU" sz="2600" b="1" dirty="0">
                <a:latin typeface="Times New Roman" pitchFamily="18" charset="0"/>
                <a:cs typeface="Times New Roman" pitchFamily="18" charset="0"/>
              </a:rPr>
              <a:t>стол для рисования песком. Это занятие хорошо успокаивает детей, т.к. снимает эмоциональное напряжение. </a:t>
            </a: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Психологический </a:t>
            </a:r>
            <a:r>
              <a:rPr lang="ru-RU" sz="2600" b="1" dirty="0">
                <a:latin typeface="Times New Roman" pitchFamily="18" charset="0"/>
                <a:cs typeface="Times New Roman" pitchFamily="18" charset="0"/>
              </a:rPr>
              <a:t>эффект – это возможность отработать негативные эмоции, трансформировать их.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2249488"/>
            <a:ext cx="3456384" cy="4608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612</TotalTime>
  <Words>198</Words>
  <Application>Microsoft Office PowerPoint</Application>
  <PresentationFormat>Экран (4:3)</PresentationFormat>
  <Paragraphs>49</Paragraphs>
  <Slides>22</Slides>
  <Notes>10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Городская</vt:lpstr>
      <vt:lpstr> Психолого-педагогический аспект проблемы обеспечения безопасности детей в ДОО  или какова роль взрослых в обеспечении безопасного развития ребенка</vt:lpstr>
      <vt:lpstr>Задачи, решаемые педагогами, в ходе изучения семьи:</vt:lpstr>
      <vt:lpstr>Формы работы:</vt:lpstr>
      <vt:lpstr>Уголки уединения</vt:lpstr>
      <vt:lpstr>Уголки уединения</vt:lpstr>
      <vt:lpstr>Слайд 6</vt:lpstr>
      <vt:lpstr>Слайд 7</vt:lpstr>
      <vt:lpstr>Слайд 8</vt:lpstr>
      <vt:lpstr>Слайд 9</vt:lpstr>
      <vt:lpstr>Слайд 10</vt:lpstr>
      <vt:lpstr>Слайд 11</vt:lpstr>
      <vt:lpstr>Уголок приветствия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Безопасная  среда жизнедеятельности  детей с ОВЗ как условие обеспечения качественного дошкольного  образования.</dc:title>
  <dc:creator>Лена</dc:creator>
  <cp:lastModifiedBy>User</cp:lastModifiedBy>
  <cp:revision>68</cp:revision>
  <dcterms:created xsi:type="dcterms:W3CDTF">2016-08-22T11:01:39Z</dcterms:created>
  <dcterms:modified xsi:type="dcterms:W3CDTF">2020-12-04T07:02:43Z</dcterms:modified>
</cp:coreProperties>
</file>